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69" r:id="rId2"/>
    <p:sldId id="268" r:id="rId3"/>
    <p:sldId id="271" r:id="rId4"/>
    <p:sldId id="272" r:id="rId5"/>
    <p:sldId id="274" r:id="rId6"/>
    <p:sldId id="273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>
        <p:scale>
          <a:sx n="64" d="100"/>
          <a:sy n="64" d="100"/>
        </p:scale>
        <p:origin x="-108" y="-31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3C28F-EB45-48D9-84A2-659E489E72B9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0ADBEF-4254-4F10-8577-FFC12F824D69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51482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ADBEF-4254-4F10-8577-FFC12F824D69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2591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0ADBEF-4254-4F10-8577-FFC12F824D69}" type="slidenum">
              <a:rPr lang="es-ES" smtClean="0"/>
              <a:pPr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25918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714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27682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0719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29801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3276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3076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6634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577468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0603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7482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16446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CA33D-2A31-4850-A593-F97928318ABD}" type="datetimeFigureOut">
              <a:rPr lang="es-ES" smtClean="0"/>
              <a:pPr/>
              <a:t>04/11/2020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C60C5-96C4-4216-A005-47CDEC0EC6CB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0269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ip-palencia.es/diputacion/contenido?id=c037e30b-c379-11dd-8d28-fb9baaa14523&amp;idSeccion=c037e30b-c379-11dd-8d28-fb9baaa14523" TargetMode="Externa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-44459" y="159740"/>
            <a:ext cx="1238531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TEMA 2:</a:t>
            </a:r>
          </a:p>
          <a:p>
            <a:pPr algn="ctr"/>
            <a:r>
              <a:rPr lang="es-ES" sz="5400" b="1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ADMINISTRACIÓN AUTONÓMICA Y LOCAL</a:t>
            </a:r>
            <a:r>
              <a:rPr lang="es-ES" sz="54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 </a:t>
            </a:r>
            <a:endParaRPr lang="es-ES" sz="54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10105" y="2180492"/>
            <a:ext cx="1167618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1- La Administración </a:t>
            </a:r>
            <a:r>
              <a:rPr lang="es-ES" sz="3200" b="1" dirty="0"/>
              <a:t>A</a:t>
            </a:r>
            <a:r>
              <a:rPr lang="es-ES" sz="3200" b="1" dirty="0" smtClean="0"/>
              <a:t>utonómica: organización y competencias</a:t>
            </a:r>
          </a:p>
          <a:p>
            <a:endParaRPr lang="es-ES" sz="3200" b="1" dirty="0"/>
          </a:p>
          <a:p>
            <a:r>
              <a:rPr lang="es-ES" sz="3200" b="1" dirty="0" smtClean="0"/>
              <a:t>2- Las Administraciones Locales</a:t>
            </a:r>
          </a:p>
          <a:p>
            <a:endParaRPr lang="es-ES" sz="3200" b="1" dirty="0"/>
          </a:p>
          <a:p>
            <a:r>
              <a:rPr lang="es-ES" sz="3200" b="1" dirty="0" smtClean="0"/>
              <a:t>3- El municipio</a:t>
            </a:r>
          </a:p>
          <a:p>
            <a:endParaRPr lang="es-ES" sz="3200" b="1" dirty="0"/>
          </a:p>
          <a:p>
            <a:r>
              <a:rPr lang="es-ES" sz="3200" b="1" dirty="0" smtClean="0"/>
              <a:t>4- La provincia</a:t>
            </a:r>
          </a:p>
          <a:p>
            <a:endParaRPr lang="es-ES" sz="3200" b="1" dirty="0"/>
          </a:p>
          <a:p>
            <a:r>
              <a:rPr lang="es-ES" sz="3200" b="1" dirty="0" smtClean="0"/>
              <a:t>5- Otras entidades locales</a:t>
            </a:r>
            <a:endParaRPr lang="es-ES" sz="3200" b="1" dirty="0"/>
          </a:p>
        </p:txBody>
      </p:sp>
      <p:pic>
        <p:nvPicPr>
          <p:cNvPr id="1026" name="Picture 2" descr="F:\JURÍDICA\T.2- ADMINISTRACIÓN AUTONÓMICA Y LOCAL\mapa España con bandera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69493" y="2968869"/>
            <a:ext cx="5457747" cy="38891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383194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398864" y="192041"/>
            <a:ext cx="11423942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400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3.2- COMPETENCIAS DE LAS COMUNIDADES AUTÓNOMAS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CuadroTexto 9"/>
          <p:cNvSpPr txBox="1"/>
          <p:nvPr/>
        </p:nvSpPr>
        <p:spPr>
          <a:xfrm>
            <a:off x="3231481" y="857318"/>
            <a:ext cx="575870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LA CONSTITUCIÓN RECONOCE LAS COMPETENCIAS DE LAS CC.AA POR 2 VIAS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Flecha abajo 4"/>
          <p:cNvSpPr/>
          <p:nvPr/>
        </p:nvSpPr>
        <p:spPr>
          <a:xfrm rot="2104142">
            <a:off x="3886757" y="1649790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lecha abajo 5"/>
          <p:cNvSpPr/>
          <p:nvPr/>
        </p:nvSpPr>
        <p:spPr>
          <a:xfrm rot="19111606">
            <a:off x="7552752" y="1642170"/>
            <a:ext cx="643944" cy="5959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9"/>
          <p:cNvSpPr txBox="1"/>
          <p:nvPr/>
        </p:nvSpPr>
        <p:spPr>
          <a:xfrm>
            <a:off x="2544921" y="2258832"/>
            <a:ext cx="221910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POSITIVA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CuadroTexto 9"/>
          <p:cNvSpPr txBox="1"/>
          <p:nvPr/>
        </p:nvSpPr>
        <p:spPr>
          <a:xfrm>
            <a:off x="7241798" y="2258400"/>
            <a:ext cx="2372038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NEGATIVA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8" name="CuadroTexto 9"/>
          <p:cNvSpPr txBox="1"/>
          <p:nvPr/>
        </p:nvSpPr>
        <p:spPr>
          <a:xfrm>
            <a:off x="1244548" y="3367674"/>
            <a:ext cx="4767714" cy="13619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u="sng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ART. 148 CONSTITUCIÓN:</a:t>
            </a:r>
          </a:p>
          <a:p>
            <a:pPr algn="ctr">
              <a:spcAft>
                <a:spcPts val="0"/>
              </a:spcAft>
            </a:pPr>
            <a:endParaRPr lang="es-ES" sz="105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ESTE ARTÍCULO INDICA LAS MATERIAS EN LAS QUE LAS CC.AA PODRÁN ASUMIR COMPETENCIAS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CuadroTexto 9"/>
          <p:cNvSpPr txBox="1"/>
          <p:nvPr/>
        </p:nvSpPr>
        <p:spPr>
          <a:xfrm>
            <a:off x="6310141" y="3367674"/>
            <a:ext cx="5290455" cy="1638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u="sng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ART. 149 CONSTITUCIÓN:</a:t>
            </a:r>
          </a:p>
          <a:p>
            <a:pPr algn="ctr">
              <a:spcAft>
                <a:spcPts val="0"/>
              </a:spcAft>
            </a:pPr>
            <a:endParaRPr lang="es-ES" sz="105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LAS COMPETENCIAS QUE NO RECOGE ESTE ARTÍCULO COMO COMPETENCIAS ATRIBUIDAS AL ESTADO, LAS PUEDEN ASUMIR LAS CC.AA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0" name="Flecha abajo 7"/>
          <p:cNvSpPr/>
          <p:nvPr/>
        </p:nvSpPr>
        <p:spPr>
          <a:xfrm>
            <a:off x="3452030" y="2787398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 abajo 7"/>
          <p:cNvSpPr/>
          <p:nvPr/>
        </p:nvSpPr>
        <p:spPr>
          <a:xfrm>
            <a:off x="8105845" y="2787398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Arco de bloque 14"/>
          <p:cNvSpPr/>
          <p:nvPr/>
        </p:nvSpPr>
        <p:spPr>
          <a:xfrm rot="10800000">
            <a:off x="4764022" y="4073419"/>
            <a:ext cx="2678883" cy="1312329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6" name="Flecha abajo 7"/>
          <p:cNvSpPr/>
          <p:nvPr/>
        </p:nvSpPr>
        <p:spPr>
          <a:xfrm>
            <a:off x="5781491" y="5380969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9"/>
          <p:cNvSpPr txBox="1"/>
          <p:nvPr/>
        </p:nvSpPr>
        <p:spPr>
          <a:xfrm>
            <a:off x="0" y="5994695"/>
            <a:ext cx="1182280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PARA QUE LAS CC.AA ADQUIERAN LAS COMPETENCIAS POR CUALQUIERA DE LAS 2 VÍAS:</a:t>
            </a:r>
          </a:p>
          <a:p>
            <a:pPr algn="ctr">
              <a:spcAft>
                <a:spcPts val="0"/>
              </a:spcAft>
            </a:pPr>
            <a:endParaRPr lang="es-ES" sz="8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DEBEN ASUMIR DICHA COMPETENCIA EN SUS ESTATUTOS DE AUTONOMÍA 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9" name="CuadroTexto 9"/>
          <p:cNvSpPr txBox="1"/>
          <p:nvPr/>
        </p:nvSpPr>
        <p:spPr>
          <a:xfrm>
            <a:off x="5039926" y="5011637"/>
            <a:ext cx="22191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AHORA BIEN…</a:t>
            </a:r>
            <a:endParaRPr lang="es-ES" sz="14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419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/>
      <p:bldP spid="9" grpId="0"/>
      <p:bldP spid="10" grpId="0" animBg="1"/>
      <p:bldP spid="11" grpId="0" animBg="1"/>
      <p:bldP spid="15" grpId="0" animBg="1"/>
      <p:bldP spid="16" grpId="0" animBg="1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9"/>
          <p:cNvSpPr txBox="1"/>
          <p:nvPr/>
        </p:nvSpPr>
        <p:spPr>
          <a:xfrm>
            <a:off x="488671" y="674056"/>
            <a:ext cx="340094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¿Y QUÉ PASA SI UNA CC.AA NO ASUME UNA COMPETENCIA QUE LE CORRESPONDE?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CuadroTexto 9"/>
          <p:cNvSpPr txBox="1"/>
          <p:nvPr/>
        </p:nvSpPr>
        <p:spPr>
          <a:xfrm>
            <a:off x="4662019" y="1046286"/>
            <a:ext cx="61171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QUE DICHA COMPETENCIA CORRESPONDERÁ AL ESTADO EN DICHA CC.AA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5" name="Flecha derecha 25"/>
          <p:cNvSpPr/>
          <p:nvPr/>
        </p:nvSpPr>
        <p:spPr>
          <a:xfrm>
            <a:off x="4054206" y="1046286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9"/>
          <p:cNvSpPr txBox="1"/>
          <p:nvPr/>
        </p:nvSpPr>
        <p:spPr>
          <a:xfrm>
            <a:off x="405491" y="2778087"/>
            <a:ext cx="356729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¿CÓMO PUEDE UNA CC.AA ASUMIR COMPETENCIAS A LAS QUE HABÍA RENUNCIADO?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Flecha derecha 25"/>
          <p:cNvSpPr/>
          <p:nvPr/>
        </p:nvSpPr>
        <p:spPr>
          <a:xfrm rot="19643855">
            <a:off x="4138100" y="277084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9"/>
          <p:cNvSpPr txBox="1"/>
          <p:nvPr/>
        </p:nvSpPr>
        <p:spPr>
          <a:xfrm>
            <a:off x="4826289" y="2688739"/>
            <a:ext cx="5952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REFORMANDO SU ESTATUTO DE AUTONOMÍA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Flecha derecha 25"/>
          <p:cNvSpPr/>
          <p:nvPr/>
        </p:nvSpPr>
        <p:spPr>
          <a:xfrm rot="2175936">
            <a:off x="4138098" y="347470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9"/>
          <p:cNvSpPr txBox="1"/>
          <p:nvPr/>
        </p:nvSpPr>
        <p:spPr>
          <a:xfrm>
            <a:off x="4826289" y="3766202"/>
            <a:ext cx="5952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DEBEN PASAR COMO MÍNIMO 5 AÑOS DESDE LA ÚLTIMA APROBACIÓN DE SU ESTATUTO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1" name="CuadroTexto 9"/>
          <p:cNvSpPr txBox="1"/>
          <p:nvPr/>
        </p:nvSpPr>
        <p:spPr>
          <a:xfrm>
            <a:off x="405491" y="5086833"/>
            <a:ext cx="3567296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¿PUEDE EL ESTADO OBLIGAR A LAS CC.AA A ASUMIR DETERMINADAS COMPETENCIAS?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2" name="CuadroTexto 9"/>
          <p:cNvSpPr txBox="1"/>
          <p:nvPr/>
        </p:nvSpPr>
        <p:spPr>
          <a:xfrm>
            <a:off x="4741678" y="5533784"/>
            <a:ext cx="4581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SI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3" name="Flecha derecha 25"/>
          <p:cNvSpPr/>
          <p:nvPr/>
        </p:nvSpPr>
        <p:spPr>
          <a:xfrm>
            <a:off x="4054206" y="544464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 derecha 25"/>
          <p:cNvSpPr/>
          <p:nvPr/>
        </p:nvSpPr>
        <p:spPr>
          <a:xfrm rot="19643855">
            <a:off x="5344188" y="517454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 derecha 25"/>
          <p:cNvSpPr/>
          <p:nvPr/>
        </p:nvSpPr>
        <p:spPr>
          <a:xfrm rot="2175936">
            <a:off x="5344185" y="5878393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9"/>
          <p:cNvSpPr txBox="1"/>
          <p:nvPr/>
        </p:nvSpPr>
        <p:spPr>
          <a:xfrm>
            <a:off x="6032376" y="5086833"/>
            <a:ext cx="6159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MEDIANTE LEYES ORGÁNICAS DENOMINADAS “</a:t>
            </a:r>
            <a:r>
              <a:rPr lang="es-ES" u="sng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LEYES DE TRANSFERENCIAS</a:t>
            </a: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”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7" name="CuadroTexto 9"/>
          <p:cNvSpPr txBox="1"/>
          <p:nvPr/>
        </p:nvSpPr>
        <p:spPr>
          <a:xfrm>
            <a:off x="6032376" y="6081313"/>
            <a:ext cx="61596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SIEMPRE Y CUANDO DICHAS MATERIAS SEAN SUSCEPTIBLES DE DELEGACIÓN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8" name="Flecha derecha 25"/>
          <p:cNvSpPr/>
          <p:nvPr/>
        </p:nvSpPr>
        <p:spPr>
          <a:xfrm rot="19643855">
            <a:off x="4138100" y="277214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Flecha derecha 25"/>
          <p:cNvSpPr/>
          <p:nvPr/>
        </p:nvSpPr>
        <p:spPr>
          <a:xfrm rot="2175936">
            <a:off x="4138098" y="3475993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lecha derecha 25"/>
          <p:cNvSpPr/>
          <p:nvPr/>
        </p:nvSpPr>
        <p:spPr>
          <a:xfrm>
            <a:off x="4054206" y="544594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lecha derecha 25"/>
          <p:cNvSpPr/>
          <p:nvPr/>
        </p:nvSpPr>
        <p:spPr>
          <a:xfrm rot="19643855">
            <a:off x="5344188" y="517454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lecha derecha 25"/>
          <p:cNvSpPr/>
          <p:nvPr/>
        </p:nvSpPr>
        <p:spPr>
          <a:xfrm rot="2175936">
            <a:off x="5344185" y="587839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Flecha derecha 25"/>
          <p:cNvSpPr/>
          <p:nvPr/>
        </p:nvSpPr>
        <p:spPr>
          <a:xfrm>
            <a:off x="4054206" y="5445939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51698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5" grpId="0" animBg="1"/>
      <p:bldP spid="6" grpId="0" animBg="1"/>
      <p:bldP spid="7" grpId="0" animBg="1"/>
      <p:bldP spid="8" grpId="0"/>
      <p:bldP spid="9" grpId="0" animBg="1"/>
      <p:bldP spid="10" grpId="0"/>
      <p:bldP spid="11" grpId="0" animBg="1"/>
      <p:bldP spid="12" grpId="0"/>
      <p:bldP spid="13" grpId="0" animBg="1"/>
      <p:bldP spid="14" grpId="0" animBg="1"/>
      <p:bldP spid="15" grpId="0" animBg="1"/>
      <p:bldP spid="16" grpId="0"/>
      <p:bldP spid="17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398864" y="192041"/>
            <a:ext cx="11423942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400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4- LA ADMINISTRACIÓN LOCAL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9288" y="1592994"/>
            <a:ext cx="3202465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ADMINISTRACIÓN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4" name="Flecha abajo 3"/>
          <p:cNvSpPr/>
          <p:nvPr/>
        </p:nvSpPr>
        <p:spPr>
          <a:xfrm rot="18147665">
            <a:off x="3423659" y="2162672"/>
            <a:ext cx="643944" cy="784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lecha abajo 4"/>
          <p:cNvSpPr/>
          <p:nvPr/>
        </p:nvSpPr>
        <p:spPr>
          <a:xfrm rot="13980121">
            <a:off x="3415111" y="856071"/>
            <a:ext cx="703210" cy="784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4291678" y="958128"/>
            <a:ext cx="211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CENTRAL 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4291679" y="2448772"/>
            <a:ext cx="1104570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LOCAL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8" name="Flecha abajo 7"/>
          <p:cNvSpPr/>
          <p:nvPr/>
        </p:nvSpPr>
        <p:spPr>
          <a:xfrm rot="16200000">
            <a:off x="3577335" y="1506142"/>
            <a:ext cx="643944" cy="784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4331489" y="1703450"/>
            <a:ext cx="211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AUTONÓMICA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1" name="Flecha derecha 25"/>
          <p:cNvSpPr/>
          <p:nvPr/>
        </p:nvSpPr>
        <p:spPr>
          <a:xfrm>
            <a:off x="5504782" y="239238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6219368" y="2310272"/>
            <a:ext cx="5952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TAMBIÉN TIENE AUTONOMÍA PARA LA GESTIÓN DE SUS PROPIOS INTERESES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3" name="Flecha derecha 25"/>
          <p:cNvSpPr/>
          <p:nvPr/>
        </p:nvSpPr>
        <p:spPr>
          <a:xfrm rot="5400000">
            <a:off x="4574117" y="3018574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/>
          <p:cNvSpPr txBox="1"/>
          <p:nvPr/>
        </p:nvSpPr>
        <p:spPr>
          <a:xfrm>
            <a:off x="631065" y="3644914"/>
            <a:ext cx="88606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Black" panose="020B0A04020102020204" pitchFamily="34" charset="0"/>
              </a:rPr>
              <a:t>SU ORGANIZACIÓN Y FUNCIONAMIENTO ESTÁ REGULADO POR:</a:t>
            </a:r>
          </a:p>
          <a:p>
            <a:pPr algn="ctr"/>
            <a:r>
              <a:rPr lang="es-ES" dirty="0" smtClean="0">
                <a:latin typeface="Arial Black" panose="020B0A04020102020204" pitchFamily="34" charset="0"/>
              </a:rPr>
              <a:t>“</a:t>
            </a:r>
            <a:r>
              <a:rPr lang="es-ES" u="sng" dirty="0" smtClean="0">
                <a:latin typeface="Arial Black" panose="020B0A04020102020204" pitchFamily="34" charset="0"/>
              </a:rPr>
              <a:t>LEY REGULADORA DE LAS BASES DÉL RÉGIMEN LOCAL</a:t>
            </a:r>
            <a:r>
              <a:rPr lang="es-ES" dirty="0" smtClean="0">
                <a:latin typeface="Arial Black" panose="020B0A04020102020204" pitchFamily="34" charset="0"/>
              </a:rPr>
              <a:t>” (LRBRL)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5" name="Flecha derecha 25"/>
          <p:cNvSpPr/>
          <p:nvPr/>
        </p:nvSpPr>
        <p:spPr>
          <a:xfrm rot="5400000">
            <a:off x="4574117" y="439505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/>
          <p:cNvSpPr txBox="1"/>
          <p:nvPr/>
        </p:nvSpPr>
        <p:spPr>
          <a:xfrm>
            <a:off x="193183" y="5003379"/>
            <a:ext cx="95947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Black" panose="020B0A04020102020204" pitchFamily="34" charset="0"/>
              </a:rPr>
              <a:t>EN SU ART. 2 ESTABLECE QUE SON ENTIDADES LOCALES TERRITORIALES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7" name="Flecha derecha 25"/>
          <p:cNvSpPr/>
          <p:nvPr/>
        </p:nvSpPr>
        <p:spPr>
          <a:xfrm rot="5400000">
            <a:off x="814076" y="546041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Flecha derecha 25"/>
          <p:cNvSpPr/>
          <p:nvPr/>
        </p:nvSpPr>
        <p:spPr>
          <a:xfrm rot="5400000">
            <a:off x="814076" y="546041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lecha derecha 25"/>
          <p:cNvSpPr/>
          <p:nvPr/>
        </p:nvSpPr>
        <p:spPr>
          <a:xfrm rot="5400000">
            <a:off x="2605923" y="542964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lecha derecha 25"/>
          <p:cNvSpPr/>
          <p:nvPr/>
        </p:nvSpPr>
        <p:spPr>
          <a:xfrm rot="5400000">
            <a:off x="4706115" y="543555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lecha derecha 25"/>
          <p:cNvSpPr/>
          <p:nvPr/>
        </p:nvSpPr>
        <p:spPr>
          <a:xfrm rot="5400000">
            <a:off x="6531717" y="5429644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/>
          <p:cNvSpPr txBox="1"/>
          <p:nvPr/>
        </p:nvSpPr>
        <p:spPr>
          <a:xfrm>
            <a:off x="179954" y="5990956"/>
            <a:ext cx="18764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MUNICIPIOS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2082962" y="5994554"/>
            <a:ext cx="19099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PROVINCIAS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3779125" y="5995390"/>
            <a:ext cx="246003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Black" panose="020B0A04020102020204" pitchFamily="34" charset="0"/>
              </a:rPr>
              <a:t>LAS ISLAS</a:t>
            </a:r>
          </a:p>
          <a:p>
            <a:pPr algn="ctr"/>
            <a:r>
              <a:rPr lang="es-ES" dirty="0" smtClean="0">
                <a:latin typeface="Arial Black" panose="020B0A04020102020204" pitchFamily="34" charset="0"/>
              </a:rPr>
              <a:t>(EN BALEÁRES Y CANARIAS)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6375993" y="5976217"/>
            <a:ext cx="1466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OTRAS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7842770" y="5436958"/>
            <a:ext cx="43294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sz="15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ENTIDADES DE ÁMBITO TERRITORIAL INFERIOR AL MUNICIPIO</a:t>
            </a:r>
          </a:p>
          <a:p>
            <a:pPr>
              <a:spcAft>
                <a:spcPts val="0"/>
              </a:spcAft>
            </a:pPr>
            <a:r>
              <a:rPr lang="es-ES" sz="15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COMARCAS U OTRAS ENTIDADES QUE AGRUPEN VARIOS MUNICIPIOS</a:t>
            </a:r>
          </a:p>
          <a:p>
            <a:pPr>
              <a:spcAft>
                <a:spcPts val="0"/>
              </a:spcAft>
            </a:pPr>
            <a:r>
              <a:rPr lang="es-ES" sz="15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ÁREAS METROPOLITANAS</a:t>
            </a:r>
          </a:p>
          <a:p>
            <a:pPr>
              <a:spcAft>
                <a:spcPts val="0"/>
              </a:spcAft>
            </a:pPr>
            <a:r>
              <a:rPr lang="es-ES" sz="15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MANCOMUNIDADES DE MUNICIPIOS</a:t>
            </a:r>
            <a:endParaRPr lang="es-ES" sz="15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0" name="Arco de bloque 29"/>
          <p:cNvSpPr/>
          <p:nvPr/>
        </p:nvSpPr>
        <p:spPr>
          <a:xfrm rot="16200000">
            <a:off x="7113316" y="5663165"/>
            <a:ext cx="1487835" cy="901834"/>
          </a:xfrm>
          <a:prstGeom prst="blockArc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39289" y="1592993"/>
            <a:ext cx="3202465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ADMINISTRACIÓN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29" name="Flecha abajo 28"/>
          <p:cNvSpPr/>
          <p:nvPr/>
        </p:nvSpPr>
        <p:spPr>
          <a:xfrm rot="18147665">
            <a:off x="3423660" y="2162671"/>
            <a:ext cx="643944" cy="784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 abajo 30"/>
          <p:cNvSpPr/>
          <p:nvPr/>
        </p:nvSpPr>
        <p:spPr>
          <a:xfrm rot="13980121">
            <a:off x="3415112" y="856070"/>
            <a:ext cx="703210" cy="784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uadroTexto 31"/>
          <p:cNvSpPr txBox="1"/>
          <p:nvPr/>
        </p:nvSpPr>
        <p:spPr>
          <a:xfrm>
            <a:off x="4291679" y="958127"/>
            <a:ext cx="211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CENTRAL </a:t>
            </a:r>
            <a:endParaRPr lang="es-E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02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8" grpId="0" animBg="1"/>
      <p:bldP spid="9" grpId="0"/>
      <p:bldP spid="11" grpId="0" animBg="1"/>
      <p:bldP spid="12" grpId="0"/>
      <p:bldP spid="13" grpId="0" animBg="1"/>
      <p:bldP spid="14" grpId="0"/>
      <p:bldP spid="15" grpId="0" animBg="1"/>
      <p:bldP spid="16" grpId="0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5" grpId="0"/>
      <p:bldP spid="26" grpId="0"/>
      <p:bldP spid="30" grpId="0" animBg="1"/>
      <p:bldP spid="29" grpId="0" animBg="1"/>
      <p:bldP spid="31" grpId="0" animBg="1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-296214" y="2282679"/>
            <a:ext cx="11204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Black" panose="020B0A04020102020204" pitchFamily="34" charset="0"/>
              </a:rPr>
              <a:t>DEBE ASEGURAR A LAS ENTIDADES LOCALES: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300766" y="3181038"/>
            <a:ext cx="31970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Black" panose="020B0A04020102020204" pitchFamily="34" charset="0"/>
              </a:rPr>
              <a:t>EL DERECHO A INTERVENIR EN CUANTOS ASUNTOS LE AFECTEN DIRECTAMENTE</a:t>
            </a:r>
          </a:p>
        </p:txBody>
      </p:sp>
      <p:sp>
        <p:nvSpPr>
          <p:cNvPr id="6" name="Flecha abajo 4"/>
          <p:cNvSpPr/>
          <p:nvPr/>
        </p:nvSpPr>
        <p:spPr>
          <a:xfrm rot="2104142">
            <a:off x="2751067" y="2718500"/>
            <a:ext cx="643944" cy="3993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Flecha abajo 5"/>
          <p:cNvSpPr/>
          <p:nvPr/>
        </p:nvSpPr>
        <p:spPr>
          <a:xfrm rot="19111606">
            <a:off x="7004421" y="2704550"/>
            <a:ext cx="643944" cy="3844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/>
          <p:cNvSpPr txBox="1"/>
          <p:nvPr/>
        </p:nvSpPr>
        <p:spPr>
          <a:xfrm>
            <a:off x="5306096" y="3181038"/>
            <a:ext cx="43233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Black" panose="020B0A04020102020204" pitchFamily="34" charset="0"/>
              </a:rPr>
              <a:t>LA ATRIBUCIÓN DE LAS COMPETENCIAS QUE PROCEDA, DE CONFORMIDAD CON LOS PRINCIPIOS DE: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408046" y="4857705"/>
            <a:ext cx="30776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Black" panose="020B0A04020102020204" pitchFamily="34" charset="0"/>
              </a:rPr>
              <a:t>DESCENTRALIZACIÓN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0" name="Flecha abajo 4"/>
          <p:cNvSpPr/>
          <p:nvPr/>
        </p:nvSpPr>
        <p:spPr>
          <a:xfrm rot="2104142">
            <a:off x="6003167" y="4411391"/>
            <a:ext cx="643944" cy="3993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 abajo 5"/>
          <p:cNvSpPr/>
          <p:nvPr/>
        </p:nvSpPr>
        <p:spPr>
          <a:xfrm rot="19111606">
            <a:off x="8199024" y="4409999"/>
            <a:ext cx="643944" cy="3844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7582206" y="4857705"/>
            <a:ext cx="41075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Black" panose="020B0A04020102020204" pitchFamily="34" charset="0"/>
              </a:rPr>
              <a:t>DE MÁXIMA PROXIMIDAD DE LA GESTIÓN ADMINISTRATIVO A LOS CIUDADANOS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2356834" y="1225038"/>
            <a:ext cx="6338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LA LEGISLACIÓN DEL ESTADO Y DE LAS CC.AA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4" name="Flecha derecha 25"/>
          <p:cNvSpPr/>
          <p:nvPr/>
        </p:nvSpPr>
        <p:spPr>
          <a:xfrm rot="5400000">
            <a:off x="4767300" y="165634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/>
          <p:cNvSpPr txBox="1"/>
          <p:nvPr/>
        </p:nvSpPr>
        <p:spPr>
          <a:xfrm>
            <a:off x="2356833" y="1225039"/>
            <a:ext cx="6338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LA LEGISLACIÓN DEL ESTADO Y DE LAS CC.AA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9" name="Flecha derecha 25"/>
          <p:cNvSpPr/>
          <p:nvPr/>
        </p:nvSpPr>
        <p:spPr>
          <a:xfrm rot="5400000">
            <a:off x="4767299" y="165634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71926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/>
      <p:bldP spid="18" grpId="0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33079" y="2415697"/>
            <a:ext cx="2600881" cy="1631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POTESTADES Y COMPETENCIAS DE LAS ENTIDADES LOCALES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808173" y="1729208"/>
            <a:ext cx="2906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AUTOORGANIZACIÓN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8" name="Flecha derecha 25"/>
          <p:cNvSpPr/>
          <p:nvPr/>
        </p:nvSpPr>
        <p:spPr>
          <a:xfrm rot="19643855">
            <a:off x="6714609" y="103721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Flecha derecha 25"/>
          <p:cNvSpPr/>
          <p:nvPr/>
        </p:nvSpPr>
        <p:spPr>
          <a:xfrm rot="2175936">
            <a:off x="6712853" y="2372069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lecha derecha 25"/>
          <p:cNvSpPr/>
          <p:nvPr/>
        </p:nvSpPr>
        <p:spPr>
          <a:xfrm>
            <a:off x="6714610" y="167281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/>
          <p:cNvSpPr txBox="1"/>
          <p:nvPr/>
        </p:nvSpPr>
        <p:spPr>
          <a:xfrm>
            <a:off x="7402798" y="2516624"/>
            <a:ext cx="2906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SANCIONADORA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4" name="Flecha derecha 25"/>
          <p:cNvSpPr/>
          <p:nvPr/>
        </p:nvSpPr>
        <p:spPr>
          <a:xfrm rot="19643855">
            <a:off x="3413643" y="220066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 derecha 25"/>
          <p:cNvSpPr/>
          <p:nvPr/>
        </p:nvSpPr>
        <p:spPr>
          <a:xfrm rot="2175936">
            <a:off x="3413641" y="358053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Flecha derecha 25"/>
          <p:cNvSpPr/>
          <p:nvPr/>
        </p:nvSpPr>
        <p:spPr>
          <a:xfrm rot="19643855">
            <a:off x="6714608" y="1037219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Flecha derecha 25"/>
          <p:cNvSpPr/>
          <p:nvPr/>
        </p:nvSpPr>
        <p:spPr>
          <a:xfrm rot="2175936">
            <a:off x="6712852" y="237207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Flecha derecha 25"/>
          <p:cNvSpPr/>
          <p:nvPr/>
        </p:nvSpPr>
        <p:spPr>
          <a:xfrm>
            <a:off x="6714609" y="167281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9"/>
          <p:cNvSpPr txBox="1"/>
          <p:nvPr/>
        </p:nvSpPr>
        <p:spPr>
          <a:xfrm>
            <a:off x="7402797" y="979590"/>
            <a:ext cx="2906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TRIBUTARIA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7402797" y="1735855"/>
            <a:ext cx="2906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FINANCIERA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4" name="Flecha derecha 25"/>
          <p:cNvSpPr/>
          <p:nvPr/>
        </p:nvSpPr>
        <p:spPr>
          <a:xfrm rot="2175936">
            <a:off x="6712851" y="237207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Flecha derecha 25"/>
          <p:cNvSpPr/>
          <p:nvPr/>
        </p:nvSpPr>
        <p:spPr>
          <a:xfrm>
            <a:off x="6714608" y="167281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CuadroTexto 27"/>
          <p:cNvSpPr txBox="1"/>
          <p:nvPr/>
        </p:nvSpPr>
        <p:spPr>
          <a:xfrm>
            <a:off x="7488445" y="4918914"/>
            <a:ext cx="4295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ESTABLECER Y GESTIONAR OBRAS O SERVICIOS PÚBLICOS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9" name="Flecha derecha 25"/>
          <p:cNvSpPr/>
          <p:nvPr/>
        </p:nvSpPr>
        <p:spPr>
          <a:xfrm rot="19643855">
            <a:off x="6800255" y="3439509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Flecha derecha 25"/>
          <p:cNvSpPr/>
          <p:nvPr/>
        </p:nvSpPr>
        <p:spPr>
          <a:xfrm rot="2175936">
            <a:off x="6798499" y="477436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Flecha derecha 25"/>
          <p:cNvSpPr/>
          <p:nvPr/>
        </p:nvSpPr>
        <p:spPr>
          <a:xfrm>
            <a:off x="6800256" y="407510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CuadroTexto 31"/>
          <p:cNvSpPr txBox="1"/>
          <p:nvPr/>
        </p:nvSpPr>
        <p:spPr>
          <a:xfrm>
            <a:off x="7488444" y="3381880"/>
            <a:ext cx="40896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COMPRAR Y VENDER BIENES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7488444" y="4138146"/>
            <a:ext cx="32654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CELEBRAR CONTRATOS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1" name="Flecha derecha 25"/>
          <p:cNvSpPr/>
          <p:nvPr/>
        </p:nvSpPr>
        <p:spPr>
          <a:xfrm rot="2175936">
            <a:off x="3413641" y="358625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2" name="CuadroTexto 41"/>
          <p:cNvSpPr txBox="1"/>
          <p:nvPr/>
        </p:nvSpPr>
        <p:spPr>
          <a:xfrm>
            <a:off x="3808173" y="4157232"/>
            <a:ext cx="3082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CAPACIDAD JURÍDICA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4" name="Flecha derecha 25"/>
          <p:cNvSpPr/>
          <p:nvPr/>
        </p:nvSpPr>
        <p:spPr>
          <a:xfrm>
            <a:off x="6714608" y="167281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5" name="Flecha derecha 25"/>
          <p:cNvSpPr/>
          <p:nvPr/>
        </p:nvSpPr>
        <p:spPr>
          <a:xfrm rot="2175936">
            <a:off x="6712850" y="237207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 derecha 25"/>
          <p:cNvSpPr/>
          <p:nvPr/>
        </p:nvSpPr>
        <p:spPr>
          <a:xfrm>
            <a:off x="6714607" y="167281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8" name="CuadroTexto 37"/>
          <p:cNvSpPr txBox="1"/>
          <p:nvPr/>
        </p:nvSpPr>
        <p:spPr>
          <a:xfrm>
            <a:off x="3808170" y="1727367"/>
            <a:ext cx="2906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AUTOORGANIZACIÓN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39" name="Flecha derecha 25"/>
          <p:cNvSpPr/>
          <p:nvPr/>
        </p:nvSpPr>
        <p:spPr>
          <a:xfrm rot="19643855">
            <a:off x="3413640" y="219882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Flecha derecha 25"/>
          <p:cNvSpPr/>
          <p:nvPr/>
        </p:nvSpPr>
        <p:spPr>
          <a:xfrm rot="19643855">
            <a:off x="6714608" y="103706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CuadroTexto 42"/>
          <p:cNvSpPr txBox="1"/>
          <p:nvPr/>
        </p:nvSpPr>
        <p:spPr>
          <a:xfrm>
            <a:off x="7402797" y="979431"/>
            <a:ext cx="2906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TRIBUTARIA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6" name="Flecha derecha 25"/>
          <p:cNvSpPr/>
          <p:nvPr/>
        </p:nvSpPr>
        <p:spPr>
          <a:xfrm>
            <a:off x="6714607" y="167281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Flecha derecha 25"/>
          <p:cNvSpPr/>
          <p:nvPr/>
        </p:nvSpPr>
        <p:spPr>
          <a:xfrm rot="19643855">
            <a:off x="6714608" y="1037059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9" name="CuadroTexto 48"/>
          <p:cNvSpPr txBox="1"/>
          <p:nvPr/>
        </p:nvSpPr>
        <p:spPr>
          <a:xfrm>
            <a:off x="7402797" y="979430"/>
            <a:ext cx="2906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TRIBUTARIA</a:t>
            </a:r>
            <a:endParaRPr lang="es-E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9760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3" grpId="0"/>
      <p:bldP spid="21" grpId="0"/>
      <p:bldP spid="28" grpId="0"/>
      <p:bldP spid="29" grpId="0" animBg="1"/>
      <p:bldP spid="30" grpId="0" animBg="1"/>
      <p:bldP spid="31" grpId="0" animBg="1"/>
      <p:bldP spid="32" grpId="0"/>
      <p:bldP spid="33" grpId="0"/>
      <p:bldP spid="41" grpId="0" animBg="1"/>
      <p:bldP spid="42" grpId="0"/>
      <p:bldP spid="38" grpId="0"/>
      <p:bldP spid="39" grpId="0" animBg="1"/>
      <p:bldP spid="46" grpId="0" animBg="1"/>
      <p:bldP spid="48" grpId="0" animBg="1"/>
      <p:bldP spid="4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469306" y="2781760"/>
            <a:ext cx="2600881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LAS ENTIDADES LOCALES DEBEN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973055" y="548462"/>
            <a:ext cx="7180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SERVIR CON OBJETIVIDAD LOS INTERESES PÚBLICOS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6" name="Flecha derecha 25"/>
          <p:cNvSpPr/>
          <p:nvPr/>
        </p:nvSpPr>
        <p:spPr>
          <a:xfrm>
            <a:off x="3300065" y="44010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Flecha derecha 25"/>
          <p:cNvSpPr/>
          <p:nvPr/>
        </p:nvSpPr>
        <p:spPr>
          <a:xfrm>
            <a:off x="6725653" y="375814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7" name="CuadroTexto 36"/>
          <p:cNvSpPr txBox="1"/>
          <p:nvPr/>
        </p:nvSpPr>
        <p:spPr>
          <a:xfrm>
            <a:off x="3893060" y="3651404"/>
            <a:ext cx="283259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CON SOMETIMIENTO </a:t>
            </a:r>
          </a:p>
          <a:p>
            <a:r>
              <a:rPr lang="es-ES" dirty="0" smtClean="0">
                <a:latin typeface="Arial Black" panose="020B0A04020102020204" pitchFamily="34" charset="0"/>
              </a:rPr>
              <a:t>PLENO A LA LEY Y AL DERECHO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38" name="Flecha derecha 25"/>
          <p:cNvSpPr/>
          <p:nvPr/>
        </p:nvSpPr>
        <p:spPr>
          <a:xfrm>
            <a:off x="3216171" y="3852846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uadroTexto 39"/>
          <p:cNvSpPr txBox="1"/>
          <p:nvPr/>
        </p:nvSpPr>
        <p:spPr>
          <a:xfrm>
            <a:off x="7331706" y="3388207"/>
            <a:ext cx="309760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LA LEGALIDAD DE SUS ACTOS Y ACUERDOS ESTÁ CONTROLADA POR LOS TRIBUNALES DE JUSTICIA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1" name="CuadroTexto 40"/>
          <p:cNvSpPr txBox="1"/>
          <p:nvPr/>
        </p:nvSpPr>
        <p:spPr>
          <a:xfrm>
            <a:off x="3822223" y="5064223"/>
            <a:ext cx="29034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RELACIONARSE CONSTANTEMENTE CON LAS DEMÁS ADMINISTRACIONES PÚBLICAS</a:t>
            </a:r>
          </a:p>
        </p:txBody>
      </p:sp>
      <p:sp>
        <p:nvSpPr>
          <p:cNvPr id="130" name="CuadroTexto 129"/>
          <p:cNvSpPr txBox="1"/>
          <p:nvPr/>
        </p:nvSpPr>
        <p:spPr>
          <a:xfrm>
            <a:off x="7205430" y="1023267"/>
            <a:ext cx="2906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EFICACIA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31" name="Flecha derecha 130"/>
          <p:cNvSpPr/>
          <p:nvPr/>
        </p:nvSpPr>
        <p:spPr>
          <a:xfrm>
            <a:off x="6515482" y="1636399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2" name="Flecha derecha 131"/>
          <p:cNvSpPr/>
          <p:nvPr/>
        </p:nvSpPr>
        <p:spPr>
          <a:xfrm>
            <a:off x="6515481" y="221214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3" name="Flecha derecha 25"/>
          <p:cNvSpPr/>
          <p:nvPr/>
        </p:nvSpPr>
        <p:spPr>
          <a:xfrm rot="19643855">
            <a:off x="6520751" y="108890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8" name="Flecha derecha 25"/>
          <p:cNvSpPr/>
          <p:nvPr/>
        </p:nvSpPr>
        <p:spPr>
          <a:xfrm>
            <a:off x="3300065" y="182138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9" name="Flecha derecha 25"/>
          <p:cNvSpPr/>
          <p:nvPr/>
        </p:nvSpPr>
        <p:spPr>
          <a:xfrm rot="2175936">
            <a:off x="6515485" y="280900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0" name="CuadroTexto 139"/>
          <p:cNvSpPr txBox="1"/>
          <p:nvPr/>
        </p:nvSpPr>
        <p:spPr>
          <a:xfrm>
            <a:off x="3893060" y="1877312"/>
            <a:ext cx="3762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ACTUAR BAJO LOS PRINCIPIOS DE 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41" name="Flecha derecha 25"/>
          <p:cNvSpPr/>
          <p:nvPr/>
        </p:nvSpPr>
        <p:spPr>
          <a:xfrm>
            <a:off x="3216170" y="556183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2" name="Flecha derecha 141"/>
          <p:cNvSpPr/>
          <p:nvPr/>
        </p:nvSpPr>
        <p:spPr>
          <a:xfrm>
            <a:off x="6515481" y="1633403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3" name="Flecha derecha 25"/>
          <p:cNvSpPr/>
          <p:nvPr/>
        </p:nvSpPr>
        <p:spPr>
          <a:xfrm rot="19643855">
            <a:off x="6520750" y="1085906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4" name="Flecha derecha 143"/>
          <p:cNvSpPr/>
          <p:nvPr/>
        </p:nvSpPr>
        <p:spPr>
          <a:xfrm>
            <a:off x="6515480" y="2212143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5" name="Flecha derecha 25"/>
          <p:cNvSpPr/>
          <p:nvPr/>
        </p:nvSpPr>
        <p:spPr>
          <a:xfrm rot="2175936">
            <a:off x="6515484" y="2809003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6" name="Flecha derecha 145"/>
          <p:cNvSpPr/>
          <p:nvPr/>
        </p:nvSpPr>
        <p:spPr>
          <a:xfrm>
            <a:off x="6515480" y="1633404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7" name="Flecha derecha 25"/>
          <p:cNvSpPr/>
          <p:nvPr/>
        </p:nvSpPr>
        <p:spPr>
          <a:xfrm rot="19643855">
            <a:off x="6520749" y="108590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8" name="CuadroTexto 147"/>
          <p:cNvSpPr txBox="1"/>
          <p:nvPr/>
        </p:nvSpPr>
        <p:spPr>
          <a:xfrm>
            <a:off x="7302271" y="4995633"/>
            <a:ext cx="3316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INFORMACIÓN MUTUA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49" name="CuadroTexto 148"/>
          <p:cNvSpPr txBox="1"/>
          <p:nvPr/>
        </p:nvSpPr>
        <p:spPr>
          <a:xfrm>
            <a:off x="7289319" y="5549660"/>
            <a:ext cx="47480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COLABORACIÓN Y COORDINACIÓN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51" name="CuadroTexto 150"/>
          <p:cNvSpPr txBox="1"/>
          <p:nvPr/>
        </p:nvSpPr>
        <p:spPr>
          <a:xfrm>
            <a:off x="7302274" y="6179188"/>
            <a:ext cx="43119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RESPETAR COMPETENCIAS DE CADA ADMINISTRACIÓN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53" name="Flecha derecha 25"/>
          <p:cNvSpPr/>
          <p:nvPr/>
        </p:nvSpPr>
        <p:spPr>
          <a:xfrm rot="2175936">
            <a:off x="6612326" y="6105393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4" name="Flecha derecha 153"/>
          <p:cNvSpPr/>
          <p:nvPr/>
        </p:nvSpPr>
        <p:spPr>
          <a:xfrm>
            <a:off x="6599367" y="5489694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5" name="Flecha derecha 25"/>
          <p:cNvSpPr/>
          <p:nvPr/>
        </p:nvSpPr>
        <p:spPr>
          <a:xfrm rot="19643855">
            <a:off x="6604636" y="494219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 derecha 25"/>
          <p:cNvSpPr/>
          <p:nvPr/>
        </p:nvSpPr>
        <p:spPr>
          <a:xfrm rot="2175936">
            <a:off x="6515483" y="2809004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Flecha derecha 25"/>
          <p:cNvSpPr/>
          <p:nvPr/>
        </p:nvSpPr>
        <p:spPr>
          <a:xfrm rot="19643855">
            <a:off x="6520748" y="108590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CuadroTexto 42"/>
          <p:cNvSpPr txBox="1"/>
          <p:nvPr/>
        </p:nvSpPr>
        <p:spPr>
          <a:xfrm>
            <a:off x="7205431" y="2247229"/>
            <a:ext cx="3097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DESCONCENTRACIÓN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4" name="CuadroTexto 43"/>
          <p:cNvSpPr txBox="1"/>
          <p:nvPr/>
        </p:nvSpPr>
        <p:spPr>
          <a:xfrm>
            <a:off x="7205431" y="2951034"/>
            <a:ext cx="3097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COORDINACIÓN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5" name="Flecha derecha 25"/>
          <p:cNvSpPr/>
          <p:nvPr/>
        </p:nvSpPr>
        <p:spPr>
          <a:xfrm rot="2175936">
            <a:off x="6515482" y="280900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CuadroTexto 46"/>
          <p:cNvSpPr txBox="1"/>
          <p:nvPr/>
        </p:nvSpPr>
        <p:spPr>
          <a:xfrm>
            <a:off x="7205430" y="1693202"/>
            <a:ext cx="3097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DESCENTRALIZACIÓN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8" name="CuadroTexto 47"/>
          <p:cNvSpPr txBox="1"/>
          <p:nvPr/>
        </p:nvSpPr>
        <p:spPr>
          <a:xfrm>
            <a:off x="3973055" y="548156"/>
            <a:ext cx="7180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SERVIR CON OBJETIVIDAD LOS INTERESES PÚBLICOS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9" name="Flecha derecha 25"/>
          <p:cNvSpPr/>
          <p:nvPr/>
        </p:nvSpPr>
        <p:spPr>
          <a:xfrm>
            <a:off x="3300065" y="43980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2" name="CuadroTexto 71"/>
          <p:cNvSpPr txBox="1"/>
          <p:nvPr/>
        </p:nvSpPr>
        <p:spPr>
          <a:xfrm>
            <a:off x="7205429" y="1023264"/>
            <a:ext cx="29064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EFICACIA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73" name="Flecha derecha 25"/>
          <p:cNvSpPr/>
          <p:nvPr/>
        </p:nvSpPr>
        <p:spPr>
          <a:xfrm>
            <a:off x="3300064" y="182137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4" name="CuadroTexto 73"/>
          <p:cNvSpPr txBox="1"/>
          <p:nvPr/>
        </p:nvSpPr>
        <p:spPr>
          <a:xfrm>
            <a:off x="3893059" y="1877309"/>
            <a:ext cx="37623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ACTUAR BAJO LOS PRINCIPIOS DE 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75" name="Flecha derecha 74"/>
          <p:cNvSpPr/>
          <p:nvPr/>
        </p:nvSpPr>
        <p:spPr>
          <a:xfrm>
            <a:off x="6515479" y="221214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6" name="Flecha derecha 75"/>
          <p:cNvSpPr/>
          <p:nvPr/>
        </p:nvSpPr>
        <p:spPr>
          <a:xfrm>
            <a:off x="6515479" y="163340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7" name="Flecha derecha 25"/>
          <p:cNvSpPr/>
          <p:nvPr/>
        </p:nvSpPr>
        <p:spPr>
          <a:xfrm rot="19643855">
            <a:off x="6520747" y="108590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8" name="CuadroTexto 77"/>
          <p:cNvSpPr txBox="1"/>
          <p:nvPr/>
        </p:nvSpPr>
        <p:spPr>
          <a:xfrm>
            <a:off x="7205430" y="2247226"/>
            <a:ext cx="3097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DESCONCENTRACIÓN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79" name="Flecha derecha 25"/>
          <p:cNvSpPr/>
          <p:nvPr/>
        </p:nvSpPr>
        <p:spPr>
          <a:xfrm rot="2175936">
            <a:off x="6515481" y="280899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0" name="CuadroTexto 79"/>
          <p:cNvSpPr txBox="1"/>
          <p:nvPr/>
        </p:nvSpPr>
        <p:spPr>
          <a:xfrm>
            <a:off x="7205429" y="1693199"/>
            <a:ext cx="3097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DESCENTRALIZACIÓN</a:t>
            </a:r>
            <a:endParaRPr lang="es-E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493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4" grpId="0" animBg="1"/>
      <p:bldP spid="37" grpId="0"/>
      <p:bldP spid="38" grpId="0" animBg="1"/>
      <p:bldP spid="40" grpId="0"/>
      <p:bldP spid="41" grpId="0"/>
      <p:bldP spid="141" grpId="0" animBg="1"/>
      <p:bldP spid="148" grpId="0"/>
      <p:bldP spid="149" grpId="0"/>
      <p:bldP spid="151" grpId="0"/>
      <p:bldP spid="153" grpId="0" animBg="1"/>
      <p:bldP spid="154" grpId="0" animBg="1"/>
      <p:bldP spid="155" grpId="0" animBg="1"/>
      <p:bldP spid="44" grpId="0"/>
      <p:bldP spid="48" grpId="0"/>
      <p:bldP spid="49" grpId="0" animBg="1"/>
      <p:bldP spid="72" grpId="0"/>
      <p:bldP spid="73" grpId="0" animBg="1"/>
      <p:bldP spid="74" grpId="0"/>
      <p:bldP spid="75" grpId="0" animBg="1"/>
      <p:bldP spid="76" grpId="0" animBg="1"/>
      <p:bldP spid="77" grpId="0" animBg="1"/>
      <p:bldP spid="78" grpId="0"/>
      <p:bldP spid="79" grpId="0" animBg="1"/>
      <p:bldP spid="8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398864" y="153404"/>
            <a:ext cx="11423942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000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5- EL MUNICIPIO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3241754" y="2203299"/>
            <a:ext cx="211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TIENE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80748" y="1565323"/>
            <a:ext cx="2176530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MUNICIPIO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241754" y="958127"/>
            <a:ext cx="3455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ENTIDAD LOCAL BÁSICA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8" name="Flecha abajo 7"/>
          <p:cNvSpPr/>
          <p:nvPr/>
        </p:nvSpPr>
        <p:spPr>
          <a:xfrm rot="18147665">
            <a:off x="2557294" y="1822289"/>
            <a:ext cx="565770" cy="784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Flecha abajo 8"/>
          <p:cNvSpPr/>
          <p:nvPr/>
        </p:nvSpPr>
        <p:spPr>
          <a:xfrm rot="13980121">
            <a:off x="2468829" y="907747"/>
            <a:ext cx="573801" cy="784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lecha derecha 25"/>
          <p:cNvSpPr/>
          <p:nvPr/>
        </p:nvSpPr>
        <p:spPr>
          <a:xfrm rot="2175936">
            <a:off x="4187071" y="252353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 derecha 25"/>
          <p:cNvSpPr/>
          <p:nvPr/>
        </p:nvSpPr>
        <p:spPr>
          <a:xfrm rot="19643855">
            <a:off x="4188825" y="180496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4877014" y="1730062"/>
            <a:ext cx="4086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PERSONALIDAD JURÍDICA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877013" y="2683122"/>
            <a:ext cx="6160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PLENA CAPACIDAD PARA CUMPLIR SUS FINES</a:t>
            </a:r>
            <a:endParaRPr lang="es-ES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60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7" grpId="0"/>
      <p:bldP spid="8" grpId="0" animBg="1"/>
      <p:bldP spid="9" grpId="0" animBg="1"/>
      <p:bldP spid="10" grpId="0" animBg="1"/>
      <p:bldP spid="11" grpId="0" animBg="1"/>
      <p:bldP spid="12" grpId="0"/>
      <p:bldP spid="1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270075" y="217867"/>
            <a:ext cx="11423942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0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5.1- ELEMENTOS DEL MUNICIPIO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CuadroTexto 9"/>
          <p:cNvSpPr txBox="1"/>
          <p:nvPr/>
        </p:nvSpPr>
        <p:spPr>
          <a:xfrm>
            <a:off x="985396" y="1810401"/>
            <a:ext cx="2219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TERRITORIO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Flecha abajo 7"/>
          <p:cNvSpPr/>
          <p:nvPr/>
        </p:nvSpPr>
        <p:spPr>
          <a:xfrm>
            <a:off x="1592818" y="2207329"/>
            <a:ext cx="643944" cy="5602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Flecha abajo 7"/>
          <p:cNvSpPr/>
          <p:nvPr/>
        </p:nvSpPr>
        <p:spPr>
          <a:xfrm>
            <a:off x="5080242" y="2177031"/>
            <a:ext cx="643944" cy="5602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Flecha abajo 7"/>
          <p:cNvSpPr/>
          <p:nvPr/>
        </p:nvSpPr>
        <p:spPr>
          <a:xfrm>
            <a:off x="9019847" y="2212063"/>
            <a:ext cx="643944" cy="56022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9"/>
          <p:cNvSpPr txBox="1"/>
          <p:nvPr/>
        </p:nvSpPr>
        <p:spPr>
          <a:xfrm>
            <a:off x="189252" y="2757064"/>
            <a:ext cx="3451076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TÉRMINO EN EL QUE EL AYUNTAMIENTO EJERCE SUS COMPETENCIAS</a:t>
            </a:r>
          </a:p>
          <a:p>
            <a:pPr>
              <a:spcAft>
                <a:spcPts val="0"/>
              </a:spcAft>
            </a:pPr>
            <a:endParaRPr lang="es-ES" sz="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- 1 MUNICIPIO SOLO PUEDE PERTENECER A 1 PROVINCIA</a:t>
            </a:r>
          </a:p>
          <a:p>
            <a:pPr>
              <a:spcAft>
                <a:spcPts val="0"/>
              </a:spcAft>
            </a:pPr>
            <a:endParaRPr lang="es-ES" sz="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LAS CC.AA PUEDEN   </a:t>
            </a:r>
          </a:p>
          <a:p>
            <a:pPr>
              <a:spcAft>
                <a:spcPts val="0"/>
              </a:spcAft>
            </a:pPr>
            <a:endParaRPr lang="es-ES" sz="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    - CREAR NUEVOS </a:t>
            </a: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      MUNICIPIOS</a:t>
            </a:r>
          </a:p>
          <a:p>
            <a:pPr>
              <a:spcAft>
                <a:spcPts val="0"/>
              </a:spcAft>
            </a:pPr>
            <a:endParaRPr lang="es-ES" sz="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    - SUPRIMIR LOS YA </a:t>
            </a:r>
          </a:p>
          <a:p>
            <a:pPr>
              <a:spcAft>
                <a:spcPts val="0"/>
              </a:spcAft>
            </a:pPr>
            <a:r>
              <a:rPr lang="es-ES" sz="1600" dirty="0"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     EXISTENTES</a:t>
            </a:r>
          </a:p>
          <a:p>
            <a:pPr>
              <a:spcAft>
                <a:spcPts val="0"/>
              </a:spcAft>
            </a:pPr>
            <a:endParaRPr lang="es-ES" sz="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    - ALTERAR EL TÉRMINO </a:t>
            </a:r>
          </a:p>
          <a:p>
            <a:pPr>
              <a:spcAft>
                <a:spcPts val="0"/>
              </a:spcAft>
            </a:pPr>
            <a:r>
              <a:rPr lang="es-ES" sz="1600" dirty="0">
                <a:latin typeface="Arial Black" panose="020B0A04020102020204" pitchFamily="34" charset="0"/>
                <a:ea typeface="Times New Roman" panose="02020603050405020304" pitchFamily="18" charset="0"/>
              </a:rPr>
              <a:t> </a:t>
            </a: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     MUNICIPAL</a:t>
            </a:r>
          </a:p>
        </p:txBody>
      </p:sp>
      <p:sp>
        <p:nvSpPr>
          <p:cNvPr id="8" name="CuadroTexto 9"/>
          <p:cNvSpPr txBox="1"/>
          <p:nvPr/>
        </p:nvSpPr>
        <p:spPr>
          <a:xfrm>
            <a:off x="3901866" y="2757064"/>
            <a:ext cx="364463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COMPUESTA POR EL CONJUNTO DE PERSONAS INSCRITAS EN EL PADRÓN MUNICIPAL</a:t>
            </a:r>
          </a:p>
          <a:p>
            <a:pPr>
              <a:spcAft>
                <a:spcPts val="0"/>
              </a:spcAft>
            </a:pPr>
            <a:endParaRPr lang="es-ES" sz="8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</a:t>
            </a:r>
            <a:r>
              <a:rPr lang="es-ES" sz="1600" u="sng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PADRON MUNICIPAL</a:t>
            </a: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: REGISTRO ADMINISTRATIVO EN EL QUE CONSTAN LOS VECINOS DE UN MUNICIPIO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endParaRPr lang="es-ES" sz="8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TODA PERSONA QUE VIVA EN ESPAÑA ESTÁ OBLIGADA A EMPADRONARSE</a:t>
            </a:r>
          </a:p>
          <a:p>
            <a:pPr>
              <a:spcAft>
                <a:spcPts val="0"/>
              </a:spcAft>
            </a:pPr>
            <a:endParaRPr lang="es-ES" sz="1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9" name="CuadroTexto 9"/>
          <p:cNvSpPr txBox="1"/>
          <p:nvPr/>
        </p:nvSpPr>
        <p:spPr>
          <a:xfrm>
            <a:off x="7907628" y="2757064"/>
            <a:ext cx="378638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EL GOBIERNO Y LA ADMINISTRACIÓN DE LOS MUNICIPIOS CORRESPONDEN:</a:t>
            </a:r>
          </a:p>
          <a:p>
            <a:pPr>
              <a:spcAft>
                <a:spcPts val="0"/>
              </a:spcAft>
            </a:pPr>
            <a:endParaRPr lang="es-ES" sz="8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AL AYUNTAMIENTO: QUE ESTÁ INTEGRADO POR: </a:t>
            </a:r>
          </a:p>
          <a:p>
            <a:pPr>
              <a:spcAft>
                <a:spcPts val="0"/>
              </a:spcAft>
            </a:pPr>
            <a:endParaRPr lang="es-ES" sz="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    - EL ALCALDE</a:t>
            </a:r>
          </a:p>
          <a:p>
            <a:pPr>
              <a:spcAft>
                <a:spcPts val="0"/>
              </a:spcAft>
            </a:pPr>
            <a:endParaRPr lang="es-ES" sz="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    - LOS CONCEJALES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3372235" y="796947"/>
            <a:ext cx="44344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3 ELEMENTOS ESENCIALES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1" name="Flecha abajo 7"/>
          <p:cNvSpPr/>
          <p:nvPr/>
        </p:nvSpPr>
        <p:spPr>
          <a:xfrm>
            <a:off x="5080242" y="1349237"/>
            <a:ext cx="643944" cy="4288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9"/>
          <p:cNvSpPr txBox="1"/>
          <p:nvPr/>
        </p:nvSpPr>
        <p:spPr>
          <a:xfrm>
            <a:off x="4370490" y="1807699"/>
            <a:ext cx="2219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POBLACIÓN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3" name="CuadroTexto 9"/>
          <p:cNvSpPr txBox="1"/>
          <p:nvPr/>
        </p:nvSpPr>
        <p:spPr>
          <a:xfrm>
            <a:off x="8066011" y="1807699"/>
            <a:ext cx="2372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ORGANIZACIÓN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4" name="Flecha abajo 4"/>
          <p:cNvSpPr/>
          <p:nvPr/>
        </p:nvSpPr>
        <p:spPr>
          <a:xfrm rot="2104142">
            <a:off x="2964439" y="1310780"/>
            <a:ext cx="643944" cy="3993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 abajo 5"/>
          <p:cNvSpPr/>
          <p:nvPr/>
        </p:nvSpPr>
        <p:spPr>
          <a:xfrm rot="19111606">
            <a:off x="7633935" y="1294760"/>
            <a:ext cx="643944" cy="3844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0067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 animBg="1"/>
      <p:bldP spid="7" grpId="0"/>
      <p:bldP spid="8" grpId="0"/>
      <p:bldP spid="9" grpId="0"/>
      <p:bldP spid="10" grpId="0"/>
      <p:bldP spid="11" grpId="0" animBg="1"/>
      <p:bldP spid="12" grpId="0"/>
      <p:bldP spid="13" grpId="0"/>
      <p:bldP spid="14" grpId="0" animBg="1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33079" y="2415697"/>
            <a:ext cx="2600881" cy="10156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SEGÚN EL TIPO DE MUNICIPIO, ENCONTRAMOS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3906026" y="1755980"/>
            <a:ext cx="29064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>
                <a:latin typeface="Arial Black" panose="020B0A04020102020204" pitchFamily="34" charset="0"/>
              </a:rPr>
              <a:t>ÓRGANOS COMUNES</a:t>
            </a:r>
          </a:p>
          <a:p>
            <a:r>
              <a:rPr lang="es-ES" dirty="0" smtClean="0">
                <a:latin typeface="Arial Black" panose="020B0A04020102020204" pitchFamily="34" charset="0"/>
              </a:rPr>
              <a:t>(EXISTEN EN TODOS LOS MUNICIPIOS)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4" name="Flecha derecha 25"/>
          <p:cNvSpPr/>
          <p:nvPr/>
        </p:nvSpPr>
        <p:spPr>
          <a:xfrm rot="19643855">
            <a:off x="3413643" y="220066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 derecha 25"/>
          <p:cNvSpPr/>
          <p:nvPr/>
        </p:nvSpPr>
        <p:spPr>
          <a:xfrm rot="2175936">
            <a:off x="3413641" y="358053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15"/>
          <p:cNvSpPr txBox="1"/>
          <p:nvPr/>
        </p:nvSpPr>
        <p:spPr>
          <a:xfrm>
            <a:off x="3696237" y="4151512"/>
            <a:ext cx="330987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>
                <a:latin typeface="Arial Black" panose="020B0A04020102020204" pitchFamily="34" charset="0"/>
              </a:rPr>
              <a:t>ÓRGANOS ESPECIALES</a:t>
            </a:r>
          </a:p>
          <a:p>
            <a:r>
              <a:rPr lang="es-ES" dirty="0" smtClean="0">
                <a:latin typeface="Arial Black" panose="020B0A04020102020204" pitchFamily="34" charset="0"/>
              </a:rPr>
              <a:t>(SOLO EXISTEN EN MUNICIPIOS DE ELEVADA POBLACIÓN O POR CIRCUNSTANCIAS QUE ASÍ LO EXIJAN)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31" name="Flecha derecha 25"/>
          <p:cNvSpPr/>
          <p:nvPr/>
        </p:nvSpPr>
        <p:spPr>
          <a:xfrm>
            <a:off x="6878478" y="408175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CuadroTexto 34"/>
          <p:cNvSpPr txBox="1"/>
          <p:nvPr/>
        </p:nvSpPr>
        <p:spPr>
          <a:xfrm>
            <a:off x="7484530" y="1155816"/>
            <a:ext cx="470747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dirty="0" smtClean="0">
                <a:latin typeface="Arial Black" panose="020B0A04020102020204" pitchFamily="34" charset="0"/>
              </a:rPr>
              <a:t>ALCALDE</a:t>
            </a:r>
          </a:p>
          <a:p>
            <a:pPr marL="285750" indent="-285750">
              <a:buFontTx/>
              <a:buChar char="-"/>
            </a:pPr>
            <a:endParaRPr lang="es-ES" sz="600" dirty="0" smtClean="0">
              <a:latin typeface="Arial Black" panose="020B0A040201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Arial Black" panose="020B0A04020102020204" pitchFamily="34" charset="0"/>
              </a:rPr>
              <a:t>TENIENTE DE ALCALDE</a:t>
            </a:r>
          </a:p>
          <a:p>
            <a:pPr marL="285750" indent="-285750">
              <a:buFontTx/>
              <a:buChar char="-"/>
            </a:pPr>
            <a:endParaRPr lang="es-ES" sz="600" dirty="0" smtClean="0">
              <a:latin typeface="Arial Black" panose="020B0A040201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Arial Black" panose="020B0A04020102020204" pitchFamily="34" charset="0"/>
              </a:rPr>
              <a:t>CONCEJALES</a:t>
            </a:r>
          </a:p>
          <a:p>
            <a:pPr marL="285750" indent="-285750">
              <a:buFontTx/>
              <a:buChar char="-"/>
            </a:pPr>
            <a:endParaRPr lang="es-ES" sz="600" dirty="0" smtClean="0">
              <a:latin typeface="Arial Black" panose="020B0A040201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Arial Black" panose="020B0A04020102020204" pitchFamily="34" charset="0"/>
              </a:rPr>
              <a:t>PLENO</a:t>
            </a:r>
          </a:p>
          <a:p>
            <a:pPr marL="285750" indent="-285750">
              <a:buFontTx/>
              <a:buChar char="-"/>
            </a:pPr>
            <a:endParaRPr lang="es-ES" sz="600" dirty="0" smtClean="0">
              <a:latin typeface="Arial Black" panose="020B0A040201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Arial Black" panose="020B0A04020102020204" pitchFamily="34" charset="0"/>
              </a:rPr>
              <a:t>COMISIÓN ESPECIAL DE CUENTAS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1" name="Flecha derecha 25"/>
          <p:cNvSpPr/>
          <p:nvPr/>
        </p:nvSpPr>
        <p:spPr>
          <a:xfrm rot="2175936">
            <a:off x="3413641" y="358625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7" name="Flecha derecha 25"/>
          <p:cNvSpPr/>
          <p:nvPr/>
        </p:nvSpPr>
        <p:spPr>
          <a:xfrm>
            <a:off x="6878477" y="1686826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Rectángulo 14"/>
          <p:cNvSpPr/>
          <p:nvPr/>
        </p:nvSpPr>
        <p:spPr>
          <a:xfrm>
            <a:off x="270075" y="217867"/>
            <a:ext cx="11423942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0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5.2- ORGANIZACIÓN MUNICIPAL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9" name="CuadroTexto 48"/>
          <p:cNvSpPr txBox="1"/>
          <p:nvPr/>
        </p:nvSpPr>
        <p:spPr>
          <a:xfrm>
            <a:off x="7484530" y="3686706"/>
            <a:ext cx="470747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s-ES" dirty="0" smtClean="0">
                <a:latin typeface="Arial Black" panose="020B0A04020102020204" pitchFamily="34" charset="0"/>
              </a:rPr>
              <a:t>JUNTA DE GOBIERNO LOCAL</a:t>
            </a:r>
          </a:p>
          <a:p>
            <a:pPr marL="285750" indent="-285750">
              <a:buFontTx/>
              <a:buChar char="-"/>
            </a:pPr>
            <a:endParaRPr lang="es-ES" sz="600" dirty="0">
              <a:latin typeface="Arial Black" panose="020B0A040201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Arial Black" panose="020B0A04020102020204" pitchFamily="34" charset="0"/>
              </a:rPr>
              <a:t>COMISIÓN ESPECIAL DE SUGERENCIAS Y RECLAMACIONES</a:t>
            </a:r>
          </a:p>
          <a:p>
            <a:pPr marL="285750" indent="-285750">
              <a:buFontTx/>
              <a:buChar char="-"/>
            </a:pPr>
            <a:endParaRPr lang="es-ES" sz="600" dirty="0" smtClean="0">
              <a:latin typeface="Arial Black" panose="020B0A040201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Arial Black" panose="020B0A04020102020204" pitchFamily="34" charset="0"/>
              </a:rPr>
              <a:t>ÓRGANOS ESPECÍFICOS</a:t>
            </a:r>
          </a:p>
          <a:p>
            <a:pPr marL="285750" indent="-285750">
              <a:buFontTx/>
              <a:buChar char="-"/>
            </a:pPr>
            <a:endParaRPr lang="es-ES" sz="600" dirty="0" smtClean="0">
              <a:latin typeface="Arial Black" panose="020B0A04020102020204" pitchFamily="34" charset="0"/>
            </a:endParaRPr>
          </a:p>
          <a:p>
            <a:pPr marL="285750" indent="-285750">
              <a:buFontTx/>
              <a:buChar char="-"/>
            </a:pPr>
            <a:r>
              <a:rPr lang="es-ES" dirty="0" smtClean="0">
                <a:latin typeface="Arial Black" panose="020B0A04020102020204" pitchFamily="34" charset="0"/>
              </a:rPr>
              <a:t>PARTICIPACIÓN CIUDADANA:</a:t>
            </a:r>
          </a:p>
          <a:p>
            <a:r>
              <a:rPr lang="es-ES" dirty="0">
                <a:latin typeface="Arial Black" panose="020B0A04020102020204" pitchFamily="34" charset="0"/>
              </a:rPr>
              <a:t> </a:t>
            </a:r>
            <a:r>
              <a:rPr lang="es-ES" dirty="0" smtClean="0">
                <a:latin typeface="Arial Black" panose="020B0A04020102020204" pitchFamily="34" charset="0"/>
              </a:rPr>
              <a:t>       - JUNTAS MUNICIPALES DE </a:t>
            </a:r>
          </a:p>
          <a:p>
            <a:r>
              <a:rPr lang="es-ES" dirty="0" smtClean="0">
                <a:latin typeface="Arial Black" panose="020B0A04020102020204" pitchFamily="34" charset="0"/>
              </a:rPr>
              <a:t>          DISTRITO</a:t>
            </a:r>
          </a:p>
          <a:p>
            <a:r>
              <a:rPr lang="es-ES" dirty="0">
                <a:latin typeface="Arial Black" panose="020B0A04020102020204" pitchFamily="34" charset="0"/>
              </a:rPr>
              <a:t> </a:t>
            </a:r>
            <a:r>
              <a:rPr lang="es-ES" dirty="0" smtClean="0">
                <a:latin typeface="Arial Black" panose="020B0A04020102020204" pitchFamily="34" charset="0"/>
              </a:rPr>
              <a:t>       - JUNTAS VECINALES 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3" name="Rectángulo redondeado 2"/>
          <p:cNvSpPr/>
          <p:nvPr/>
        </p:nvSpPr>
        <p:spPr>
          <a:xfrm>
            <a:off x="154546" y="3940935"/>
            <a:ext cx="3322750" cy="2917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270075" y="3951255"/>
            <a:ext cx="32072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 smtClean="0"/>
              <a:t>MUNICIPIOS DE GRAN POBLACIÓN</a:t>
            </a:r>
          </a:p>
          <a:p>
            <a:endParaRPr lang="es-ES" sz="600" b="1" dirty="0" smtClean="0"/>
          </a:p>
          <a:p>
            <a:r>
              <a:rPr lang="es-ES" b="1" dirty="0" smtClean="0"/>
              <a:t>- &gt; 250.000 HABITANTES</a:t>
            </a:r>
            <a:endParaRPr lang="es-ES" b="1" dirty="0"/>
          </a:p>
          <a:p>
            <a:endParaRPr lang="es-ES" sz="600" b="1" dirty="0" smtClean="0"/>
          </a:p>
          <a:p>
            <a:r>
              <a:rPr lang="es-ES" b="1" dirty="0" smtClean="0"/>
              <a:t>-  LAS CAPITALES DE PROVINCIA, CAPITALES AUTONÓMICAS O SEDES DE LAS INSTITUCINES AUTONÓMICAS</a:t>
            </a:r>
          </a:p>
          <a:p>
            <a:endParaRPr lang="es-ES" sz="600" b="1" dirty="0" smtClean="0"/>
          </a:p>
          <a:p>
            <a:r>
              <a:rPr lang="es-ES" b="1" dirty="0" smtClean="0"/>
              <a:t>- &gt; 75.000 HABITANTES CON CIRCUNSTANCIAS ESPECIALES</a:t>
            </a:r>
            <a:endParaRPr lang="es-ES" b="1" dirty="0"/>
          </a:p>
        </p:txBody>
      </p:sp>
      <p:sp>
        <p:nvSpPr>
          <p:cNvPr id="50" name="CuadroTexto 49"/>
          <p:cNvSpPr txBox="1"/>
          <p:nvPr/>
        </p:nvSpPr>
        <p:spPr>
          <a:xfrm>
            <a:off x="633078" y="2415698"/>
            <a:ext cx="2600881" cy="10156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SEGÚN EL TIPO DE MUNICIPIO, ENCONTRAMOS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51" name="Flecha derecha 25"/>
          <p:cNvSpPr/>
          <p:nvPr/>
        </p:nvSpPr>
        <p:spPr>
          <a:xfrm rot="19643855">
            <a:off x="3413642" y="2200669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Flecha derecha 25"/>
          <p:cNvSpPr/>
          <p:nvPr/>
        </p:nvSpPr>
        <p:spPr>
          <a:xfrm rot="2175936">
            <a:off x="3413640" y="3586256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3" name="Rectángulo redondeado 52"/>
          <p:cNvSpPr/>
          <p:nvPr/>
        </p:nvSpPr>
        <p:spPr>
          <a:xfrm>
            <a:off x="154546" y="3951255"/>
            <a:ext cx="3322750" cy="291706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54" name="CuadroTexto 53"/>
          <p:cNvSpPr txBox="1"/>
          <p:nvPr/>
        </p:nvSpPr>
        <p:spPr>
          <a:xfrm>
            <a:off x="270075" y="3961575"/>
            <a:ext cx="320722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u="sng" dirty="0" smtClean="0"/>
              <a:t>MUNICIPIOS DE GRAN POBLACIÓN</a:t>
            </a:r>
          </a:p>
          <a:p>
            <a:endParaRPr lang="es-ES" sz="600" b="1" dirty="0" smtClean="0"/>
          </a:p>
          <a:p>
            <a:r>
              <a:rPr lang="es-ES" b="1" dirty="0" smtClean="0"/>
              <a:t>- &gt; 250.000 HABITANTES</a:t>
            </a:r>
            <a:endParaRPr lang="es-ES" b="1" dirty="0"/>
          </a:p>
          <a:p>
            <a:endParaRPr lang="es-ES" sz="600" b="1" dirty="0" smtClean="0"/>
          </a:p>
          <a:p>
            <a:r>
              <a:rPr lang="es-ES" b="1" dirty="0" smtClean="0"/>
              <a:t>-  LAS CAPITALES DE PROVINCIA, CAPITALES AUTONÓMICAS O SEDES DE LAS INSTITUCINES AUTONÓMICAS</a:t>
            </a:r>
          </a:p>
          <a:p>
            <a:endParaRPr lang="es-ES" sz="600" b="1" dirty="0" smtClean="0"/>
          </a:p>
          <a:p>
            <a:r>
              <a:rPr lang="es-ES" b="1" dirty="0" smtClean="0"/>
              <a:t>- &gt; 75.000 HABITANTES CON CIRCUNSTANCIAS ESPECIALES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236253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6" grpId="0"/>
      <p:bldP spid="31" grpId="0" animBg="1"/>
      <p:bldP spid="35" grpId="0"/>
      <p:bldP spid="47" grpId="0" animBg="1"/>
      <p:bldP spid="49" grpId="0"/>
      <p:bldP spid="50" grpId="0" animBg="1"/>
      <p:bldP spid="51" grpId="0" animBg="1"/>
      <p:bldP spid="52" grpId="0" animBg="1"/>
      <p:bldP spid="53" grpId="0" animBg="1"/>
      <p:bldP spid="5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270075" y="179230"/>
            <a:ext cx="11423942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0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5.3- COMPETENCIAS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4003903" y="1496687"/>
            <a:ext cx="3666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REALIZAR ACTIVIDADES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4003903" y="2542017"/>
            <a:ext cx="4301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PRESTAR SERVICIOS PÚBLICOS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70075" y="1112037"/>
            <a:ext cx="2963503" cy="224676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PARA GESTIONAR SUS INTERESES, Y SATISFACER LAS NECESIDADES DE SUS VECINOS, LOS MUNICIPIOS PUEDEN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6" name="Flecha derecha 25"/>
          <p:cNvSpPr/>
          <p:nvPr/>
        </p:nvSpPr>
        <p:spPr>
          <a:xfrm rot="19643855">
            <a:off x="3315714" y="153842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Flecha derecha 25"/>
          <p:cNvSpPr/>
          <p:nvPr/>
        </p:nvSpPr>
        <p:spPr>
          <a:xfrm rot="2175936">
            <a:off x="3332543" y="229668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/>
          <p:cNvSpPr txBox="1"/>
          <p:nvPr/>
        </p:nvSpPr>
        <p:spPr>
          <a:xfrm>
            <a:off x="270074" y="4819005"/>
            <a:ext cx="2963503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COMPETENCIAS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7553750" y="5099955"/>
            <a:ext cx="3097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&gt; 20.000 HABITANTES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7553750" y="5803760"/>
            <a:ext cx="30976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&gt; 50.000 HABITANTES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7553749" y="4545928"/>
            <a:ext cx="3097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&gt; 5.000 HABITANTES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30" name="Flecha derecha 29"/>
          <p:cNvSpPr/>
          <p:nvPr/>
        </p:nvSpPr>
        <p:spPr>
          <a:xfrm>
            <a:off x="3332538" y="477559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1" name="CuadroTexto 30"/>
          <p:cNvSpPr txBox="1"/>
          <p:nvPr/>
        </p:nvSpPr>
        <p:spPr>
          <a:xfrm>
            <a:off x="4003903" y="4479928"/>
            <a:ext cx="309761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DEBE PRESTARLAS:</a:t>
            </a:r>
          </a:p>
          <a:p>
            <a:endParaRPr lang="es-ES" sz="600" dirty="0" smtClean="0">
              <a:latin typeface="Arial Black" panose="020B0A04020102020204" pitchFamily="34" charset="0"/>
            </a:endParaRPr>
          </a:p>
          <a:p>
            <a:r>
              <a:rPr lang="es-ES" dirty="0" smtClean="0">
                <a:latin typeface="Arial Black" panose="020B0A04020102020204" pitchFamily="34" charset="0"/>
              </a:rPr>
              <a:t>- POR SI SOLO</a:t>
            </a:r>
          </a:p>
          <a:p>
            <a:endParaRPr lang="es-ES" sz="600" dirty="0" smtClean="0">
              <a:latin typeface="Arial Black" panose="020B0A04020102020204" pitchFamily="34" charset="0"/>
            </a:endParaRPr>
          </a:p>
          <a:p>
            <a:r>
              <a:rPr lang="es-ES" dirty="0" smtClean="0">
                <a:latin typeface="Arial Black" panose="020B0A04020102020204" pitchFamily="34" charset="0"/>
              </a:rPr>
              <a:t>- ASOCIADO CON OTROS MUNICIPIOS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32" name="Flecha derecha 31"/>
          <p:cNvSpPr/>
          <p:nvPr/>
        </p:nvSpPr>
        <p:spPr>
          <a:xfrm>
            <a:off x="6863798" y="506487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3" name="Flecha derecha 32"/>
          <p:cNvSpPr/>
          <p:nvPr/>
        </p:nvSpPr>
        <p:spPr>
          <a:xfrm>
            <a:off x="6863798" y="448613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Flecha derecha 25"/>
          <p:cNvSpPr/>
          <p:nvPr/>
        </p:nvSpPr>
        <p:spPr>
          <a:xfrm rot="19643855">
            <a:off x="6869066" y="393863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5" name="Flecha derecha 25"/>
          <p:cNvSpPr/>
          <p:nvPr/>
        </p:nvSpPr>
        <p:spPr>
          <a:xfrm rot="2175936">
            <a:off x="6863800" y="566172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6" name="CuadroTexto 35"/>
          <p:cNvSpPr txBox="1"/>
          <p:nvPr/>
        </p:nvSpPr>
        <p:spPr>
          <a:xfrm>
            <a:off x="7553746" y="3875826"/>
            <a:ext cx="32989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TODOS LOS MUNICIPIOS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270074" y="1112038"/>
            <a:ext cx="2963503" cy="224676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PARA GESTIONAR SUS INTERESES, Y SATISFACER LAS NECESIDADES DE SUS VECINOS, LOS MUNICIPIOS PUEDEN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38" name="Flecha derecha 25"/>
          <p:cNvSpPr/>
          <p:nvPr/>
        </p:nvSpPr>
        <p:spPr>
          <a:xfrm rot="19643855">
            <a:off x="3315713" y="1538423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9" name="Flecha derecha 25"/>
          <p:cNvSpPr/>
          <p:nvPr/>
        </p:nvSpPr>
        <p:spPr>
          <a:xfrm rot="2175936">
            <a:off x="3332542" y="2296683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" name="CuadroTexto 39"/>
          <p:cNvSpPr txBox="1"/>
          <p:nvPr/>
        </p:nvSpPr>
        <p:spPr>
          <a:xfrm>
            <a:off x="4003902" y="1496688"/>
            <a:ext cx="36667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REALIZAR ACTIVIDADES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1" name="CuadroTexto 40"/>
          <p:cNvSpPr txBox="1"/>
          <p:nvPr/>
        </p:nvSpPr>
        <p:spPr>
          <a:xfrm>
            <a:off x="4003902" y="2542018"/>
            <a:ext cx="4301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PRESTAR SERVICIOS PÚBLICOS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42" name="Flecha derecha 25"/>
          <p:cNvSpPr/>
          <p:nvPr/>
        </p:nvSpPr>
        <p:spPr>
          <a:xfrm rot="19643855">
            <a:off x="3315712" y="1538424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3" name="Flecha derecha 25"/>
          <p:cNvSpPr/>
          <p:nvPr/>
        </p:nvSpPr>
        <p:spPr>
          <a:xfrm rot="2175936">
            <a:off x="3332541" y="2296684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Flecha derecha 25"/>
          <p:cNvSpPr/>
          <p:nvPr/>
        </p:nvSpPr>
        <p:spPr>
          <a:xfrm rot="19643855">
            <a:off x="3315711" y="153842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Flecha derecha 25"/>
          <p:cNvSpPr/>
          <p:nvPr/>
        </p:nvSpPr>
        <p:spPr>
          <a:xfrm rot="2175936">
            <a:off x="3332540" y="229668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2565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0" grpId="0"/>
      <p:bldP spid="21" grpId="0"/>
      <p:bldP spid="24" grpId="0"/>
      <p:bldP spid="30" grpId="0" animBg="1"/>
      <p:bldP spid="31" grpId="0"/>
      <p:bldP spid="32" grpId="0" animBg="1"/>
      <p:bldP spid="33" grpId="0" animBg="1"/>
      <p:bldP spid="34" grpId="0" animBg="1"/>
      <p:bldP spid="35" grpId="0" animBg="1"/>
      <p:bldP spid="36" grpId="0"/>
      <p:bldP spid="37" grpId="0" animBg="1"/>
      <p:bldP spid="40" grpId="0"/>
      <p:bldP spid="41" grpId="0"/>
      <p:bldP spid="26" grpId="0" animBg="1"/>
      <p:bldP spid="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95837" y="1612567"/>
            <a:ext cx="3202465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ARTÍCULO 2 CONSTITUCIÓN 1978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398864" y="192041"/>
            <a:ext cx="11423942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400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1- LA ADMINISTRACIÓN AUTONÓMICA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6" name="Flecha abajo 15"/>
          <p:cNvSpPr/>
          <p:nvPr/>
        </p:nvSpPr>
        <p:spPr>
          <a:xfrm rot="18147665">
            <a:off x="3533192" y="2056400"/>
            <a:ext cx="643944" cy="784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7" name="Flecha abajo 16"/>
          <p:cNvSpPr/>
          <p:nvPr/>
        </p:nvSpPr>
        <p:spPr>
          <a:xfrm rot="13980121">
            <a:off x="3506699" y="1220195"/>
            <a:ext cx="643944" cy="784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/>
          <p:cNvSpPr txBox="1"/>
          <p:nvPr/>
        </p:nvSpPr>
        <p:spPr>
          <a:xfrm>
            <a:off x="4291678" y="958128"/>
            <a:ext cx="21155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DERECHO A LA AUTONOMÍA 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1" name="Flecha abajo 20"/>
          <p:cNvSpPr/>
          <p:nvPr/>
        </p:nvSpPr>
        <p:spPr>
          <a:xfrm rot="16200000">
            <a:off x="6418028" y="1045783"/>
            <a:ext cx="432121" cy="60928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4" name="CuadroTexto 23"/>
          <p:cNvSpPr txBox="1"/>
          <p:nvPr/>
        </p:nvSpPr>
        <p:spPr>
          <a:xfrm>
            <a:off x="6969764" y="1027260"/>
            <a:ext cx="48530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NACIONALIDADES Y REGIONES </a:t>
            </a:r>
            <a:r>
              <a:rPr lang="es-ES" dirty="0">
                <a:latin typeface="Arial Black" panose="020B0A04020102020204" pitchFamily="34" charset="0"/>
              </a:rPr>
              <a:t>QUE INTEGRAN EL ESTADO ESPAÑOL</a:t>
            </a:r>
          </a:p>
          <a:p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4331489" y="2448772"/>
            <a:ext cx="2115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GARANTIZAR SOLIDARIDAD ENTRE LAS AUTONOMÍAS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3" name="Rayo 2"/>
          <p:cNvSpPr/>
          <p:nvPr/>
        </p:nvSpPr>
        <p:spPr>
          <a:xfrm rot="387970">
            <a:off x="6447073" y="2492810"/>
            <a:ext cx="3146143" cy="1810911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4" name="CuadroTexto 33"/>
          <p:cNvSpPr txBox="1"/>
          <p:nvPr/>
        </p:nvSpPr>
        <p:spPr>
          <a:xfrm>
            <a:off x="5781821" y="4639192"/>
            <a:ext cx="6288734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ESTO IMPLICA UNA NUEVA FORMA DE ORGANIZACIÓN TERRITORIAL EN ESPAÑA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4" name="Nube 3"/>
          <p:cNvSpPr/>
          <p:nvPr/>
        </p:nvSpPr>
        <p:spPr>
          <a:xfrm>
            <a:off x="6110835" y="5460671"/>
            <a:ext cx="5959720" cy="120741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bg2">
                    <a:lumMod val="10000"/>
                  </a:schemeClr>
                </a:solidFill>
              </a:rPr>
              <a:t>LAS COMUNIDADES AUTÓNOMAS</a:t>
            </a:r>
            <a:endParaRPr lang="es-ES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3035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6" grpId="0" animBg="1"/>
      <p:bldP spid="17" grpId="0" animBg="1"/>
      <p:bldP spid="18" grpId="0"/>
      <p:bldP spid="21" grpId="0" animBg="1"/>
      <p:bldP spid="24" grpId="0"/>
      <p:bldP spid="33" grpId="0"/>
      <p:bldP spid="3" grpId="0" animBg="1"/>
      <p:bldP spid="34" grpId="0" animBg="1"/>
      <p:bldP spid="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270075" y="179230"/>
            <a:ext cx="11423942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0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5.4- RÉGIMEN MUNICIPAL ESPECIAL: EL CONCEJO ABIERTO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70072" y="1881638"/>
            <a:ext cx="2164035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SE DA EN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3308440" y="1160956"/>
            <a:ext cx="4301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MUNICIPIOS &lt; 100 HABITANTES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308440" y="1756008"/>
            <a:ext cx="66984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LOS QUE CUENTEN CON ESTE RÉGIMEN DE GOBIERNO POR TRADICIÓN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6" name="Flecha derecha 25"/>
          <p:cNvSpPr/>
          <p:nvPr/>
        </p:nvSpPr>
        <p:spPr>
          <a:xfrm rot="19643855">
            <a:off x="2620251" y="124847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Flecha derecha 25"/>
          <p:cNvSpPr/>
          <p:nvPr/>
        </p:nvSpPr>
        <p:spPr>
          <a:xfrm rot="2175936">
            <a:off x="2622007" y="253489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lecha derecha 25"/>
          <p:cNvSpPr/>
          <p:nvPr/>
        </p:nvSpPr>
        <p:spPr>
          <a:xfrm>
            <a:off x="2620251" y="183811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3308440" y="2746833"/>
            <a:ext cx="4612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POR LOCALIZACIÓN GEOGRÁFICA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270072" y="1881638"/>
            <a:ext cx="2164035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SE DA EN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11" name="Flecha derecha 25"/>
          <p:cNvSpPr/>
          <p:nvPr/>
        </p:nvSpPr>
        <p:spPr>
          <a:xfrm rot="19643855">
            <a:off x="2620251" y="1248476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 derecha 25"/>
          <p:cNvSpPr/>
          <p:nvPr/>
        </p:nvSpPr>
        <p:spPr>
          <a:xfrm rot="2175936">
            <a:off x="2622007" y="253489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CuadroTexto 13"/>
          <p:cNvSpPr txBox="1"/>
          <p:nvPr/>
        </p:nvSpPr>
        <p:spPr>
          <a:xfrm>
            <a:off x="4078764" y="5709582"/>
            <a:ext cx="5464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>
                <a:latin typeface="Arial Black" panose="020B0A04020102020204" pitchFamily="34" charset="0"/>
              </a:rPr>
              <a:t>ASAMBLEA VECINAL</a:t>
            </a:r>
            <a:r>
              <a:rPr lang="es-ES" dirty="0" smtClean="0">
                <a:latin typeface="Arial Black" panose="020B0A04020102020204" pitchFamily="34" charset="0"/>
              </a:rPr>
              <a:t>: </a:t>
            </a:r>
          </a:p>
          <a:p>
            <a:r>
              <a:rPr lang="es-ES" dirty="0" smtClean="0">
                <a:latin typeface="Arial Black" panose="020B0A04020102020204" pitchFamily="34" charset="0"/>
              </a:rPr>
              <a:t>FORMADA POR TODOS LOS ELECTORES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270072" y="4455266"/>
            <a:ext cx="2956232" cy="1323439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EL GOBIERNO Y LA ADMINISTRACIÓN DEL MUNICIPIO CORRESPONDEN A: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4078764" y="4085934"/>
            <a:ext cx="54644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>
                <a:latin typeface="Arial Black" panose="020B0A04020102020204" pitchFamily="34" charset="0"/>
              </a:rPr>
              <a:t>ALCALDE</a:t>
            </a:r>
            <a:r>
              <a:rPr lang="es-ES" dirty="0" smtClean="0">
                <a:latin typeface="Arial Black" panose="020B0A04020102020204" pitchFamily="34" charset="0"/>
              </a:rPr>
              <a:t>: </a:t>
            </a:r>
          </a:p>
          <a:p>
            <a:r>
              <a:rPr lang="es-ES" dirty="0" smtClean="0">
                <a:latin typeface="Arial Black" panose="020B0A04020102020204" pitchFamily="34" charset="0"/>
              </a:rPr>
              <a:t>ELEGIDO DIRECTAMENTE POR LOS ELECTORES, POR SISTEMA MAYORITARIO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9" name="Flecha derecha 25"/>
          <p:cNvSpPr/>
          <p:nvPr/>
        </p:nvSpPr>
        <p:spPr>
          <a:xfrm rot="19643855">
            <a:off x="3390575" y="4211224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lecha derecha 25"/>
          <p:cNvSpPr/>
          <p:nvPr/>
        </p:nvSpPr>
        <p:spPr>
          <a:xfrm rot="2175936">
            <a:off x="3390574" y="5497639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234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8" grpId="0" animBg="1"/>
      <p:bldP spid="9" grpId="0"/>
      <p:bldP spid="10" grpId="0" animBg="1"/>
      <p:bldP spid="12" grpId="0" animBg="1"/>
      <p:bldP spid="14" grpId="0"/>
      <p:bldP spid="15" grpId="0" animBg="1"/>
      <p:bldP spid="18" grpId="0"/>
      <p:bldP spid="19" grpId="0" animBg="1"/>
      <p:bldP spid="2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398864" y="153404"/>
            <a:ext cx="11423942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000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6- LA PROVINCIA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80748" y="1565323"/>
            <a:ext cx="2176530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PROVINCIA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5" name="CuadroTexto 6"/>
          <p:cNvSpPr txBox="1"/>
          <p:nvPr/>
        </p:nvSpPr>
        <p:spPr>
          <a:xfrm>
            <a:off x="3117954" y="958127"/>
            <a:ext cx="90740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ENTIDAD LOCAL COMPUESTA POR UNA AGRUPACIÓN DE MUNICIPIOS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6" name="Flecha abajo 7"/>
          <p:cNvSpPr/>
          <p:nvPr/>
        </p:nvSpPr>
        <p:spPr>
          <a:xfrm rot="18147665">
            <a:off x="2557294" y="1822289"/>
            <a:ext cx="565770" cy="784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Flecha abajo 8"/>
          <p:cNvSpPr/>
          <p:nvPr/>
        </p:nvSpPr>
        <p:spPr>
          <a:xfrm rot="13980121">
            <a:off x="2468829" y="907747"/>
            <a:ext cx="573801" cy="78474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Flecha derecha 25"/>
          <p:cNvSpPr/>
          <p:nvPr/>
        </p:nvSpPr>
        <p:spPr>
          <a:xfrm rot="19643855">
            <a:off x="4188825" y="180496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CuadroTexto 11"/>
          <p:cNvSpPr txBox="1"/>
          <p:nvPr/>
        </p:nvSpPr>
        <p:spPr>
          <a:xfrm>
            <a:off x="4877014" y="1730062"/>
            <a:ext cx="40866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PERSONALIDAD JURÍDICA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1" name="CuadroTexto 12"/>
          <p:cNvSpPr txBox="1"/>
          <p:nvPr/>
        </p:nvSpPr>
        <p:spPr>
          <a:xfrm>
            <a:off x="4877013" y="2683122"/>
            <a:ext cx="61601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PLENA CAPACIDAD PARA CUMPLIR SUS </a:t>
            </a:r>
            <a:r>
              <a:rPr lang="es-ES" u="sng" dirty="0" smtClean="0">
                <a:latin typeface="Arial Black" panose="020B0A04020102020204" pitchFamily="34" charset="0"/>
              </a:rPr>
              <a:t>FINES</a:t>
            </a:r>
            <a:endParaRPr lang="es-ES" u="sng" dirty="0">
              <a:latin typeface="Arial Black" panose="020B0A04020102020204" pitchFamily="34" charset="0"/>
            </a:endParaRPr>
          </a:p>
        </p:txBody>
      </p:sp>
      <p:sp>
        <p:nvSpPr>
          <p:cNvPr id="13" name="Flecha abajo 4"/>
          <p:cNvSpPr/>
          <p:nvPr/>
        </p:nvSpPr>
        <p:spPr>
          <a:xfrm rot="2104142">
            <a:off x="6891863" y="3229522"/>
            <a:ext cx="643944" cy="3993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 abajo 5"/>
          <p:cNvSpPr/>
          <p:nvPr/>
        </p:nvSpPr>
        <p:spPr>
          <a:xfrm rot="19111606">
            <a:off x="8623286" y="3213502"/>
            <a:ext cx="643944" cy="3844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11"/>
          <p:cNvSpPr txBox="1"/>
          <p:nvPr/>
        </p:nvSpPr>
        <p:spPr>
          <a:xfrm>
            <a:off x="3815210" y="3801202"/>
            <a:ext cx="427947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ASEGURAR LA PRESTACIÓN EN LA TOTALIDAD DEL TERRITORIO PROVINCIAL DE LOS SERVICIOS DE COMPETENCIA MUNICIPAL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6" name="CuadroTexto 11"/>
          <p:cNvSpPr txBox="1"/>
          <p:nvPr/>
        </p:nvSpPr>
        <p:spPr>
          <a:xfrm>
            <a:off x="8409481" y="3803700"/>
            <a:ext cx="355516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COORDINAR LA ADMINISTRACIÓN LOCAL CON LA ADMINISTRACIÓN AUTONÓMICA Y ESTATAL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7" name="Flecha derecha 25"/>
          <p:cNvSpPr/>
          <p:nvPr/>
        </p:nvSpPr>
        <p:spPr>
          <a:xfrm rot="5400000">
            <a:off x="839876" y="2210979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1"/>
          <p:cNvSpPr txBox="1"/>
          <p:nvPr/>
        </p:nvSpPr>
        <p:spPr>
          <a:xfrm>
            <a:off x="194872" y="2951759"/>
            <a:ext cx="25483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GOBIERNO Y ADMINISTRACIÓN:</a:t>
            </a:r>
          </a:p>
          <a:p>
            <a:r>
              <a:rPr lang="es-ES" dirty="0" smtClean="0">
                <a:latin typeface="Arial Black" panose="020B0A04020102020204" pitchFamily="34" charset="0"/>
              </a:rPr>
              <a:t>“</a:t>
            </a:r>
            <a:r>
              <a:rPr lang="es-ES" u="sng" dirty="0" smtClean="0">
                <a:latin typeface="Arial Black" panose="020B0A04020102020204" pitchFamily="34" charset="0"/>
              </a:rPr>
              <a:t>DIPUTACIÓN PROVINCIAL</a:t>
            </a:r>
            <a:r>
              <a:rPr lang="es-ES" dirty="0" smtClean="0">
                <a:latin typeface="Arial Black" panose="020B0A04020102020204" pitchFamily="34" charset="0"/>
              </a:rPr>
              <a:t>” 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9" name="Flecha derecha 25"/>
          <p:cNvSpPr/>
          <p:nvPr/>
        </p:nvSpPr>
        <p:spPr>
          <a:xfrm rot="5400000">
            <a:off x="827385" y="434208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11"/>
          <p:cNvSpPr txBox="1"/>
          <p:nvPr/>
        </p:nvSpPr>
        <p:spPr>
          <a:xfrm>
            <a:off x="182381" y="5082863"/>
            <a:ext cx="2548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latin typeface="Arial Black" panose="020B0A04020102020204" pitchFamily="34" charset="0"/>
              </a:rPr>
              <a:t>EXISTEN DIPUTACIONES EN TODAS LAS PROVINCIAS SALVO:</a:t>
            </a:r>
            <a:endParaRPr lang="es-ES" dirty="0" smtClean="0">
              <a:latin typeface="Arial Black" panose="020B0A04020102020204" pitchFamily="34" charset="0"/>
            </a:endParaRPr>
          </a:p>
        </p:txBody>
      </p:sp>
      <p:sp>
        <p:nvSpPr>
          <p:cNvPr id="21" name="Flecha derecha 25"/>
          <p:cNvSpPr/>
          <p:nvPr/>
        </p:nvSpPr>
        <p:spPr>
          <a:xfrm rot="19643855">
            <a:off x="2755386" y="528492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11"/>
          <p:cNvSpPr txBox="1"/>
          <p:nvPr/>
        </p:nvSpPr>
        <p:spPr>
          <a:xfrm>
            <a:off x="3503533" y="5210022"/>
            <a:ext cx="7922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COMUNIDADES UNIPROVINCIALES (MADRID, MURCIA, ETC.)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4" name="Flecha derecha 29"/>
          <p:cNvSpPr/>
          <p:nvPr/>
        </p:nvSpPr>
        <p:spPr>
          <a:xfrm>
            <a:off x="2855969" y="5749696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5" name="CuadroTexto 11"/>
          <p:cNvSpPr txBox="1"/>
          <p:nvPr/>
        </p:nvSpPr>
        <p:spPr>
          <a:xfrm>
            <a:off x="3524136" y="5797137"/>
            <a:ext cx="82343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EN LAS PROVINCIAS VASCAS (ÁLAVA, GUIPUZCOA Y VIZCAYA)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6" name="Flecha derecha 25"/>
          <p:cNvSpPr/>
          <p:nvPr/>
        </p:nvSpPr>
        <p:spPr>
          <a:xfrm rot="2175936">
            <a:off x="2738640" y="6243334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11"/>
          <p:cNvSpPr txBox="1"/>
          <p:nvPr/>
        </p:nvSpPr>
        <p:spPr>
          <a:xfrm>
            <a:off x="3569659" y="6305797"/>
            <a:ext cx="82343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EN LAS PROVINCIAS INSULARES (STA. CRUZ TENERIFE, LAS PALMAS, LAS ISLAS BALEARES)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32" name="Flecha derecha 25"/>
          <p:cNvSpPr/>
          <p:nvPr/>
        </p:nvSpPr>
        <p:spPr>
          <a:xfrm rot="2175936">
            <a:off x="4187068" y="252353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2" name="CuadroTexto 51"/>
          <p:cNvSpPr txBox="1"/>
          <p:nvPr/>
        </p:nvSpPr>
        <p:spPr>
          <a:xfrm>
            <a:off x="3241754" y="2204072"/>
            <a:ext cx="2115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TIENE</a:t>
            </a:r>
            <a:endParaRPr lang="es-ES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 animBg="1"/>
      <p:bldP spid="9" grpId="0" animBg="1"/>
      <p:bldP spid="10" grpId="0"/>
      <p:bldP spid="11" grpId="0"/>
      <p:bldP spid="13" grpId="0" animBg="1"/>
      <p:bldP spid="14" grpId="0" animBg="1"/>
      <p:bldP spid="15" grpId="0"/>
      <p:bldP spid="16" grpId="0"/>
      <p:bldP spid="17" grpId="0" animBg="1"/>
      <p:bldP spid="18" grpId="0"/>
      <p:bldP spid="19" grpId="0" animBg="1"/>
      <p:bldP spid="20" grpId="0"/>
      <p:bldP spid="21" grpId="0" animBg="1"/>
      <p:bldP spid="22" grpId="0"/>
      <p:bldP spid="24" grpId="0" animBg="1"/>
      <p:bldP spid="25" grpId="0"/>
      <p:bldP spid="26" grpId="0" animBg="1"/>
      <p:bldP spid="27" grpId="0"/>
      <p:bldP spid="32" grpId="0" animBg="1"/>
      <p:bldP spid="5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398864" y="153404"/>
            <a:ext cx="11423942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000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6.1- ORGANIZACIÓN PROVINCIAL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CuadroTexto 7"/>
          <p:cNvSpPr txBox="1"/>
          <p:nvPr/>
        </p:nvSpPr>
        <p:spPr>
          <a:xfrm>
            <a:off x="459261" y="2375350"/>
            <a:ext cx="2963503" cy="10156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ÓRGANOS QUE COMPONEN LA DIPUTACIÓN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4" name="CuadroTexto 19"/>
          <p:cNvSpPr txBox="1"/>
          <p:nvPr/>
        </p:nvSpPr>
        <p:spPr>
          <a:xfrm>
            <a:off x="4369116" y="2230631"/>
            <a:ext cx="3097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LOS DIPUTADOS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5" name="CuadroTexto 20"/>
          <p:cNvSpPr txBox="1"/>
          <p:nvPr/>
        </p:nvSpPr>
        <p:spPr>
          <a:xfrm>
            <a:off x="4353350" y="3470463"/>
            <a:ext cx="3907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LA JUNTA DE GOBIERNO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6" name="CuadroTexto 23"/>
          <p:cNvSpPr txBox="1"/>
          <p:nvPr/>
        </p:nvSpPr>
        <p:spPr>
          <a:xfrm>
            <a:off x="4369114" y="1676604"/>
            <a:ext cx="57208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VICEPRESIDENTE DE LA DIPUTACIÓN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7" name="Flecha derecha 31"/>
          <p:cNvSpPr/>
          <p:nvPr/>
        </p:nvSpPr>
        <p:spPr>
          <a:xfrm>
            <a:off x="3679164" y="2195546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lecha derecha 32"/>
          <p:cNvSpPr/>
          <p:nvPr/>
        </p:nvSpPr>
        <p:spPr>
          <a:xfrm>
            <a:off x="3679164" y="1616807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Flecha derecha 25"/>
          <p:cNvSpPr/>
          <p:nvPr/>
        </p:nvSpPr>
        <p:spPr>
          <a:xfrm rot="19643855">
            <a:off x="3684432" y="106931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lecha derecha 25"/>
          <p:cNvSpPr/>
          <p:nvPr/>
        </p:nvSpPr>
        <p:spPr>
          <a:xfrm rot="2175936">
            <a:off x="3710696" y="403788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35"/>
          <p:cNvSpPr txBox="1"/>
          <p:nvPr/>
        </p:nvSpPr>
        <p:spPr>
          <a:xfrm>
            <a:off x="4369112" y="1006502"/>
            <a:ext cx="5373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PRESIDENTE DE LA DIPUTACIÓN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2" name="CuadroTexto 19"/>
          <p:cNvSpPr txBox="1"/>
          <p:nvPr/>
        </p:nvSpPr>
        <p:spPr>
          <a:xfrm>
            <a:off x="4363861" y="2840231"/>
            <a:ext cx="3097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EL PLENO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3" name="Flecha derecha 31"/>
          <p:cNvSpPr/>
          <p:nvPr/>
        </p:nvSpPr>
        <p:spPr>
          <a:xfrm>
            <a:off x="3705440" y="2789381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 derecha 31"/>
          <p:cNvSpPr/>
          <p:nvPr/>
        </p:nvSpPr>
        <p:spPr>
          <a:xfrm>
            <a:off x="3700186" y="3398980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CuadroTexto 20"/>
          <p:cNvSpPr txBox="1"/>
          <p:nvPr/>
        </p:nvSpPr>
        <p:spPr>
          <a:xfrm>
            <a:off x="4363861" y="4300781"/>
            <a:ext cx="3907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OTROS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0" name="Flecha derecha 25"/>
          <p:cNvSpPr/>
          <p:nvPr/>
        </p:nvSpPr>
        <p:spPr>
          <a:xfrm rot="19643855">
            <a:off x="5492211" y="402797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lecha derecha 25"/>
          <p:cNvSpPr/>
          <p:nvPr/>
        </p:nvSpPr>
        <p:spPr>
          <a:xfrm rot="2175936">
            <a:off x="5518476" y="464748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35"/>
          <p:cNvSpPr txBox="1"/>
          <p:nvPr/>
        </p:nvSpPr>
        <p:spPr>
          <a:xfrm>
            <a:off x="6176890" y="3965166"/>
            <a:ext cx="6015109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 Black" panose="020B0A04020102020204" pitchFamily="34" charset="0"/>
              </a:rPr>
              <a:t>ÓRGANOS QUE TIENEN POR OBJETO EL ESTUDIO, INFORME O CONSULTA DE LOS ASUNTOS QUE HAN DE SER SOMETIDOS A LA DECISIÓN DEL PLENO</a:t>
            </a:r>
          </a:p>
          <a:p>
            <a:r>
              <a:rPr lang="es-ES" sz="900" dirty="0" smtClean="0">
                <a:latin typeface="Arial Black" panose="020B0A04020102020204" pitchFamily="34" charset="0"/>
                <a:hlinkClick r:id="rId2"/>
              </a:rPr>
              <a:t>http://www.dip-palencia.es/diputacion/contenido?id=c037e30b-c379-11dd-8d28-fb9baaa14523&amp;idSeccion=c037e30b-c379-11dd-8d28-fb9baaa14523</a:t>
            </a:r>
            <a:endParaRPr lang="es-ES" sz="900" dirty="0" smtClean="0">
              <a:latin typeface="Arial Black" panose="020B0A04020102020204" pitchFamily="34" charset="0"/>
            </a:endParaRPr>
          </a:p>
          <a:p>
            <a:endParaRPr lang="es-ES" sz="900" dirty="0">
              <a:latin typeface="Arial Black" panose="020B0A04020102020204" pitchFamily="34" charset="0"/>
            </a:endParaRPr>
          </a:p>
        </p:txBody>
      </p:sp>
      <p:sp>
        <p:nvSpPr>
          <p:cNvPr id="24" name="CuadroTexto 35"/>
          <p:cNvSpPr txBox="1"/>
          <p:nvPr/>
        </p:nvSpPr>
        <p:spPr>
          <a:xfrm>
            <a:off x="6176891" y="5079263"/>
            <a:ext cx="601510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latin typeface="Arial Black" panose="020B0A04020102020204" pitchFamily="34" charset="0"/>
              </a:rPr>
              <a:t>ÓRGANOS COMPLEMENTARIOS, REGULADOS POR LAS PROPIAS DIPUTACIONES (COMISIONES INFORMATIVAS, DELEGACIONES DE SERVICIOS, ETC.)</a:t>
            </a:r>
            <a:endParaRPr lang="es-ES" sz="16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/>
      <p:bldP spid="6" grpId="0"/>
      <p:bldP spid="7" grpId="0" animBg="1"/>
      <p:bldP spid="8" grpId="0" animBg="1"/>
      <p:bldP spid="9" grpId="0" animBg="1"/>
      <p:bldP spid="10" grpId="0" animBg="1"/>
      <p:bldP spid="11" grpId="0"/>
      <p:bldP spid="12" grpId="0"/>
      <p:bldP spid="13" grpId="0" animBg="1"/>
      <p:bldP spid="14" grpId="0" animBg="1"/>
      <p:bldP spid="15" grpId="0"/>
      <p:bldP spid="20" grpId="0" animBg="1"/>
      <p:bldP spid="21" grpId="0" animBg="1"/>
      <p:bldP spid="22" grpId="0"/>
      <p:bldP spid="2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398864" y="153404"/>
            <a:ext cx="11423942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000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6.2- COMPETENCIAS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1" name="CuadroTexto 7"/>
          <p:cNvSpPr txBox="1"/>
          <p:nvPr/>
        </p:nvSpPr>
        <p:spPr>
          <a:xfrm>
            <a:off x="490791" y="1665901"/>
            <a:ext cx="2488891" cy="1015663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COMPETENCIAS DE LAS DIPUTACIONES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12" name="CuadroTexto 19"/>
          <p:cNvSpPr txBox="1"/>
          <p:nvPr/>
        </p:nvSpPr>
        <p:spPr>
          <a:xfrm>
            <a:off x="3911916" y="2404051"/>
            <a:ext cx="80541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latin typeface="Arial Black" panose="020B0A04020102020204" pitchFamily="34" charset="0"/>
              </a:rPr>
              <a:t>PRESTACIÓN DE SERVICIOS PÚBLICOS DE CARÁCTER SUPRAMUNICIPAL Y SUPRACOMARCAL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3" name="CuadroTexto 20"/>
          <p:cNvSpPr txBox="1"/>
          <p:nvPr/>
        </p:nvSpPr>
        <p:spPr>
          <a:xfrm>
            <a:off x="3943447" y="3170918"/>
            <a:ext cx="80068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FOMENTO Y ADMINISTRACIÓN DE LOS INTERESES PECULIARES DE LA PROVINCIA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4" name="CuadroTexto 23"/>
          <p:cNvSpPr txBox="1"/>
          <p:nvPr/>
        </p:nvSpPr>
        <p:spPr>
          <a:xfrm>
            <a:off x="3911914" y="1708135"/>
            <a:ext cx="82800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ASISTENCIA Y COOPERACIÓN JURÍDICA, ECONÓMICA Y TÉCNICA A LOS MUNICIPIO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7" name="Flecha derecha 31"/>
          <p:cNvSpPr/>
          <p:nvPr/>
        </p:nvSpPr>
        <p:spPr>
          <a:xfrm>
            <a:off x="3221964" y="230590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Flecha derecha 32"/>
          <p:cNvSpPr/>
          <p:nvPr/>
        </p:nvSpPr>
        <p:spPr>
          <a:xfrm>
            <a:off x="3221964" y="164833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Flecha derecha 25"/>
          <p:cNvSpPr/>
          <p:nvPr/>
        </p:nvSpPr>
        <p:spPr>
          <a:xfrm rot="19643855">
            <a:off x="3227232" y="110084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lecha derecha 25"/>
          <p:cNvSpPr/>
          <p:nvPr/>
        </p:nvSpPr>
        <p:spPr>
          <a:xfrm rot="2175936">
            <a:off x="3221966" y="287123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35"/>
          <p:cNvSpPr txBox="1"/>
          <p:nvPr/>
        </p:nvSpPr>
        <p:spPr>
          <a:xfrm>
            <a:off x="3911912" y="1038033"/>
            <a:ext cx="794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COORDINACIÓN DE LOS SERVICIOS MUNICIPALES ENTRE SI</a:t>
            </a:r>
            <a:endParaRPr lang="es-ES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  <p:bldP spid="14" grpId="0"/>
      <p:bldP spid="17" grpId="0" animBg="1"/>
      <p:bldP spid="18" grpId="0" animBg="1"/>
      <p:bldP spid="19" grpId="0" animBg="1"/>
      <p:bldP spid="20" grpId="0" animBg="1"/>
      <p:bldP spid="21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398864" y="153404"/>
            <a:ext cx="11423942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000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6.3- REGÍMENES PROVINCIALES ESPECIALES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1" name="CuadroTexto 7"/>
          <p:cNvSpPr txBox="1"/>
          <p:nvPr/>
        </p:nvSpPr>
        <p:spPr>
          <a:xfrm>
            <a:off x="490791" y="1665901"/>
            <a:ext cx="2488891" cy="2523768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HAN SIDO ESTABLECIDOS ATENDIENDO A CRITERIOS:</a:t>
            </a:r>
          </a:p>
          <a:p>
            <a:pPr algn="ctr"/>
            <a:endParaRPr lang="es-ES" sz="600" dirty="0" smtClean="0">
              <a:latin typeface="Arial Black" panose="020B0A04020102020204" pitchFamily="34" charset="0"/>
            </a:endParaRPr>
          </a:p>
          <a:p>
            <a:pPr algn="ctr">
              <a:buFontTx/>
              <a:buChar char="-"/>
            </a:pPr>
            <a:r>
              <a:rPr lang="es-ES_tradnl" sz="2000" dirty="0" smtClean="0">
                <a:latin typeface="Arial Black" panose="020B0A04020102020204" pitchFamily="34" charset="0"/>
              </a:rPr>
              <a:t> GEOGRÁFICOS</a:t>
            </a:r>
          </a:p>
          <a:p>
            <a:pPr algn="ctr">
              <a:buFontTx/>
              <a:buChar char="-"/>
            </a:pPr>
            <a:endParaRPr lang="es-ES_tradnl" sz="600" dirty="0" smtClean="0">
              <a:latin typeface="Arial Black" panose="020B0A04020102020204" pitchFamily="34" charset="0"/>
            </a:endParaRPr>
          </a:p>
          <a:p>
            <a:pPr algn="ctr">
              <a:buFontTx/>
              <a:buChar char="-"/>
            </a:pPr>
            <a:r>
              <a:rPr lang="es-ES_tradnl" sz="2000" dirty="0" smtClean="0">
                <a:latin typeface="Arial Black" panose="020B0A04020102020204" pitchFamily="34" charset="0"/>
              </a:rPr>
              <a:t> HISTÓRICOS</a:t>
            </a:r>
          </a:p>
          <a:p>
            <a:pPr algn="ctr"/>
            <a:endParaRPr lang="es-ES_tradnl" sz="600" dirty="0" smtClean="0">
              <a:latin typeface="Arial Black" panose="020B0A04020102020204" pitchFamily="34" charset="0"/>
            </a:endParaRPr>
          </a:p>
          <a:p>
            <a:pPr algn="ctr"/>
            <a:r>
              <a:rPr lang="es-ES_tradnl" sz="2000" dirty="0" smtClean="0">
                <a:latin typeface="Arial Black" panose="020B0A04020102020204" pitchFamily="34" charset="0"/>
              </a:rPr>
              <a:t>- FUNCINALES</a:t>
            </a:r>
          </a:p>
        </p:txBody>
      </p:sp>
      <p:sp>
        <p:nvSpPr>
          <p:cNvPr id="12" name="CuadroTexto 19"/>
          <p:cNvSpPr txBox="1"/>
          <p:nvPr/>
        </p:nvSpPr>
        <p:spPr>
          <a:xfrm>
            <a:off x="3911917" y="3381511"/>
            <a:ext cx="8054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latin typeface="Arial Black" panose="020B0A04020102020204" pitchFamily="34" charset="0"/>
              </a:rPr>
              <a:t>CANARIAS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3" name="CuadroTexto 20"/>
          <p:cNvSpPr txBox="1"/>
          <p:nvPr/>
        </p:nvSpPr>
        <p:spPr>
          <a:xfrm>
            <a:off x="3943448" y="4038020"/>
            <a:ext cx="80068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BALEARES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4" name="CuadroTexto 23"/>
          <p:cNvSpPr txBox="1"/>
          <p:nvPr/>
        </p:nvSpPr>
        <p:spPr>
          <a:xfrm>
            <a:off x="3911915" y="2811719"/>
            <a:ext cx="8280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PAÍS VASCO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7" name="Flecha derecha 31"/>
          <p:cNvSpPr/>
          <p:nvPr/>
        </p:nvSpPr>
        <p:spPr>
          <a:xfrm>
            <a:off x="3221965" y="328336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Flecha derecha 32"/>
          <p:cNvSpPr/>
          <p:nvPr/>
        </p:nvSpPr>
        <p:spPr>
          <a:xfrm>
            <a:off x="3221965" y="275192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Flecha derecha 25"/>
          <p:cNvSpPr/>
          <p:nvPr/>
        </p:nvSpPr>
        <p:spPr>
          <a:xfrm rot="19643855">
            <a:off x="3223723" y="160872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lecha derecha 25"/>
          <p:cNvSpPr/>
          <p:nvPr/>
        </p:nvSpPr>
        <p:spPr>
          <a:xfrm rot="2175936">
            <a:off x="3221967" y="3848692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35"/>
          <p:cNvSpPr txBox="1"/>
          <p:nvPr/>
        </p:nvSpPr>
        <p:spPr>
          <a:xfrm>
            <a:off x="3911913" y="1542528"/>
            <a:ext cx="79437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COMUNIDADES AUTÓNOMAS UNIPROVINCIALES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5" name="CuadroTexto 23"/>
          <p:cNvSpPr txBox="1"/>
          <p:nvPr/>
        </p:nvSpPr>
        <p:spPr>
          <a:xfrm>
            <a:off x="3911915" y="2223140"/>
            <a:ext cx="8280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COMUNIDAD FORAL DE NAVARRA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6" name="Flecha derecha 32"/>
          <p:cNvSpPr/>
          <p:nvPr/>
        </p:nvSpPr>
        <p:spPr>
          <a:xfrm>
            <a:off x="3221965" y="2163343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3" grpId="0"/>
      <p:bldP spid="14" grpId="0"/>
      <p:bldP spid="17" grpId="0" animBg="1"/>
      <p:bldP spid="18" grpId="0" animBg="1"/>
      <p:bldP spid="19" grpId="0" animBg="1"/>
      <p:bldP spid="20" grpId="0" animBg="1"/>
      <p:bldP spid="21" grpId="0"/>
      <p:bldP spid="15" grpId="0"/>
      <p:bldP spid="1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398864" y="153404"/>
            <a:ext cx="11423942" cy="40011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00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7- OTRAS ENTIDADES LOCALES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CuadroTexto 7"/>
          <p:cNvSpPr txBox="1"/>
          <p:nvPr/>
        </p:nvSpPr>
        <p:spPr>
          <a:xfrm>
            <a:off x="191246" y="2154632"/>
            <a:ext cx="2488891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2000" dirty="0" smtClean="0">
                <a:latin typeface="Arial Black" panose="020B0A04020102020204" pitchFamily="34" charset="0"/>
              </a:rPr>
              <a:t>ÁMBITO TERRITORIAL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4" name="CuadroTexto 20"/>
          <p:cNvSpPr txBox="1"/>
          <p:nvPr/>
        </p:nvSpPr>
        <p:spPr>
          <a:xfrm>
            <a:off x="3391655" y="3578772"/>
            <a:ext cx="35136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INFERIOR AL MUNICIPIO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5" name="Flecha derecha 25"/>
          <p:cNvSpPr/>
          <p:nvPr/>
        </p:nvSpPr>
        <p:spPr>
          <a:xfrm rot="19643855">
            <a:off x="2770032" y="165263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Flecha derecha 25"/>
          <p:cNvSpPr/>
          <p:nvPr/>
        </p:nvSpPr>
        <p:spPr>
          <a:xfrm rot="2175936">
            <a:off x="2780532" y="306041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35"/>
          <p:cNvSpPr txBox="1"/>
          <p:nvPr/>
        </p:nvSpPr>
        <p:spPr>
          <a:xfrm>
            <a:off x="3407416" y="1542530"/>
            <a:ext cx="3734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MAYOR QUE EL MUNICIPIO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8" name="CuadroTexto 20"/>
          <p:cNvSpPr txBox="1"/>
          <p:nvPr/>
        </p:nvSpPr>
        <p:spPr>
          <a:xfrm>
            <a:off x="7695641" y="2477236"/>
            <a:ext cx="41153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MANCOMUNIDADES DE MUNICIPIOS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9" name="CuadroTexto 23"/>
          <p:cNvSpPr txBox="1"/>
          <p:nvPr/>
        </p:nvSpPr>
        <p:spPr>
          <a:xfrm>
            <a:off x="7695639" y="1723901"/>
            <a:ext cx="3639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ÁREAS METROPOLITANAS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0" name="Flecha derecha 32"/>
          <p:cNvSpPr/>
          <p:nvPr/>
        </p:nvSpPr>
        <p:spPr>
          <a:xfrm>
            <a:off x="7005688" y="1664104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 derecha 25"/>
          <p:cNvSpPr/>
          <p:nvPr/>
        </p:nvSpPr>
        <p:spPr>
          <a:xfrm rot="19643855">
            <a:off x="7010956" y="111660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 derecha 25"/>
          <p:cNvSpPr/>
          <p:nvPr/>
        </p:nvSpPr>
        <p:spPr>
          <a:xfrm rot="2175936">
            <a:off x="7021455" y="2287908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35"/>
          <p:cNvSpPr txBox="1"/>
          <p:nvPr/>
        </p:nvSpPr>
        <p:spPr>
          <a:xfrm>
            <a:off x="7695637" y="1053798"/>
            <a:ext cx="2305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COMARCAS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4" name="CuadroTexto 23"/>
          <p:cNvSpPr txBox="1"/>
          <p:nvPr/>
        </p:nvSpPr>
        <p:spPr>
          <a:xfrm>
            <a:off x="7428939" y="3552701"/>
            <a:ext cx="3639112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PARA LA ADMINISTRACIÓN DE NUCLEOS DE POBLACIÓN SEPARADOS:</a:t>
            </a:r>
          </a:p>
          <a:p>
            <a:endParaRPr lang="es-ES" sz="600" dirty="0" smtClean="0">
              <a:latin typeface="Arial Black" panose="020B0A04020102020204" pitchFamily="34" charset="0"/>
            </a:endParaRPr>
          </a:p>
          <a:p>
            <a:r>
              <a:rPr lang="es-ES_tradnl" dirty="0" smtClean="0">
                <a:latin typeface="Arial Black" panose="020B0A04020102020204" pitchFamily="34" charset="0"/>
              </a:rPr>
              <a:t>- CASERÍOS</a:t>
            </a:r>
          </a:p>
          <a:p>
            <a:r>
              <a:rPr lang="es-ES_tradnl" dirty="0" smtClean="0">
                <a:latin typeface="Arial Black" panose="020B0A04020102020204" pitchFamily="34" charset="0"/>
              </a:rPr>
              <a:t>- PARROQUIAS</a:t>
            </a:r>
          </a:p>
          <a:p>
            <a:r>
              <a:rPr lang="es-ES_tradnl" dirty="0" smtClean="0">
                <a:latin typeface="Arial Black" panose="020B0A04020102020204" pitchFamily="34" charset="0"/>
              </a:rPr>
              <a:t>- ALDEAS</a:t>
            </a:r>
          </a:p>
          <a:p>
            <a:r>
              <a:rPr lang="es-ES_tradnl" dirty="0" smtClean="0">
                <a:latin typeface="Arial Black" panose="020B0A04020102020204" pitchFamily="34" charset="0"/>
              </a:rPr>
              <a:t>- BARRIOS</a:t>
            </a:r>
          </a:p>
          <a:p>
            <a:r>
              <a:rPr lang="es-ES_tradnl" dirty="0" smtClean="0">
                <a:latin typeface="Arial Black" panose="020B0A04020102020204" pitchFamily="34" charset="0"/>
              </a:rPr>
              <a:t>- ANTEIGLESIAS</a:t>
            </a:r>
          </a:p>
          <a:p>
            <a:r>
              <a:rPr lang="es-ES_tradnl" dirty="0" smtClean="0">
                <a:latin typeface="Arial Black" panose="020B0A04020102020204" pitchFamily="34" charset="0"/>
              </a:rPr>
              <a:t>- CONCEJOS</a:t>
            </a:r>
          </a:p>
          <a:p>
            <a:r>
              <a:rPr lang="es-ES_tradnl" dirty="0" smtClean="0">
                <a:latin typeface="Arial Black" panose="020B0A04020102020204" pitchFamily="34" charset="0"/>
              </a:rPr>
              <a:t>- PEDANÍAS</a:t>
            </a:r>
          </a:p>
          <a:p>
            <a:r>
              <a:rPr lang="es-ES_tradnl" dirty="0" smtClean="0">
                <a:latin typeface="Arial Black" panose="020B0A04020102020204" pitchFamily="34" charset="0"/>
              </a:rPr>
              <a:t>- LUGARES ANEJOS</a:t>
            </a:r>
          </a:p>
        </p:txBody>
      </p:sp>
      <p:sp>
        <p:nvSpPr>
          <p:cNvPr id="15" name="Flecha derecha 32"/>
          <p:cNvSpPr/>
          <p:nvPr/>
        </p:nvSpPr>
        <p:spPr>
          <a:xfrm>
            <a:off x="6738988" y="3492904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23"/>
          <p:cNvSpPr txBox="1"/>
          <p:nvPr/>
        </p:nvSpPr>
        <p:spPr>
          <a:xfrm>
            <a:off x="7695638" y="1723902"/>
            <a:ext cx="3639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ÁREAS METROPOLITANAS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7" name="Flecha derecha 32"/>
          <p:cNvSpPr/>
          <p:nvPr/>
        </p:nvSpPr>
        <p:spPr>
          <a:xfrm>
            <a:off x="7005687" y="1664105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Flecha derecha 25"/>
          <p:cNvSpPr/>
          <p:nvPr/>
        </p:nvSpPr>
        <p:spPr>
          <a:xfrm rot="19643855">
            <a:off x="7010955" y="1116609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Flecha derecha 25"/>
          <p:cNvSpPr/>
          <p:nvPr/>
        </p:nvSpPr>
        <p:spPr>
          <a:xfrm rot="2175936">
            <a:off x="7021454" y="2287909"/>
            <a:ext cx="606053" cy="4821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CuadroTexto 35"/>
          <p:cNvSpPr txBox="1"/>
          <p:nvPr/>
        </p:nvSpPr>
        <p:spPr>
          <a:xfrm>
            <a:off x="7695636" y="1053799"/>
            <a:ext cx="2305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COMARCAS</a:t>
            </a:r>
            <a:endParaRPr lang="es-ES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5" grpId="0" animBg="1"/>
      <p:bldP spid="6" grpId="0" animBg="1"/>
      <p:bldP spid="7" grpId="0"/>
      <p:bldP spid="8" grpId="0"/>
      <p:bldP spid="14" grpId="0"/>
      <p:bldP spid="15" grpId="0" animBg="1"/>
      <p:bldP spid="16" grpId="0"/>
      <p:bldP spid="17" grpId="0" animBg="1"/>
      <p:bldP spid="18" grpId="0" animBg="1"/>
      <p:bldP spid="19" grpId="0" animBg="1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ube 1"/>
          <p:cNvSpPr/>
          <p:nvPr/>
        </p:nvSpPr>
        <p:spPr>
          <a:xfrm>
            <a:off x="230540" y="1746800"/>
            <a:ext cx="4749423" cy="1207415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chemeClr val="bg2">
                    <a:lumMod val="10000"/>
                  </a:schemeClr>
                </a:solidFill>
              </a:rPr>
              <a:t>LAS COMUNIDADES AUTÓNOMAS</a:t>
            </a:r>
            <a:endParaRPr lang="es-ES" sz="28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Flecha abajo 2"/>
          <p:cNvSpPr/>
          <p:nvPr/>
        </p:nvSpPr>
        <p:spPr>
          <a:xfrm rot="18147665">
            <a:off x="4961727" y="2398875"/>
            <a:ext cx="643944" cy="208079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Flecha abajo 3"/>
          <p:cNvSpPr/>
          <p:nvPr/>
        </p:nvSpPr>
        <p:spPr>
          <a:xfrm rot="13980121">
            <a:off x="4935472" y="118423"/>
            <a:ext cx="643944" cy="18899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4"/>
          <p:cNvSpPr txBox="1"/>
          <p:nvPr/>
        </p:nvSpPr>
        <p:spPr>
          <a:xfrm>
            <a:off x="6189874" y="345797"/>
            <a:ext cx="36143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PERSONALIDAD JURÍDICA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791389" y="1988353"/>
            <a:ext cx="3923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TITULARES DE LOS PODERES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7" name="Flecha derecha 6"/>
          <p:cNvSpPr/>
          <p:nvPr/>
        </p:nvSpPr>
        <p:spPr>
          <a:xfrm>
            <a:off x="7837359" y="2505983"/>
            <a:ext cx="606053" cy="3923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lecha derecha 7"/>
          <p:cNvSpPr/>
          <p:nvPr/>
        </p:nvSpPr>
        <p:spPr>
          <a:xfrm>
            <a:off x="7837359" y="3008919"/>
            <a:ext cx="606053" cy="3923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Flecha derecha 8"/>
          <p:cNvSpPr/>
          <p:nvPr/>
        </p:nvSpPr>
        <p:spPr>
          <a:xfrm>
            <a:off x="7837359" y="3494363"/>
            <a:ext cx="606053" cy="3923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11"/>
          <p:cNvSpPr txBox="1"/>
          <p:nvPr/>
        </p:nvSpPr>
        <p:spPr>
          <a:xfrm>
            <a:off x="8492781" y="2501347"/>
            <a:ext cx="29438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Arial Black" panose="020B0A04020102020204" pitchFamily="34" charset="0"/>
              </a:rPr>
              <a:t>LEGISLATIVO</a:t>
            </a:r>
            <a:endParaRPr lang="es-ES" b="1" dirty="0">
              <a:latin typeface="Arial Black" panose="020B0A040201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8492781" y="3044812"/>
            <a:ext cx="3846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Arial Black" panose="020B0A04020102020204" pitchFamily="34" charset="0"/>
              </a:rPr>
              <a:t>REGLAMENTARIO</a:t>
            </a:r>
            <a:endParaRPr lang="es-ES" b="1" dirty="0">
              <a:latin typeface="Arial Black" panose="020B0A0402010202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8492781" y="3557684"/>
            <a:ext cx="3846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latin typeface="Arial Black" panose="020B0A04020102020204" pitchFamily="34" charset="0"/>
              </a:rPr>
              <a:t>ADMINISTRATIVO</a:t>
            </a:r>
            <a:endParaRPr lang="es-ES" b="1" dirty="0">
              <a:latin typeface="Arial Black" panose="020B0A04020102020204" pitchFamily="34" charset="0"/>
            </a:endParaRPr>
          </a:p>
        </p:txBody>
      </p:sp>
      <p:sp>
        <p:nvSpPr>
          <p:cNvPr id="17" name="Flecha abajo 16"/>
          <p:cNvSpPr/>
          <p:nvPr/>
        </p:nvSpPr>
        <p:spPr>
          <a:xfrm rot="16200000">
            <a:off x="5563704" y="1353603"/>
            <a:ext cx="643944" cy="164923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CuadroTexto 17"/>
          <p:cNvSpPr txBox="1"/>
          <p:nvPr/>
        </p:nvSpPr>
        <p:spPr>
          <a:xfrm>
            <a:off x="6189874" y="4257411"/>
            <a:ext cx="5407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AUTONOMÍA PARA GESTIONAR SUS PROPIOS INTERESES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0" name="Flecha abajo 19"/>
          <p:cNvSpPr/>
          <p:nvPr/>
        </p:nvSpPr>
        <p:spPr>
          <a:xfrm>
            <a:off x="3223226" y="3144538"/>
            <a:ext cx="815926" cy="99261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20"/>
          <p:cNvSpPr txBox="1"/>
          <p:nvPr/>
        </p:nvSpPr>
        <p:spPr>
          <a:xfrm>
            <a:off x="1720562" y="4227750"/>
            <a:ext cx="36143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latin typeface="Arial Black" panose="020B0A04020102020204" pitchFamily="34" charset="0"/>
              </a:rPr>
              <a:t>17 COMUNIDADES</a:t>
            </a:r>
          </a:p>
          <a:p>
            <a:pPr algn="ctr"/>
            <a:endParaRPr lang="es-ES" sz="800" dirty="0">
              <a:latin typeface="Arial Black" panose="020B0A04020102020204" pitchFamily="34" charset="0"/>
            </a:endParaRPr>
          </a:p>
          <a:p>
            <a:pPr algn="ctr"/>
            <a:r>
              <a:rPr lang="es-ES" dirty="0" smtClean="0">
                <a:latin typeface="Arial Black" panose="020B0A04020102020204" pitchFamily="34" charset="0"/>
              </a:rPr>
              <a:t>+</a:t>
            </a:r>
          </a:p>
          <a:p>
            <a:pPr algn="ctr"/>
            <a:endParaRPr lang="es-ES" sz="800" dirty="0">
              <a:latin typeface="Arial Black" panose="020B0A04020102020204" pitchFamily="34" charset="0"/>
            </a:endParaRPr>
          </a:p>
          <a:p>
            <a:pPr algn="ctr"/>
            <a:r>
              <a:rPr lang="es-ES" dirty="0" smtClean="0">
                <a:latin typeface="Arial Black" panose="020B0A04020102020204" pitchFamily="34" charset="0"/>
              </a:rPr>
              <a:t>2 CIUDADES AUTÓNOMAS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2" name="Flecha doblada hacia arriba 21"/>
          <p:cNvSpPr/>
          <p:nvPr/>
        </p:nvSpPr>
        <p:spPr>
          <a:xfrm rot="5400000">
            <a:off x="111508" y="4128380"/>
            <a:ext cx="3724715" cy="150767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22"/>
          <p:cNvSpPr txBox="1"/>
          <p:nvPr/>
        </p:nvSpPr>
        <p:spPr>
          <a:xfrm>
            <a:off x="5585636" y="5936530"/>
            <a:ext cx="2594084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ESTATUTO DE AUTONOMIA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2727704" y="6169075"/>
            <a:ext cx="22522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NORMA BÁSICA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5" name="Flecha derecha 24"/>
          <p:cNvSpPr/>
          <p:nvPr/>
        </p:nvSpPr>
        <p:spPr>
          <a:xfrm>
            <a:off x="4891026" y="6146034"/>
            <a:ext cx="606053" cy="3923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Flecha derecha 25"/>
          <p:cNvSpPr/>
          <p:nvPr/>
        </p:nvSpPr>
        <p:spPr>
          <a:xfrm>
            <a:off x="8355011" y="6146033"/>
            <a:ext cx="606053" cy="3923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26"/>
          <p:cNvSpPr txBox="1"/>
          <p:nvPr/>
        </p:nvSpPr>
        <p:spPr>
          <a:xfrm>
            <a:off x="9115566" y="5430411"/>
            <a:ext cx="319935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DEBE SER RECONOCIDO POR EL ESTADO ESPAÑOL, Y APROBADO MEDIANTE UNA “</a:t>
            </a:r>
            <a:r>
              <a:rPr lang="es-ES" b="1" u="sng" dirty="0" smtClean="0">
                <a:latin typeface="Arial Black" panose="020B0A04020102020204" pitchFamily="34" charset="0"/>
              </a:rPr>
              <a:t>LEY ORGÁNICA</a:t>
            </a:r>
            <a:r>
              <a:rPr lang="es-ES" dirty="0" smtClean="0">
                <a:latin typeface="Arial Black" panose="020B0A04020102020204" pitchFamily="34" charset="0"/>
              </a:rPr>
              <a:t>”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1" name="Estrella de 8 puntas 10"/>
          <p:cNvSpPr/>
          <p:nvPr/>
        </p:nvSpPr>
        <p:spPr>
          <a:xfrm>
            <a:off x="0" y="55702"/>
            <a:ext cx="4468969" cy="1519707"/>
          </a:xfrm>
          <a:prstGeom prst="star8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s-ES" dirty="0"/>
          </a:p>
        </p:txBody>
      </p:sp>
      <p:sp>
        <p:nvSpPr>
          <p:cNvPr id="16" name="CuadroTexto 15"/>
          <p:cNvSpPr txBox="1"/>
          <p:nvPr/>
        </p:nvSpPr>
        <p:spPr>
          <a:xfrm>
            <a:off x="620331" y="261843"/>
            <a:ext cx="3228305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700" b="1" u="sng" dirty="0" smtClean="0"/>
              <a:t>EN LA COMUNIDAD VALENCIANA:</a:t>
            </a:r>
            <a:endParaRPr lang="es-ES" sz="1700" b="1" u="sng" dirty="0"/>
          </a:p>
        </p:txBody>
      </p:sp>
      <p:sp>
        <p:nvSpPr>
          <p:cNvPr id="19" name="CuadroTexto 18"/>
          <p:cNvSpPr txBox="1"/>
          <p:nvPr/>
        </p:nvSpPr>
        <p:spPr>
          <a:xfrm>
            <a:off x="653399" y="501952"/>
            <a:ext cx="34508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Ley Orgánica 5/1982 de 1 de julio, de Estatuto de Autonomía de la </a:t>
            </a:r>
            <a:r>
              <a:rPr lang="es-ES" dirty="0" smtClean="0"/>
              <a:t>Comunidad Valenciana</a:t>
            </a:r>
            <a:r>
              <a:rPr lang="es-E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60997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/>
      <p:bldP spid="6" grpId="0"/>
      <p:bldP spid="7" grpId="0" animBg="1"/>
      <p:bldP spid="8" grpId="0" animBg="1"/>
      <p:bldP spid="9" grpId="0" animBg="1"/>
      <p:bldP spid="12" grpId="0"/>
      <p:bldP spid="13" grpId="0"/>
      <p:bldP spid="14" grpId="0"/>
      <p:bldP spid="17" grpId="0" animBg="1"/>
      <p:bldP spid="18" grpId="0"/>
      <p:bldP spid="20" grpId="0" animBg="1"/>
      <p:bldP spid="21" grpId="0"/>
      <p:bldP spid="22" grpId="0" animBg="1"/>
      <p:bldP spid="23" grpId="0" animBg="1"/>
      <p:bldP spid="24" grpId="0"/>
      <p:bldP spid="25" grpId="0" animBg="1"/>
      <p:bldP spid="26" grpId="0" animBg="1"/>
      <p:bldP spid="27" grpId="0"/>
      <p:bldP spid="11" grpId="0" animBg="1"/>
      <p:bldP spid="16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933274" y="321341"/>
            <a:ext cx="9147796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CONTENIDO DE LOS ESTATUTOS DE AUTONOMIA </a:t>
            </a:r>
          </a:p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(ART. 147.2 CONSTITUCIÓN)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933274" y="1312137"/>
            <a:ext cx="990765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cap="all" dirty="0" smtClean="0"/>
              <a:t>a) La </a:t>
            </a:r>
            <a:r>
              <a:rPr lang="es-ES" b="1" u="sng" cap="all" dirty="0"/>
              <a:t>denominación de la Comunidad </a:t>
            </a:r>
            <a:r>
              <a:rPr lang="es-ES" b="1" cap="all" dirty="0"/>
              <a:t>que mejor corresponda </a:t>
            </a:r>
            <a:r>
              <a:rPr lang="es-ES" b="1" cap="all" dirty="0" smtClean="0"/>
              <a:t>a su identidad histórica.</a:t>
            </a:r>
          </a:p>
          <a:p>
            <a:endParaRPr lang="es-ES" sz="1400" b="1" cap="all" dirty="0"/>
          </a:p>
          <a:p>
            <a:r>
              <a:rPr lang="es-ES" b="1" cap="all" dirty="0"/>
              <a:t>b) La </a:t>
            </a:r>
            <a:r>
              <a:rPr lang="es-ES" b="1" u="sng" cap="all" dirty="0"/>
              <a:t>delimitación de su territorio</a:t>
            </a:r>
            <a:r>
              <a:rPr lang="es-ES" b="1" cap="all" dirty="0" smtClean="0"/>
              <a:t>.</a:t>
            </a:r>
          </a:p>
          <a:p>
            <a:endParaRPr lang="es-ES" sz="1400" b="1" cap="all" dirty="0"/>
          </a:p>
          <a:p>
            <a:r>
              <a:rPr lang="es-ES" b="1" cap="all" dirty="0"/>
              <a:t>c) La denominación, organización y sede de las </a:t>
            </a:r>
            <a:r>
              <a:rPr lang="es-ES" b="1" u="sng" cap="all" dirty="0" smtClean="0"/>
              <a:t>instituciones autónomas </a:t>
            </a:r>
            <a:r>
              <a:rPr lang="es-ES" b="1" u="sng" cap="all" dirty="0"/>
              <a:t>propias</a:t>
            </a:r>
            <a:r>
              <a:rPr lang="es-ES" b="1" cap="all" dirty="0"/>
              <a:t>.</a:t>
            </a:r>
          </a:p>
          <a:p>
            <a:endParaRPr lang="es-ES" sz="1400" b="1" cap="all" dirty="0" smtClean="0"/>
          </a:p>
          <a:p>
            <a:r>
              <a:rPr lang="es-ES" b="1" cap="all" dirty="0" smtClean="0"/>
              <a:t>d</a:t>
            </a:r>
            <a:r>
              <a:rPr lang="es-ES" b="1" cap="all" dirty="0"/>
              <a:t>) Las </a:t>
            </a:r>
            <a:r>
              <a:rPr lang="es-ES" b="1" u="sng" cap="all" dirty="0"/>
              <a:t>competencias asumidas </a:t>
            </a:r>
            <a:r>
              <a:rPr lang="es-ES" b="1" cap="all" dirty="0"/>
              <a:t>dentro del marco </a:t>
            </a:r>
            <a:r>
              <a:rPr lang="es-ES" b="1" cap="all" dirty="0" smtClean="0"/>
              <a:t>establecido en </a:t>
            </a:r>
            <a:r>
              <a:rPr lang="es-ES" b="1" cap="all" dirty="0"/>
              <a:t>la Constitución y las bases para el traspaso de los </a:t>
            </a:r>
            <a:r>
              <a:rPr lang="es-ES" b="1" cap="all" dirty="0" smtClean="0"/>
              <a:t>servicios correspondientes </a:t>
            </a:r>
            <a:r>
              <a:rPr lang="es-ES" b="1" cap="all" dirty="0"/>
              <a:t>a las mismas.</a:t>
            </a:r>
            <a:endParaRPr lang="es-ES" cap="all" dirty="0">
              <a:latin typeface="Arial Black" panose="020B0A04020102020204" pitchFamily="34" charset="0"/>
            </a:endParaRPr>
          </a:p>
        </p:txBody>
      </p:sp>
      <p:sp>
        <p:nvSpPr>
          <p:cNvPr id="5" name="Flecha abajo 4"/>
          <p:cNvSpPr/>
          <p:nvPr/>
        </p:nvSpPr>
        <p:spPr>
          <a:xfrm>
            <a:off x="2421228" y="3581401"/>
            <a:ext cx="734096" cy="8500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CuadroTexto 5"/>
          <p:cNvSpPr txBox="1"/>
          <p:nvPr/>
        </p:nvSpPr>
        <p:spPr>
          <a:xfrm>
            <a:off x="920395" y="4545612"/>
            <a:ext cx="3735762" cy="40011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PRINCIPIO DE IGUALDAD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170896" y="5059928"/>
            <a:ext cx="517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cap="all" dirty="0" smtClean="0"/>
              <a:t>“las </a:t>
            </a:r>
            <a:r>
              <a:rPr lang="es-ES" b="1" cap="all" dirty="0"/>
              <a:t>diferencias entre los </a:t>
            </a:r>
            <a:r>
              <a:rPr lang="es-ES" b="1" cap="all" dirty="0" smtClean="0"/>
              <a:t>Estatutos de </a:t>
            </a:r>
            <a:r>
              <a:rPr lang="es-ES" b="1" cap="all" dirty="0"/>
              <a:t>Autonomía no pueden </a:t>
            </a:r>
            <a:r>
              <a:rPr lang="es-ES" b="1" cap="all" dirty="0" smtClean="0"/>
              <a:t>implicar privilegios </a:t>
            </a:r>
            <a:r>
              <a:rPr lang="es-ES" b="1" cap="all" dirty="0"/>
              <a:t>económicos o </a:t>
            </a:r>
            <a:r>
              <a:rPr lang="es-ES" b="1" cap="all" dirty="0" smtClean="0"/>
              <a:t>sociales para </a:t>
            </a:r>
            <a:r>
              <a:rPr lang="es-ES" b="1" cap="all" dirty="0"/>
              <a:t>sus </a:t>
            </a:r>
            <a:r>
              <a:rPr lang="es-ES" b="1" cap="all" dirty="0" smtClean="0"/>
              <a:t>ciudadanos”</a:t>
            </a:r>
            <a:endParaRPr lang="es-ES" b="1" cap="all" dirty="0"/>
          </a:p>
        </p:txBody>
      </p:sp>
      <p:sp>
        <p:nvSpPr>
          <p:cNvPr id="8" name="Flecha abajo 7"/>
          <p:cNvSpPr/>
          <p:nvPr/>
        </p:nvSpPr>
        <p:spPr>
          <a:xfrm>
            <a:off x="8163059" y="3581401"/>
            <a:ext cx="734096" cy="8500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6362163" y="4545612"/>
            <a:ext cx="4468969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AUTONOMÍA FINANCIERA (ART. 156 CONSTITUCIÓN)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795493" y="5383093"/>
            <a:ext cx="598867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cap="all" dirty="0" smtClean="0"/>
              <a:t>- para </a:t>
            </a:r>
            <a:r>
              <a:rPr lang="es-ES" b="1" cap="all" dirty="0"/>
              <a:t>el desarrollo y ejecución de sus competencias </a:t>
            </a:r>
            <a:endParaRPr lang="es-ES" b="1" cap="all" dirty="0" smtClean="0"/>
          </a:p>
          <a:p>
            <a:endParaRPr lang="es-ES" sz="600" b="1" cap="all" dirty="0" smtClean="0"/>
          </a:p>
          <a:p>
            <a:r>
              <a:rPr lang="es-ES" b="1" cap="all" dirty="0" smtClean="0"/>
              <a:t>- con </a:t>
            </a:r>
            <a:r>
              <a:rPr lang="es-ES" b="1" cap="all" dirty="0"/>
              <a:t>arreglo a los principios de coordinación con la Hacienda Estatal y de solidaridad entre todos los españoles.</a:t>
            </a:r>
          </a:p>
        </p:txBody>
      </p:sp>
    </p:spTree>
    <p:extLst>
      <p:ext uri="{BB962C8B-B14F-4D97-AF65-F5344CB8AC3E}">
        <p14:creationId xmlns:p14="http://schemas.microsoft.com/office/powerpoint/2010/main" val="394703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/>
      <p:bldP spid="8" grpId="0" animBg="1"/>
      <p:bldP spid="9" grpId="0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3948309" y="767691"/>
            <a:ext cx="3202465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ARTÍCULO 152 CONSTITUCIÓN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398864" y="192041"/>
            <a:ext cx="11423942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400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2- LA ORGANIZACIÓN AUTONÓMICA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236483" y="2063523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rial Black" panose="020B0A04020102020204" pitchFamily="34" charset="0"/>
              </a:rPr>
              <a:t>ORGANIZACIÓN INSTITUCIONAL AUTONÓMICA </a:t>
            </a:r>
            <a:r>
              <a:rPr lang="es-ES_tradnl" dirty="0" smtClean="0">
                <a:latin typeface="Arial Black" panose="020B0A04020102020204" pitchFamily="34" charset="0"/>
              </a:rPr>
              <a:t>(DEFINIDA EN ESTATUTOS DE AUTONOMÍA)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4" name="Flecha abajo 4"/>
          <p:cNvSpPr/>
          <p:nvPr/>
        </p:nvSpPr>
        <p:spPr>
          <a:xfrm>
            <a:off x="5194408" y="1537312"/>
            <a:ext cx="441893" cy="51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Flecha abajo 4"/>
          <p:cNvSpPr/>
          <p:nvPr/>
        </p:nvSpPr>
        <p:spPr>
          <a:xfrm rot="2104142">
            <a:off x="3299725" y="2395931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lecha abajo 5"/>
          <p:cNvSpPr/>
          <p:nvPr/>
        </p:nvSpPr>
        <p:spPr>
          <a:xfrm rot="19111606">
            <a:off x="7488571" y="2401376"/>
            <a:ext cx="643944" cy="5959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Flecha abajo 7"/>
          <p:cNvSpPr/>
          <p:nvPr/>
        </p:nvSpPr>
        <p:spPr>
          <a:xfrm>
            <a:off x="5392221" y="2377705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3" name="CuadroTexto 8"/>
          <p:cNvSpPr txBox="1"/>
          <p:nvPr/>
        </p:nvSpPr>
        <p:spPr>
          <a:xfrm>
            <a:off x="2" y="2973654"/>
            <a:ext cx="3762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 Black" panose="020B0A04020102020204" pitchFamily="34" charset="0"/>
              </a:rPr>
              <a:t>ASAMBLEA LEGISLATIVA</a:t>
            </a:r>
            <a:endParaRPr lang="es-ES" sz="2000" b="1" dirty="0">
              <a:latin typeface="Arial Black" panose="020B0A04020102020204" pitchFamily="34" charset="0"/>
            </a:endParaRPr>
          </a:p>
        </p:txBody>
      </p:sp>
      <p:sp>
        <p:nvSpPr>
          <p:cNvPr id="25" name="CuadroTexto 9"/>
          <p:cNvSpPr txBox="1"/>
          <p:nvPr/>
        </p:nvSpPr>
        <p:spPr>
          <a:xfrm>
            <a:off x="3913677" y="3007997"/>
            <a:ext cx="3671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 Black" panose="020B0A04020102020204" pitchFamily="34" charset="0"/>
              </a:rPr>
              <a:t>CONSEJO DE GOBIERNO</a:t>
            </a:r>
            <a:endParaRPr lang="es-ES" sz="2000" b="1" dirty="0">
              <a:latin typeface="Arial Black" panose="020B0A04020102020204" pitchFamily="34" charset="0"/>
            </a:endParaRPr>
          </a:p>
        </p:txBody>
      </p:sp>
      <p:sp>
        <p:nvSpPr>
          <p:cNvPr id="26" name="CuadroTexto 10"/>
          <p:cNvSpPr txBox="1"/>
          <p:nvPr/>
        </p:nvSpPr>
        <p:spPr>
          <a:xfrm>
            <a:off x="7510073" y="3008638"/>
            <a:ext cx="46819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 Black" panose="020B0A04020102020204" pitchFamily="34" charset="0"/>
              </a:rPr>
              <a:t>TRIBUNAL SUPERIOR JUSTICIA</a:t>
            </a:r>
            <a:endParaRPr lang="es-ES" sz="2000" b="1" dirty="0">
              <a:latin typeface="Arial Black" panose="020B0A04020102020204" pitchFamily="34" charset="0"/>
            </a:endParaRPr>
          </a:p>
        </p:txBody>
      </p:sp>
      <p:sp>
        <p:nvSpPr>
          <p:cNvPr id="27" name="Flecha abajo 11"/>
          <p:cNvSpPr/>
          <p:nvPr/>
        </p:nvSpPr>
        <p:spPr>
          <a:xfrm>
            <a:off x="1571537" y="3381291"/>
            <a:ext cx="643944" cy="3078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8" name="Flecha abajo 13"/>
          <p:cNvSpPr/>
          <p:nvPr/>
        </p:nvSpPr>
        <p:spPr>
          <a:xfrm>
            <a:off x="5675125" y="3381291"/>
            <a:ext cx="643944" cy="3078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Flecha abajo 17"/>
          <p:cNvSpPr/>
          <p:nvPr/>
        </p:nvSpPr>
        <p:spPr>
          <a:xfrm>
            <a:off x="10804635" y="3454721"/>
            <a:ext cx="643944" cy="3078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" name="CuadroTexto 12"/>
          <p:cNvSpPr txBox="1"/>
          <p:nvPr/>
        </p:nvSpPr>
        <p:spPr>
          <a:xfrm>
            <a:off x="1" y="3694797"/>
            <a:ext cx="3247697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500" dirty="0" smtClean="0">
                <a:latin typeface="Arial Black" panose="020B0A04020102020204" pitchFamily="34" charset="0"/>
              </a:rPr>
              <a:t>- ELEGIDA POR SUFRAGIO UNIVERSAL</a:t>
            </a:r>
          </a:p>
          <a:p>
            <a:endParaRPr lang="es-ES" sz="1000" dirty="0">
              <a:latin typeface="Arial Black" panose="020B0A04020102020204" pitchFamily="34" charset="0"/>
            </a:endParaRPr>
          </a:p>
          <a:p>
            <a:r>
              <a:rPr lang="es-ES" sz="1500" dirty="0" smtClean="0">
                <a:latin typeface="Arial Black" panose="020B0A04020102020204" pitchFamily="34" charset="0"/>
              </a:rPr>
              <a:t>- SISTEMA DE REPRESENTACIÓN PROPORCIONAL</a:t>
            </a:r>
          </a:p>
          <a:p>
            <a:endParaRPr lang="es-ES" sz="1000" dirty="0" smtClean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es-ES" sz="1500" dirty="0" smtClean="0">
                <a:latin typeface="Arial Black" panose="020B0A04020102020204" pitchFamily="34" charset="0"/>
              </a:rPr>
              <a:t>COMUNIDAD VALENCIANA: </a:t>
            </a:r>
          </a:p>
          <a:p>
            <a:r>
              <a:rPr lang="es-ES" sz="1500" dirty="0" smtClean="0">
                <a:latin typeface="Arial Black" panose="020B0A04020102020204" pitchFamily="34" charset="0"/>
              </a:rPr>
              <a:t>“LES CORTS VALENCIANES”</a:t>
            </a:r>
            <a:endParaRPr lang="es-ES" sz="1000" dirty="0" smtClean="0">
              <a:latin typeface="Arial Black" panose="020B0A04020102020204" pitchFamily="34" charset="0"/>
            </a:endParaRPr>
          </a:p>
        </p:txBody>
      </p:sp>
      <p:sp>
        <p:nvSpPr>
          <p:cNvPr id="31" name="CuadroTexto 12"/>
          <p:cNvSpPr txBox="1"/>
          <p:nvPr/>
        </p:nvSpPr>
        <p:spPr>
          <a:xfrm>
            <a:off x="3074276" y="3579184"/>
            <a:ext cx="670034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es-ES" sz="1500" dirty="0" smtClean="0">
                <a:latin typeface="Arial Black" panose="020B0A04020102020204" pitchFamily="34" charset="0"/>
              </a:rPr>
              <a:t> FORMADO POR:  </a:t>
            </a:r>
          </a:p>
          <a:p>
            <a:pPr lvl="1">
              <a:buFontTx/>
              <a:buChar char="-"/>
            </a:pPr>
            <a:r>
              <a:rPr lang="es-ES_tradnl" sz="1500" dirty="0" smtClean="0">
                <a:latin typeface="Arial Black" panose="020B0A04020102020204" pitchFamily="34" charset="0"/>
              </a:rPr>
              <a:t> </a:t>
            </a:r>
            <a:r>
              <a:rPr lang="es-ES_tradnl" sz="1500" u="sng" dirty="0" smtClean="0">
                <a:latin typeface="Arial Black" panose="020B0A04020102020204" pitchFamily="34" charset="0"/>
              </a:rPr>
              <a:t>PRESIDENTE</a:t>
            </a:r>
            <a:r>
              <a:rPr lang="es-ES_tradnl" sz="1500" dirty="0" smtClean="0">
                <a:latin typeface="Arial Black" panose="020B0A04020102020204" pitchFamily="34" charset="0"/>
              </a:rPr>
              <a:t> (XIMO PUIG): ELEGIDO POR LA ASAMBLEA</a:t>
            </a:r>
          </a:p>
          <a:p>
            <a:pPr lvl="1"/>
            <a:r>
              <a:rPr lang="es-ES_tradnl" sz="1500" dirty="0" smtClean="0">
                <a:latin typeface="Arial Black" panose="020B0A04020102020204" pitchFamily="34" charset="0"/>
              </a:rPr>
              <a:t>DE ENTRE SUS MIEMBROS. NOMBRADO POR EL REY</a:t>
            </a:r>
          </a:p>
          <a:p>
            <a:pPr lvl="1">
              <a:buFontTx/>
              <a:buChar char="-"/>
            </a:pPr>
            <a:r>
              <a:rPr lang="es-ES_tradnl" sz="1500" dirty="0" smtClean="0">
                <a:latin typeface="Arial Black" panose="020B0A04020102020204" pitchFamily="34" charset="0"/>
              </a:rPr>
              <a:t> </a:t>
            </a:r>
            <a:r>
              <a:rPr lang="es-ES_tradnl" sz="1500" u="sng" dirty="0" smtClean="0">
                <a:latin typeface="Arial Black" panose="020B0A04020102020204" pitchFamily="34" charset="0"/>
              </a:rPr>
              <a:t>VICEPRESIDENTE</a:t>
            </a:r>
            <a:r>
              <a:rPr lang="es-ES_tradnl" sz="1500" dirty="0" smtClean="0">
                <a:latin typeface="Arial Black" panose="020B0A04020102020204" pitchFamily="34" charset="0"/>
              </a:rPr>
              <a:t> (MÓNICA OLTRA) </a:t>
            </a:r>
          </a:p>
          <a:p>
            <a:pPr lvl="1">
              <a:buFontTx/>
              <a:buChar char="-"/>
            </a:pPr>
            <a:r>
              <a:rPr lang="es-ES_tradnl" sz="1500" dirty="0" smtClean="0">
                <a:latin typeface="Arial Black" panose="020B0A04020102020204" pitchFamily="34" charset="0"/>
              </a:rPr>
              <a:t> </a:t>
            </a:r>
            <a:r>
              <a:rPr lang="es-ES_tradnl" sz="1500" u="sng" dirty="0" smtClean="0">
                <a:latin typeface="Arial Black" panose="020B0A04020102020204" pitchFamily="34" charset="0"/>
              </a:rPr>
              <a:t>CONSEJEROS</a:t>
            </a:r>
            <a:r>
              <a:rPr lang="es-ES_tradnl" sz="1500" dirty="0" smtClean="0">
                <a:latin typeface="Arial Black" panose="020B0A04020102020204" pitchFamily="34" charset="0"/>
              </a:rPr>
              <a:t> (CONSELLERS)</a:t>
            </a:r>
            <a:endParaRPr lang="es-ES" sz="1500" dirty="0" smtClean="0">
              <a:latin typeface="Arial Black" panose="020B0A04020102020204" pitchFamily="34" charset="0"/>
            </a:endParaRPr>
          </a:p>
          <a:p>
            <a:endParaRPr lang="es-ES" sz="1500" dirty="0" smtClean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es-ES" sz="1500" u="sng" dirty="0" smtClean="0">
                <a:latin typeface="Arial Black" panose="020B0A04020102020204" pitchFamily="34" charset="0"/>
              </a:rPr>
              <a:t> FUNCIONES DEL CONSEJO</a:t>
            </a:r>
            <a:r>
              <a:rPr lang="es-ES" sz="1500" dirty="0" smtClean="0">
                <a:latin typeface="Arial Black" panose="020B0A04020102020204" pitchFamily="34" charset="0"/>
              </a:rPr>
              <a:t>:</a:t>
            </a:r>
            <a:r>
              <a:rPr lang="es-ES" sz="900" dirty="0" smtClean="0">
                <a:latin typeface="Arial Black" panose="020B0A04020102020204" pitchFamily="34" charset="0"/>
              </a:rPr>
              <a:t> </a:t>
            </a:r>
            <a:r>
              <a:rPr lang="es-ES_tradnl" sz="1500" dirty="0" smtClean="0">
                <a:latin typeface="Arial Black" panose="020B0A04020102020204" pitchFamily="34" charset="0"/>
              </a:rPr>
              <a:t>EJECUTIVA Y ADMINISTRATIVAS</a:t>
            </a:r>
          </a:p>
          <a:p>
            <a:endParaRPr lang="es-ES_tradnl" sz="1500" dirty="0" smtClean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es-ES_tradnl" sz="1500" dirty="0" smtClean="0">
                <a:latin typeface="Arial Black" panose="020B0A04020102020204" pitchFamily="34" charset="0"/>
              </a:rPr>
              <a:t> </a:t>
            </a:r>
            <a:r>
              <a:rPr lang="es-ES_tradnl" sz="1500" u="sng" dirty="0" smtClean="0">
                <a:latin typeface="Arial Black" panose="020B0A04020102020204" pitchFamily="34" charset="0"/>
              </a:rPr>
              <a:t>FUNCIONES DEL PRESIDENTE</a:t>
            </a:r>
            <a:r>
              <a:rPr lang="es-ES_tradnl" sz="1500" dirty="0" smtClean="0">
                <a:latin typeface="Arial Black" panose="020B0A04020102020204" pitchFamily="34" charset="0"/>
              </a:rPr>
              <a:t>: DIRECCIÓN DEL CONSEJO DE GOBIERNO. REPRESENTACIÓN DE LA CC.AA. REPRESENTACIÓN DEL ESTADO EN LA CC.AA</a:t>
            </a:r>
            <a:r>
              <a:rPr lang="es-ES" sz="1500" dirty="0" smtClean="0">
                <a:latin typeface="Arial Black" panose="020B0A04020102020204" pitchFamily="34" charset="0"/>
              </a:rPr>
              <a:t> </a:t>
            </a:r>
          </a:p>
          <a:p>
            <a:pPr>
              <a:buFontTx/>
              <a:buChar char="-"/>
            </a:pPr>
            <a:endParaRPr lang="es-ES_tradnl" sz="1500" dirty="0" smtClean="0">
              <a:latin typeface="Arial Black" panose="020B0A04020102020204" pitchFamily="34" charset="0"/>
            </a:endParaRPr>
          </a:p>
          <a:p>
            <a:pPr>
              <a:buFontTx/>
              <a:buChar char="-"/>
            </a:pPr>
            <a:r>
              <a:rPr lang="es-ES_tradnl" sz="1500" dirty="0" smtClean="0">
                <a:latin typeface="Arial Black" panose="020B0A04020102020204" pitchFamily="34" charset="0"/>
              </a:rPr>
              <a:t> </a:t>
            </a:r>
            <a:r>
              <a:rPr lang="es-ES_tradnl" sz="1500" u="sng" dirty="0" smtClean="0">
                <a:latin typeface="Arial Black" panose="020B0A04020102020204" pitchFamily="34" charset="0"/>
              </a:rPr>
              <a:t>CONSEJEROS</a:t>
            </a:r>
            <a:r>
              <a:rPr lang="es-ES_tradnl" sz="1500" dirty="0" smtClean="0">
                <a:latin typeface="Arial Black" panose="020B0A04020102020204" pitchFamily="34" charset="0"/>
              </a:rPr>
              <a:t>: RESPONSABLES DE MATERIAS ASUMIDAS POR LAS CC.AA</a:t>
            </a:r>
            <a:endParaRPr lang="es-ES" sz="1500" dirty="0" smtClean="0">
              <a:latin typeface="Arial Black" panose="020B0A04020102020204" pitchFamily="34" charset="0"/>
            </a:endParaRPr>
          </a:p>
          <a:p>
            <a:endParaRPr lang="es-ES" sz="1000" dirty="0">
              <a:latin typeface="Arial Black" panose="020B0A04020102020204" pitchFamily="34" charset="0"/>
            </a:endParaRPr>
          </a:p>
        </p:txBody>
      </p:sp>
      <p:pic>
        <p:nvPicPr>
          <p:cNvPr id="2050" name="Picture 2" descr="F:\JURÍDICA\T.2- ADMINISTRACIÓN AUTONÓMICA Y LOCAL\Pirámide-poder-judicia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804635" y="3866548"/>
            <a:ext cx="940676" cy="1091086"/>
          </a:xfrm>
          <a:prstGeom prst="rect">
            <a:avLst/>
          </a:prstGeom>
          <a:noFill/>
        </p:spPr>
      </p:pic>
      <p:sp>
        <p:nvSpPr>
          <p:cNvPr id="35" name="CuadroTexto 12"/>
          <p:cNvSpPr txBox="1"/>
          <p:nvPr/>
        </p:nvSpPr>
        <p:spPr>
          <a:xfrm>
            <a:off x="9674773" y="4995952"/>
            <a:ext cx="2517227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500" dirty="0" smtClean="0">
                <a:latin typeface="Arial Black" panose="020B0A04020102020204" pitchFamily="34" charset="0"/>
              </a:rPr>
              <a:t>- CULMINA LA ORGANIZACIÓN JUDICIAL EN EL ÁMBITO DE LA CC.AA</a:t>
            </a:r>
          </a:p>
          <a:p>
            <a:endParaRPr lang="es-ES" sz="1000" dirty="0">
              <a:latin typeface="Arial Black" panose="020B0A04020102020204" pitchFamily="34" charset="0"/>
            </a:endParaRPr>
          </a:p>
          <a:p>
            <a:r>
              <a:rPr lang="es-ES" sz="1500" dirty="0" smtClean="0">
                <a:latin typeface="Arial Black" panose="020B0A04020102020204" pitchFamily="34" charset="0"/>
              </a:rPr>
              <a:t>- SUJETO A LA JURISDICCIÓN DEL TRIBUNAL SUPREMO</a:t>
            </a:r>
            <a:endParaRPr lang="es-ES" sz="1000" dirty="0" smtClean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30358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0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9" dur="500"/>
                                        <p:tgtEl>
                                          <p:spTgt spid="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9" dur="500"/>
                                        <p:tgtEl>
                                          <p:spTgt spid="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8" grpId="0"/>
      <p:bldP spid="14" grpId="0" animBg="1"/>
      <p:bldP spid="19" grpId="0" animBg="1"/>
      <p:bldP spid="20" grpId="0" animBg="1"/>
      <p:bldP spid="22" grpId="0" animBg="1"/>
      <p:bldP spid="23" grpId="0"/>
      <p:bldP spid="25" grpId="0"/>
      <p:bldP spid="26" grpId="0"/>
      <p:bldP spid="27" grpId="0" animBg="1"/>
      <p:bldP spid="28" grpId="0" animBg="1"/>
      <p:bldP spid="29" grpId="0" animBg="1"/>
      <p:bldP spid="30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F:\JURÍDICA\T.2- ADMINISTRACIÓN AUTONÓMICA Y LOCAL\Pirámide-poder-judici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48910" y="0"/>
            <a:ext cx="6096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4"/>
          <p:cNvSpPr txBox="1"/>
          <p:nvPr/>
        </p:nvSpPr>
        <p:spPr>
          <a:xfrm>
            <a:off x="3786627" y="301977"/>
            <a:ext cx="4624191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CONTROL DE LA ACTIVIDAD DE LOS ÓRGANOS DE LAS CC.AA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9" name="Flecha abajo 4"/>
          <p:cNvSpPr/>
          <p:nvPr/>
        </p:nvSpPr>
        <p:spPr>
          <a:xfrm rot="2104142">
            <a:off x="2747274" y="1214832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lecha abajo 5"/>
          <p:cNvSpPr/>
          <p:nvPr/>
        </p:nvSpPr>
        <p:spPr>
          <a:xfrm rot="19111606">
            <a:off x="8917319" y="1220276"/>
            <a:ext cx="643944" cy="5959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 abajo 7"/>
          <p:cNvSpPr/>
          <p:nvPr/>
        </p:nvSpPr>
        <p:spPr>
          <a:xfrm>
            <a:off x="4325420" y="1310905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CuadroTexto 8"/>
          <p:cNvSpPr txBox="1"/>
          <p:nvPr/>
        </p:nvSpPr>
        <p:spPr>
          <a:xfrm>
            <a:off x="438151" y="2002104"/>
            <a:ext cx="30098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 Black" panose="020B0A04020102020204" pitchFamily="34" charset="0"/>
              </a:rPr>
              <a:t>TRIBUNAL CONSTITUCIONAL</a:t>
            </a:r>
            <a:endParaRPr lang="es-ES" sz="2000" b="1" dirty="0">
              <a:latin typeface="Arial Black" panose="020B0A04020102020204" pitchFamily="34" charset="0"/>
            </a:endParaRPr>
          </a:p>
        </p:txBody>
      </p:sp>
      <p:sp>
        <p:nvSpPr>
          <p:cNvPr id="13" name="CuadroTexto 9"/>
          <p:cNvSpPr txBox="1"/>
          <p:nvPr/>
        </p:nvSpPr>
        <p:spPr>
          <a:xfrm>
            <a:off x="3780326" y="2150746"/>
            <a:ext cx="18203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 Black" panose="020B0A04020102020204" pitchFamily="34" charset="0"/>
              </a:rPr>
              <a:t>GOBIERNO</a:t>
            </a:r>
            <a:endParaRPr lang="es-ES" sz="2000" b="1" dirty="0">
              <a:latin typeface="Arial Black" panose="020B0A04020102020204" pitchFamily="34" charset="0"/>
            </a:endParaRPr>
          </a:p>
        </p:txBody>
      </p:sp>
      <p:sp>
        <p:nvSpPr>
          <p:cNvPr id="14" name="CuadroTexto 10"/>
          <p:cNvSpPr txBox="1"/>
          <p:nvPr/>
        </p:nvSpPr>
        <p:spPr>
          <a:xfrm>
            <a:off x="9091222" y="2018038"/>
            <a:ext cx="26435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 Black" panose="020B0A04020102020204" pitchFamily="34" charset="0"/>
              </a:rPr>
              <a:t>TRIBUNAL DE CUENTAS</a:t>
            </a:r>
            <a:endParaRPr lang="es-ES" sz="2000" b="1" dirty="0">
              <a:latin typeface="Arial Black" panose="020B0A04020102020204" pitchFamily="34" charset="0"/>
            </a:endParaRPr>
          </a:p>
        </p:txBody>
      </p:sp>
      <p:sp>
        <p:nvSpPr>
          <p:cNvPr id="15" name="Flecha abajo 7"/>
          <p:cNvSpPr/>
          <p:nvPr/>
        </p:nvSpPr>
        <p:spPr>
          <a:xfrm>
            <a:off x="7163870" y="1272805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9"/>
          <p:cNvSpPr txBox="1"/>
          <p:nvPr/>
        </p:nvSpPr>
        <p:spPr>
          <a:xfrm>
            <a:off x="5971076" y="1998346"/>
            <a:ext cx="29062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 Black" panose="020B0A04020102020204" pitchFamily="34" charset="0"/>
              </a:rPr>
              <a:t>JURISDICCIÓN CONTENCIOSO ADMINISTRATIVA</a:t>
            </a:r>
            <a:endParaRPr lang="es-ES" sz="2000" b="1" dirty="0">
              <a:latin typeface="Arial Black" panose="020B0A04020102020204" pitchFamily="34" charset="0"/>
            </a:endParaRPr>
          </a:p>
        </p:txBody>
      </p:sp>
      <p:sp>
        <p:nvSpPr>
          <p:cNvPr id="17" name="Flecha abajo 7"/>
          <p:cNvSpPr/>
          <p:nvPr/>
        </p:nvSpPr>
        <p:spPr>
          <a:xfrm>
            <a:off x="4363520" y="3254005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8" name="Flecha abajo 7"/>
          <p:cNvSpPr/>
          <p:nvPr/>
        </p:nvSpPr>
        <p:spPr>
          <a:xfrm>
            <a:off x="7221020" y="3273055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Flecha abajo 7"/>
          <p:cNvSpPr/>
          <p:nvPr/>
        </p:nvSpPr>
        <p:spPr>
          <a:xfrm>
            <a:off x="1391720" y="3311155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lecha abajo 7"/>
          <p:cNvSpPr/>
          <p:nvPr/>
        </p:nvSpPr>
        <p:spPr>
          <a:xfrm>
            <a:off x="10078520" y="3330205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CuadroTexto 8"/>
          <p:cNvSpPr txBox="1"/>
          <p:nvPr/>
        </p:nvSpPr>
        <p:spPr>
          <a:xfrm>
            <a:off x="0" y="4002354"/>
            <a:ext cx="346710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 Black" panose="020B0A04020102020204" pitchFamily="34" charset="0"/>
              </a:rPr>
              <a:t>CONTROLA LA CONSTITUCIONALIDAD DE LAS LEYES FIJADAS POR LAS CC.AA</a:t>
            </a:r>
            <a:endParaRPr lang="es-ES" sz="2000" b="1" dirty="0">
              <a:latin typeface="Arial Black" panose="020B0A04020102020204" pitchFamily="34" charset="0"/>
            </a:endParaRPr>
          </a:p>
        </p:txBody>
      </p:sp>
      <p:sp>
        <p:nvSpPr>
          <p:cNvPr id="22" name="CuadroTexto 9"/>
          <p:cNvSpPr txBox="1"/>
          <p:nvPr/>
        </p:nvSpPr>
        <p:spPr>
          <a:xfrm>
            <a:off x="3619500" y="4150996"/>
            <a:ext cx="200025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 Black" panose="020B0A04020102020204" pitchFamily="34" charset="0"/>
              </a:rPr>
              <a:t>DELEGADO DEL GOBIERNO</a:t>
            </a:r>
            <a:endParaRPr lang="es-ES" sz="2000" b="1" dirty="0">
              <a:latin typeface="Arial Black" panose="020B0A04020102020204" pitchFamily="34" charset="0"/>
            </a:endParaRPr>
          </a:p>
        </p:txBody>
      </p:sp>
      <p:sp>
        <p:nvSpPr>
          <p:cNvPr id="23" name="CuadroTexto 10"/>
          <p:cNvSpPr txBox="1"/>
          <p:nvPr/>
        </p:nvSpPr>
        <p:spPr>
          <a:xfrm>
            <a:off x="9110272" y="4018288"/>
            <a:ext cx="28340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latin typeface="Arial Black" panose="020B0A04020102020204" pitchFamily="34" charset="0"/>
              </a:rPr>
              <a:t>CONTROL ECONÓMICO Y PRESUPUESTARIO</a:t>
            </a:r>
            <a:endParaRPr lang="es-ES" sz="2000" b="1" dirty="0">
              <a:latin typeface="Arial Black" panose="020B0A04020102020204" pitchFamily="34" charset="0"/>
            </a:endParaRPr>
          </a:p>
        </p:txBody>
      </p:sp>
      <p:sp>
        <p:nvSpPr>
          <p:cNvPr id="24" name="CuadroTexto 9"/>
          <p:cNvSpPr txBox="1"/>
          <p:nvPr/>
        </p:nvSpPr>
        <p:spPr>
          <a:xfrm>
            <a:off x="5924550" y="3998596"/>
            <a:ext cx="30861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 dirty="0" smtClean="0">
                <a:latin typeface="Arial Black" panose="020B0A04020102020204" pitchFamily="34" charset="0"/>
              </a:rPr>
              <a:t>CONTROLA LAS ADMINISTRACIONES AUTONÓMICAS Y LAS NORMAS REGLAMENTARIAS</a:t>
            </a:r>
            <a:endParaRPr lang="es-ES" sz="2000" b="1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 animBg="1"/>
      <p:bldP spid="16" grpId="0"/>
      <p:bldP spid="17" grpId="0" animBg="1"/>
      <p:bldP spid="18" grpId="0" animBg="1"/>
      <p:bldP spid="19" grpId="0" animBg="1"/>
      <p:bldP spid="20" grpId="0" animBg="1"/>
      <p:bldP spid="21" grpId="0"/>
      <p:bldP spid="22" grpId="0"/>
      <p:bldP spid="23" grpId="0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398864" y="192041"/>
            <a:ext cx="11423942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400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3- REPARTO DE COMPETENCIAS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CuadroTexto 17"/>
          <p:cNvSpPr txBox="1"/>
          <p:nvPr/>
        </p:nvSpPr>
        <p:spPr>
          <a:xfrm>
            <a:off x="3524030" y="794355"/>
            <a:ext cx="4077325" cy="70788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dirty="0" smtClean="0">
                <a:latin typeface="Arial Black" panose="020B0A04020102020204" pitchFamily="34" charset="0"/>
              </a:rPr>
              <a:t>DERECHO A LA AUTONOMÍA DE LAS CC.AA</a:t>
            </a:r>
            <a:endParaRPr lang="es-ES" sz="2000" dirty="0">
              <a:latin typeface="Arial Black" panose="020B0A04020102020204" pitchFamily="34" charset="0"/>
            </a:endParaRPr>
          </a:p>
        </p:txBody>
      </p:sp>
      <p:sp>
        <p:nvSpPr>
          <p:cNvPr id="4" name="Flecha abajo 4"/>
          <p:cNvSpPr/>
          <p:nvPr/>
        </p:nvSpPr>
        <p:spPr>
          <a:xfrm>
            <a:off x="5164427" y="1602419"/>
            <a:ext cx="441893" cy="51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9"/>
          <p:cNvSpPr txBox="1"/>
          <p:nvPr/>
        </p:nvSpPr>
        <p:spPr>
          <a:xfrm>
            <a:off x="1873770" y="3105040"/>
            <a:ext cx="71053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atin typeface="Arial Black" panose="020B0A04020102020204" pitchFamily="34" charset="0"/>
              </a:rPr>
              <a:t>ESTAS PUEDEN EJERCER DIVERSAS </a:t>
            </a:r>
            <a:r>
              <a:rPr lang="es-ES" b="1" u="sng" dirty="0" smtClean="0">
                <a:latin typeface="Arial Black" panose="020B0A04020102020204" pitchFamily="34" charset="0"/>
              </a:rPr>
              <a:t>COMPETENCIAS</a:t>
            </a:r>
            <a:endParaRPr lang="es-ES" b="1" u="sng" dirty="0">
              <a:latin typeface="Arial Black" panose="020B0A04020102020204" pitchFamily="34" charset="0"/>
            </a:endParaRPr>
          </a:p>
        </p:txBody>
      </p:sp>
      <p:sp>
        <p:nvSpPr>
          <p:cNvPr id="6" name="Flecha abajo 4"/>
          <p:cNvSpPr/>
          <p:nvPr/>
        </p:nvSpPr>
        <p:spPr>
          <a:xfrm>
            <a:off x="5183257" y="2550414"/>
            <a:ext cx="441893" cy="51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9"/>
          <p:cNvSpPr txBox="1"/>
          <p:nvPr/>
        </p:nvSpPr>
        <p:spPr>
          <a:xfrm>
            <a:off x="2249867" y="2145707"/>
            <a:ext cx="6056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atin typeface="Arial Black" panose="020B0A04020102020204" pitchFamily="34" charset="0"/>
              </a:rPr>
              <a:t>PARA ALCANZAR LOS </a:t>
            </a:r>
            <a:r>
              <a:rPr lang="es-ES" b="1" u="sng" dirty="0" smtClean="0">
                <a:latin typeface="Arial Black" panose="020B0A04020102020204" pitchFamily="34" charset="0"/>
              </a:rPr>
              <a:t>FINES</a:t>
            </a:r>
            <a:r>
              <a:rPr lang="es-ES" b="1" dirty="0" smtClean="0">
                <a:latin typeface="Arial Black" panose="020B0A04020102020204" pitchFamily="34" charset="0"/>
              </a:rPr>
              <a:t> QUE PERSIGUEN </a:t>
            </a:r>
            <a:endParaRPr lang="es-ES" b="1" dirty="0">
              <a:latin typeface="Arial Black" panose="020B0A04020102020204" pitchFamily="34" charset="0"/>
            </a:endParaRPr>
          </a:p>
        </p:txBody>
      </p:sp>
      <p:sp>
        <p:nvSpPr>
          <p:cNvPr id="8" name="CuadroTexto 9"/>
          <p:cNvSpPr txBox="1"/>
          <p:nvPr/>
        </p:nvSpPr>
        <p:spPr>
          <a:xfrm>
            <a:off x="2061680" y="3993076"/>
            <a:ext cx="6751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 smtClean="0">
                <a:latin typeface="Arial Black" panose="020B0A04020102020204" pitchFamily="34" charset="0"/>
              </a:rPr>
              <a:t>EJERCIENDO UN CONJUNTO DE </a:t>
            </a:r>
            <a:r>
              <a:rPr lang="es-ES" b="1" u="sng" dirty="0" smtClean="0">
                <a:latin typeface="Arial Black" panose="020B0A04020102020204" pitchFamily="34" charset="0"/>
              </a:rPr>
              <a:t>FACULTADES</a:t>
            </a:r>
            <a:r>
              <a:rPr lang="es-ES" b="1" dirty="0" smtClean="0">
                <a:latin typeface="Arial Black" panose="020B0A04020102020204" pitchFamily="34" charset="0"/>
              </a:rPr>
              <a:t> RESPECTO A UNA MATERIA DETERMINADA</a:t>
            </a:r>
            <a:endParaRPr lang="es-ES" b="1" dirty="0">
              <a:latin typeface="Arial Black" panose="020B0A04020102020204" pitchFamily="34" charset="0"/>
            </a:endParaRPr>
          </a:p>
        </p:txBody>
      </p:sp>
      <p:sp>
        <p:nvSpPr>
          <p:cNvPr id="9" name="Flecha abajo 4"/>
          <p:cNvSpPr/>
          <p:nvPr/>
        </p:nvSpPr>
        <p:spPr>
          <a:xfrm>
            <a:off x="5200749" y="3498412"/>
            <a:ext cx="441893" cy="51091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Flecha abajo 4"/>
          <p:cNvSpPr/>
          <p:nvPr/>
        </p:nvSpPr>
        <p:spPr>
          <a:xfrm rot="2104142">
            <a:off x="2553575" y="4616040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Flecha abajo 5"/>
          <p:cNvSpPr/>
          <p:nvPr/>
        </p:nvSpPr>
        <p:spPr>
          <a:xfrm rot="19111606">
            <a:off x="7738707" y="4621485"/>
            <a:ext cx="643944" cy="5959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Flecha abajo 7"/>
          <p:cNvSpPr/>
          <p:nvPr/>
        </p:nvSpPr>
        <p:spPr>
          <a:xfrm>
            <a:off x="5151038" y="4597814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4"/>
          <p:cNvSpPr txBox="1"/>
          <p:nvPr/>
        </p:nvSpPr>
        <p:spPr>
          <a:xfrm>
            <a:off x="1593657" y="5205519"/>
            <a:ext cx="202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>
                <a:latin typeface="Arial Black" panose="020B0A04020102020204" pitchFamily="34" charset="0"/>
              </a:rPr>
              <a:t>LEGISLATIVAS</a:t>
            </a:r>
            <a:endParaRPr lang="es-ES" u="sng" dirty="0">
              <a:latin typeface="Arial Black" panose="020B0A04020102020204" pitchFamily="34" charset="0"/>
            </a:endParaRPr>
          </a:p>
        </p:txBody>
      </p:sp>
      <p:sp>
        <p:nvSpPr>
          <p:cNvPr id="15" name="CuadroTexto 4"/>
          <p:cNvSpPr txBox="1"/>
          <p:nvPr/>
        </p:nvSpPr>
        <p:spPr>
          <a:xfrm>
            <a:off x="4257208" y="5237998"/>
            <a:ext cx="25932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>
                <a:latin typeface="Arial Black" panose="020B0A04020102020204" pitchFamily="34" charset="0"/>
              </a:rPr>
              <a:t>REGLAMENTARIAS</a:t>
            </a:r>
            <a:endParaRPr lang="es-ES" u="sng" dirty="0">
              <a:latin typeface="Arial Black" panose="020B0A04020102020204" pitchFamily="34" charset="0"/>
            </a:endParaRPr>
          </a:p>
        </p:txBody>
      </p:sp>
      <p:sp>
        <p:nvSpPr>
          <p:cNvPr id="16" name="CuadroTexto 4"/>
          <p:cNvSpPr txBox="1"/>
          <p:nvPr/>
        </p:nvSpPr>
        <p:spPr>
          <a:xfrm>
            <a:off x="7520894" y="5226283"/>
            <a:ext cx="2023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u="sng" dirty="0" smtClean="0">
                <a:latin typeface="Arial Black" panose="020B0A04020102020204" pitchFamily="34" charset="0"/>
              </a:rPr>
              <a:t>EJECUTIVAS</a:t>
            </a:r>
            <a:endParaRPr lang="es-ES" u="sng" dirty="0">
              <a:latin typeface="Arial Black" panose="020B0A04020102020204" pitchFamily="34" charset="0"/>
            </a:endParaRPr>
          </a:p>
        </p:txBody>
      </p:sp>
      <p:sp>
        <p:nvSpPr>
          <p:cNvPr id="18" name="CuadroTexto 4"/>
          <p:cNvSpPr txBox="1"/>
          <p:nvPr/>
        </p:nvSpPr>
        <p:spPr>
          <a:xfrm>
            <a:off x="1338862" y="5595114"/>
            <a:ext cx="25932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latin typeface="Arial Black" panose="020B0A04020102020204" pitchFamily="34" charset="0"/>
              </a:rPr>
              <a:t>PUEDE REGULAR MEDIANTE LEYES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19" name="CuadroTexto 4"/>
          <p:cNvSpPr txBox="1"/>
          <p:nvPr/>
        </p:nvSpPr>
        <p:spPr>
          <a:xfrm>
            <a:off x="4289053" y="5597387"/>
            <a:ext cx="25932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latin typeface="Arial Black" panose="020B0A04020102020204" pitchFamily="34" charset="0"/>
              </a:rPr>
              <a:t>PUEDE DICTAR REGLAMENTOS</a:t>
            </a:r>
          </a:p>
          <a:p>
            <a:pPr algn="ctr"/>
            <a:r>
              <a:rPr lang="es-ES_tradnl" sz="1200" dirty="0" smtClean="0">
                <a:latin typeface="Arial Black" panose="020B0A04020102020204" pitchFamily="34" charset="0"/>
              </a:rPr>
              <a:t>(LEYES DE MENOR RANGO)</a:t>
            </a:r>
            <a:endParaRPr lang="es-ES" sz="1200" dirty="0">
              <a:latin typeface="Arial Black" panose="020B0A04020102020204" pitchFamily="34" charset="0"/>
            </a:endParaRPr>
          </a:p>
        </p:txBody>
      </p:sp>
      <p:sp>
        <p:nvSpPr>
          <p:cNvPr id="20" name="CuadroTexto 4"/>
          <p:cNvSpPr txBox="1"/>
          <p:nvPr/>
        </p:nvSpPr>
        <p:spPr>
          <a:xfrm>
            <a:off x="7233312" y="5586013"/>
            <a:ext cx="27977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latin typeface="Arial Black" panose="020B0A04020102020204" pitchFamily="34" charset="0"/>
              </a:rPr>
              <a:t>PUEDE HACER QUE SE CUMPLAN LAS NORMAS JURÍDICAS</a:t>
            </a:r>
            <a:endParaRPr lang="es-ES" dirty="0">
              <a:latin typeface="Arial Black" panose="020B0A04020102020204" pitchFamily="34" charset="0"/>
            </a:endParaRPr>
          </a:p>
        </p:txBody>
      </p:sp>
      <p:sp>
        <p:nvSpPr>
          <p:cNvPr id="21" name="Flecha derecha 25"/>
          <p:cNvSpPr/>
          <p:nvPr/>
        </p:nvSpPr>
        <p:spPr>
          <a:xfrm>
            <a:off x="8873626" y="3075286"/>
            <a:ext cx="606053" cy="3923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4"/>
          <p:cNvSpPr txBox="1"/>
          <p:nvPr/>
        </p:nvSpPr>
        <p:spPr>
          <a:xfrm>
            <a:off x="9471111" y="2375775"/>
            <a:ext cx="259329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dirty="0" smtClean="0">
                <a:latin typeface="Arial Black" panose="020B0A04020102020204" pitchFamily="34" charset="0"/>
              </a:rPr>
              <a:t>EL REPARTO DE COMPETENCIAS VIENE RECOGIDO EN LOS ARTÍCULOS 148 Y 149 DE LA CONSTITUCIÓN</a:t>
            </a:r>
            <a:endParaRPr lang="es-ES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/>
      <p:bldP spid="6" grpId="0" animBg="1"/>
      <p:bldP spid="7" grpId="0"/>
      <p:bldP spid="8" grpId="0"/>
      <p:bldP spid="9" grpId="0" animBg="1"/>
      <p:bldP spid="10" grpId="0" animBg="1"/>
      <p:bldP spid="11" grpId="0" animBg="1"/>
      <p:bldP spid="12" grpId="0" animBg="1"/>
      <p:bldP spid="13" grpId="0"/>
      <p:bldP spid="15" grpId="0"/>
      <p:bldP spid="16" grpId="0"/>
      <p:bldP spid="18" grpId="0"/>
      <p:bldP spid="19" grpId="0"/>
      <p:bldP spid="20" grpId="0"/>
      <p:bldP spid="21" grpId="0" animBg="1"/>
      <p:bldP spid="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4"/>
          <p:cNvSpPr/>
          <p:nvPr/>
        </p:nvSpPr>
        <p:spPr>
          <a:xfrm>
            <a:off x="398864" y="192041"/>
            <a:ext cx="11423942" cy="4616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s-ES" sz="2400" dirty="0" smtClean="0">
                <a:effectLst/>
                <a:latin typeface="Arial Black" panose="020B0A04020102020204" pitchFamily="34" charset="0"/>
                <a:ea typeface="Times New Roman" panose="02020603050405020304" pitchFamily="18" charset="0"/>
              </a:rPr>
              <a:t>3.1- COMPETENCIAS DEL ESTADO</a:t>
            </a:r>
            <a:endParaRPr lang="es-ES" sz="2000" dirty="0">
              <a:effectLst/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CuadroTexto 9"/>
          <p:cNvSpPr txBox="1"/>
          <p:nvPr/>
        </p:nvSpPr>
        <p:spPr>
          <a:xfrm>
            <a:off x="385985" y="966081"/>
            <a:ext cx="221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>
                <a:latin typeface="Arial Black" panose="020B0A04020102020204" pitchFamily="34" charset="0"/>
                <a:ea typeface="Times New Roman" panose="02020603050405020304" pitchFamily="18" charset="0"/>
              </a:rPr>
              <a:t>ART. 149 </a:t>
            </a: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CONSTITUCIÓN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4" name="Flecha derecha 25"/>
          <p:cNvSpPr/>
          <p:nvPr/>
        </p:nvSpPr>
        <p:spPr>
          <a:xfrm>
            <a:off x="2781919" y="1093059"/>
            <a:ext cx="606053" cy="4816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CuadroTexto 9"/>
          <p:cNvSpPr txBox="1"/>
          <p:nvPr/>
        </p:nvSpPr>
        <p:spPr>
          <a:xfrm>
            <a:off x="3680715" y="966081"/>
            <a:ext cx="353145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LAS COMPETENCIAS EXCLUSIVAS DEL ESTADO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6" name="CuadroTexto 9"/>
          <p:cNvSpPr txBox="1"/>
          <p:nvPr/>
        </p:nvSpPr>
        <p:spPr>
          <a:xfrm>
            <a:off x="1975394" y="789064"/>
            <a:ext cx="2219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RECOGE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7" name="Flecha abajo 4"/>
          <p:cNvSpPr/>
          <p:nvPr/>
        </p:nvSpPr>
        <p:spPr>
          <a:xfrm rot="2104142">
            <a:off x="3358743" y="1664290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Flecha abajo 5"/>
          <p:cNvSpPr/>
          <p:nvPr/>
        </p:nvSpPr>
        <p:spPr>
          <a:xfrm rot="19111606">
            <a:off x="6558942" y="1671909"/>
            <a:ext cx="643944" cy="5959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9"/>
          <p:cNvSpPr txBox="1"/>
          <p:nvPr/>
        </p:nvSpPr>
        <p:spPr>
          <a:xfrm>
            <a:off x="-214887" y="2391139"/>
            <a:ext cx="4767714" cy="16389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u="sng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ATRIBUCIÓN EXPRESA:</a:t>
            </a:r>
          </a:p>
          <a:p>
            <a:pPr algn="ctr">
              <a:spcAft>
                <a:spcPts val="0"/>
              </a:spcAft>
            </a:pPr>
            <a:endParaRPr lang="es-ES" sz="105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EL ESTADO SOLO TENDRÁ COMPETENCIA SOBRE LAS MATERIAS </a:t>
            </a:r>
            <a:r>
              <a:rPr lang="es-ES" u="sng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EXPRESAMENTE RECONOCIDAS</a:t>
            </a: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 POR EL ART.149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0" name="Flecha abajo 7"/>
          <p:cNvSpPr/>
          <p:nvPr/>
        </p:nvSpPr>
        <p:spPr>
          <a:xfrm>
            <a:off x="1290741" y="4082964"/>
            <a:ext cx="643944" cy="59594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9"/>
          <p:cNvSpPr txBox="1"/>
          <p:nvPr/>
        </p:nvSpPr>
        <p:spPr>
          <a:xfrm>
            <a:off x="-112257" y="4656854"/>
            <a:ext cx="349090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POR LO TANTO:</a:t>
            </a:r>
          </a:p>
          <a:p>
            <a:pPr algn="ctr">
              <a:spcAft>
                <a:spcPts val="0"/>
              </a:spcAft>
            </a:pPr>
            <a:endParaRPr lang="es-ES" sz="10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TODAS LAS COMPETENCIAS QUE NO ESTÁN RECOGIDAS EN ESE ARTÍCULO PODRÁN CORRESPONDER A LAS CC.AA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2" name="CuadroTexto 9"/>
          <p:cNvSpPr txBox="1"/>
          <p:nvPr/>
        </p:nvSpPr>
        <p:spPr>
          <a:xfrm>
            <a:off x="6179829" y="2342844"/>
            <a:ext cx="4767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3 FORMAS DISTINTAS DE EJERCER DICHAS COMPETENCIAS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3" name="Flecha abajo 4"/>
          <p:cNvSpPr/>
          <p:nvPr/>
        </p:nvSpPr>
        <p:spPr>
          <a:xfrm rot="2104142">
            <a:off x="6048060" y="2984798"/>
            <a:ext cx="643944" cy="3993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Flecha abajo 5"/>
          <p:cNvSpPr/>
          <p:nvPr/>
        </p:nvSpPr>
        <p:spPr>
          <a:xfrm rot="19111606">
            <a:off x="10301414" y="2970848"/>
            <a:ext cx="643944" cy="3844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Flecha abajo 7"/>
          <p:cNvSpPr/>
          <p:nvPr/>
        </p:nvSpPr>
        <p:spPr>
          <a:xfrm>
            <a:off x="7993605" y="2981716"/>
            <a:ext cx="643944" cy="4288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6" name="CuadroTexto 9"/>
          <p:cNvSpPr txBox="1"/>
          <p:nvPr/>
        </p:nvSpPr>
        <p:spPr>
          <a:xfrm>
            <a:off x="4278974" y="3336979"/>
            <a:ext cx="22191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DE EJERCICIO EXCLUSIVO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7" name="CuadroTexto 9"/>
          <p:cNvSpPr txBox="1"/>
          <p:nvPr/>
        </p:nvSpPr>
        <p:spPr>
          <a:xfrm>
            <a:off x="7078281" y="3443387"/>
            <a:ext cx="2219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COMPARTIDAS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8" name="CuadroTexto 9"/>
          <p:cNvSpPr txBox="1"/>
          <p:nvPr/>
        </p:nvSpPr>
        <p:spPr>
          <a:xfrm>
            <a:off x="9627381" y="3442955"/>
            <a:ext cx="2372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CONCURRENTES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19" name="Flecha abajo 7"/>
          <p:cNvSpPr/>
          <p:nvPr/>
        </p:nvSpPr>
        <p:spPr>
          <a:xfrm>
            <a:off x="4400412" y="4006424"/>
            <a:ext cx="643944" cy="3065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0" name="Flecha abajo 7"/>
          <p:cNvSpPr/>
          <p:nvPr/>
        </p:nvSpPr>
        <p:spPr>
          <a:xfrm>
            <a:off x="7749460" y="3988048"/>
            <a:ext cx="643944" cy="3065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1" name="Flecha abajo 7"/>
          <p:cNvSpPr/>
          <p:nvPr/>
        </p:nvSpPr>
        <p:spPr>
          <a:xfrm>
            <a:off x="10614327" y="3999968"/>
            <a:ext cx="643944" cy="3065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2" name="CuadroTexto 9"/>
          <p:cNvSpPr txBox="1"/>
          <p:nvPr/>
        </p:nvSpPr>
        <p:spPr>
          <a:xfrm>
            <a:off x="3408702" y="4336129"/>
            <a:ext cx="3033631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EL ESTADO PUEDE EJERCER TODAS LAS FACULTADES SOBRE ESTAS MATERIAS:</a:t>
            </a:r>
          </a:p>
          <a:p>
            <a:pPr>
              <a:spcAft>
                <a:spcPts val="0"/>
              </a:spcAft>
            </a:pPr>
            <a:endParaRPr lang="es-ES" sz="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FIJAR LEYES Y REGLAMENTOS Y HACER QUE SE CUMPLAN</a:t>
            </a:r>
          </a:p>
          <a:p>
            <a:pPr>
              <a:spcAft>
                <a:spcPts val="0"/>
              </a:spcAft>
            </a:pPr>
            <a:endParaRPr lang="es-ES" sz="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EJEMPLO: “DEFENSA Y FUERZAS ARMADAS”</a:t>
            </a:r>
          </a:p>
        </p:txBody>
      </p:sp>
      <p:sp>
        <p:nvSpPr>
          <p:cNvPr id="23" name="CuadroTexto 9"/>
          <p:cNvSpPr txBox="1"/>
          <p:nvPr/>
        </p:nvSpPr>
        <p:spPr>
          <a:xfrm>
            <a:off x="6388003" y="4311935"/>
            <a:ext cx="3248945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EL ESTADO EJERCE PARTE DE LAS FACULTADES DE LA COMPETENCIA, Y CEDE EL RESTO A LAS CC.AA</a:t>
            </a:r>
          </a:p>
          <a:p>
            <a:pPr>
              <a:spcAft>
                <a:spcPts val="0"/>
              </a:spcAft>
            </a:pPr>
            <a:endParaRPr lang="es-ES" sz="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EJEMPLO: “LEGISLACIÓN SOBRE LA PROPIEDAD INTELECTUAL E INDUSTRIAL” (EL ESTADO LEGISLA, PERO EJECUTAN LAS CC.AA)</a:t>
            </a:r>
          </a:p>
        </p:txBody>
      </p:sp>
      <p:sp>
        <p:nvSpPr>
          <p:cNvPr id="24" name="CuadroTexto 9"/>
          <p:cNvSpPr txBox="1"/>
          <p:nvPr/>
        </p:nvSpPr>
        <p:spPr>
          <a:xfrm>
            <a:off x="9659654" y="4294639"/>
            <a:ext cx="2682397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TANTO EL ESTADO COMO LAS CC.AA TIENEN FACULTADES MUY SIMILARES SOBRE LA MISMA COMPETENCIA</a:t>
            </a:r>
          </a:p>
          <a:p>
            <a:pPr>
              <a:spcAft>
                <a:spcPts val="0"/>
              </a:spcAft>
            </a:pPr>
            <a:endParaRPr lang="es-ES" sz="600" dirty="0" smtClean="0">
              <a:latin typeface="Arial Black" panose="020B0A04020102020204" pitchFamily="34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s-ES" sz="1600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- EJEMPLO: “BASES DEL REGIMEN ESTATUTARIO FUNCIONARIOS”</a:t>
            </a:r>
          </a:p>
        </p:txBody>
      </p:sp>
      <p:sp>
        <p:nvSpPr>
          <p:cNvPr id="25" name="Flecha abajo 4"/>
          <p:cNvSpPr/>
          <p:nvPr/>
        </p:nvSpPr>
        <p:spPr>
          <a:xfrm rot="2104142">
            <a:off x="6048059" y="2985614"/>
            <a:ext cx="643944" cy="3993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6" name="Flecha abajo 5"/>
          <p:cNvSpPr/>
          <p:nvPr/>
        </p:nvSpPr>
        <p:spPr>
          <a:xfrm rot="19111606">
            <a:off x="10301413" y="2971664"/>
            <a:ext cx="643944" cy="3844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7" name="CuadroTexto 9"/>
          <p:cNvSpPr txBox="1"/>
          <p:nvPr/>
        </p:nvSpPr>
        <p:spPr>
          <a:xfrm>
            <a:off x="6179829" y="2342412"/>
            <a:ext cx="4767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3 FORMAS DISTINTAS DE EJERCER DICHAS COMPETENCIAS</a:t>
            </a:r>
            <a:endParaRPr lang="es-ES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28" name="Flecha abajo 7"/>
          <p:cNvSpPr/>
          <p:nvPr/>
        </p:nvSpPr>
        <p:spPr>
          <a:xfrm>
            <a:off x="7993605" y="2981284"/>
            <a:ext cx="643944" cy="4288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9" name="CuadroTexto 9"/>
          <p:cNvSpPr txBox="1"/>
          <p:nvPr/>
        </p:nvSpPr>
        <p:spPr>
          <a:xfrm>
            <a:off x="7078281" y="3442955"/>
            <a:ext cx="2219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COMPARTIDAS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0" name="CuadroTexto 9"/>
          <p:cNvSpPr txBox="1"/>
          <p:nvPr/>
        </p:nvSpPr>
        <p:spPr>
          <a:xfrm>
            <a:off x="9627381" y="3442523"/>
            <a:ext cx="2372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</a:pPr>
            <a:r>
              <a:rPr lang="es-ES" dirty="0" smtClean="0">
                <a:latin typeface="Arial Black" panose="020B0A04020102020204" pitchFamily="34" charset="0"/>
                <a:ea typeface="Times New Roman" panose="02020603050405020304" pitchFamily="18" charset="0"/>
              </a:rPr>
              <a:t>CONCURRENTES</a:t>
            </a:r>
            <a:endParaRPr lang="es-ES" sz="1600" dirty="0">
              <a:latin typeface="Arial Black" panose="020B0A0402010202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1" name="Flecha abajo 4"/>
          <p:cNvSpPr/>
          <p:nvPr/>
        </p:nvSpPr>
        <p:spPr>
          <a:xfrm rot="2104142">
            <a:off x="6048059" y="2985182"/>
            <a:ext cx="643944" cy="3993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Flecha abajo 5"/>
          <p:cNvSpPr/>
          <p:nvPr/>
        </p:nvSpPr>
        <p:spPr>
          <a:xfrm rot="19111606">
            <a:off x="10301413" y="2971232"/>
            <a:ext cx="643944" cy="3844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80917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  <p:bldP spid="5" grpId="0" animBg="1"/>
      <p:bldP spid="6" grpId="0"/>
      <p:bldP spid="7" grpId="0" animBg="1"/>
      <p:bldP spid="8" grpId="0" animBg="1"/>
      <p:bldP spid="9" grpId="0"/>
      <p:bldP spid="10" grpId="0" animBg="1"/>
      <p:bldP spid="11" grpId="0"/>
      <p:bldP spid="12" grpId="0"/>
      <p:bldP spid="13" grpId="0" animBg="1"/>
      <p:bldP spid="14" grpId="0" animBg="1"/>
      <p:bldP spid="15" grpId="0" animBg="1"/>
      <p:bldP spid="16" grpId="0"/>
      <p:bldP spid="17" grpId="0"/>
      <p:bldP spid="18" grpId="0"/>
      <p:bldP spid="19" grpId="0" animBg="1"/>
      <p:bldP spid="20" grpId="0" animBg="1"/>
      <p:bldP spid="21" grpId="0" animBg="1"/>
      <p:bldP spid="22" grpId="0"/>
      <p:bldP spid="23" grpId="0"/>
      <p:bldP spid="24" grpId="0"/>
      <p:bldP spid="25" grpId="0" animBg="1"/>
      <p:bldP spid="26" grpId="0" animBg="1"/>
      <p:bldP spid="27" grpId="0"/>
      <p:bldP spid="28" grpId="0" animBg="1"/>
      <p:bldP spid="29" grpId="0"/>
      <p:bldP spid="30" grpId="0"/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792</TotalTime>
  <Words>1795</Words>
  <Application>Microsoft Office PowerPoint</Application>
  <PresentationFormat>Personalizado</PresentationFormat>
  <Paragraphs>377</Paragraphs>
  <Slides>25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2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Samsung</dc:creator>
  <cp:lastModifiedBy>USUARIO</cp:lastModifiedBy>
  <cp:revision>269</cp:revision>
  <dcterms:created xsi:type="dcterms:W3CDTF">2015-10-01T14:15:28Z</dcterms:created>
  <dcterms:modified xsi:type="dcterms:W3CDTF">2020-11-04T09:41:49Z</dcterms:modified>
</cp:coreProperties>
</file>