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6" d="100"/>
          <a:sy n="66" d="100"/>
        </p:scale>
        <p:origin x="78"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6F8DD7-567C-4AA2-878F-10C907E7121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C5E63797-0D95-4074-96D0-2F305B786A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1C2ADE27-96F4-42EC-A045-9ED5AEC310E8}"/>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5" name="Marcador de pie de página 4">
            <a:extLst>
              <a:ext uri="{FF2B5EF4-FFF2-40B4-BE49-F238E27FC236}">
                <a16:creationId xmlns:a16="http://schemas.microsoft.com/office/drawing/2014/main" id="{0C445255-0111-4438-B919-CDF80E44A0A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4D6C3B9-A0F4-420B-9345-135DD41D3BA9}"/>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443755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C9D179-F6B3-4F0A-96E1-B78332353CB8}"/>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0708F2C4-E4F6-4B96-9839-2D188345BAB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4FE8B16-EE70-4F4A-9F6A-2D8D528FC76C}"/>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5" name="Marcador de pie de página 4">
            <a:extLst>
              <a:ext uri="{FF2B5EF4-FFF2-40B4-BE49-F238E27FC236}">
                <a16:creationId xmlns:a16="http://schemas.microsoft.com/office/drawing/2014/main" id="{45B622A0-0D8B-4D9B-8540-A4B1B6E913C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95D56C1F-3E2E-4656-874E-FE9A49EA4219}"/>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4020462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9115659-67BE-438C-BD19-B77BD20B1B1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ADEE1A0-CF03-469B-9FA2-9870631D2C9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4A5BB8D-7789-4850-A8E3-C8058A98F08B}"/>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5" name="Marcador de pie de página 4">
            <a:extLst>
              <a:ext uri="{FF2B5EF4-FFF2-40B4-BE49-F238E27FC236}">
                <a16:creationId xmlns:a16="http://schemas.microsoft.com/office/drawing/2014/main" id="{BAC3C778-A52C-4721-A5DC-4B7F26D262D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AAFA9DC-E41A-4614-85AF-C39BDD6F31DA}"/>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4730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948A94-BBAF-4169-9926-0933EABC7F06}"/>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068CD0DD-6638-4782-8348-FF8340EBEE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38BEE51-FF58-4DDE-8CC0-283269AC2579}"/>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5" name="Marcador de pie de página 4">
            <a:extLst>
              <a:ext uri="{FF2B5EF4-FFF2-40B4-BE49-F238E27FC236}">
                <a16:creationId xmlns:a16="http://schemas.microsoft.com/office/drawing/2014/main" id="{5B7CEDDE-BCCD-49C4-B3F4-E4BDC12BD07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9792E10-1F49-4096-89C4-39A2B9C35E70}"/>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2118539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5C069F-39DE-4579-B946-0FE721F2FE4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8A41CAEB-0B1D-40BE-84E7-E2EC4FCD8D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7E5A07B-15E3-4BB9-9FA3-92F167E88558}"/>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5" name="Marcador de pie de página 4">
            <a:extLst>
              <a:ext uri="{FF2B5EF4-FFF2-40B4-BE49-F238E27FC236}">
                <a16:creationId xmlns:a16="http://schemas.microsoft.com/office/drawing/2014/main" id="{E25F7A88-48BC-4338-B7C3-ECB6943124B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C5E2B5ED-80EA-475F-B008-8958C8E21606}"/>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3664940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CC618A-B1BF-493E-88A0-AEB417DF99D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6658D6E-2052-4CE3-BE6F-5E3F3037150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E75489CE-4E7C-408B-9AC4-96BAB4640A6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C9818F31-7B8E-49EE-9E37-BAE43D06EBF5}"/>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6" name="Marcador de pie de página 5">
            <a:extLst>
              <a:ext uri="{FF2B5EF4-FFF2-40B4-BE49-F238E27FC236}">
                <a16:creationId xmlns:a16="http://schemas.microsoft.com/office/drawing/2014/main" id="{47A15EC3-B88E-42F4-AA87-EC2D7A1DFCB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F21C240B-CB6C-4086-B264-EF821F1E0E2D}"/>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3901557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6BE33E-A1E4-4437-A621-E72305F1C20C}"/>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A7D4C70B-4982-456D-8B6A-0F35B1C7D3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D398D79-8608-4F62-B9F5-FF7E5017211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BBFB8FA6-12AA-45C5-8DFA-3454DD4F28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155E03A-41FA-4F40-9A6E-1BAEC3B9FD3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7D4F129A-B717-4D05-B932-7BDCE609614B}"/>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8" name="Marcador de pie de página 7">
            <a:extLst>
              <a:ext uri="{FF2B5EF4-FFF2-40B4-BE49-F238E27FC236}">
                <a16:creationId xmlns:a16="http://schemas.microsoft.com/office/drawing/2014/main" id="{A7E20A5D-95A7-4A5B-B56B-77DE9368EF9F}"/>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B6084D6A-2C81-4DAA-A4F5-306DD5E3A3A1}"/>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2659520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14A4FC-88A4-426F-92F5-8600CB2605A9}"/>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68366722-DCC8-4510-A25C-D622290B7205}"/>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4" name="Marcador de pie de página 3">
            <a:extLst>
              <a:ext uri="{FF2B5EF4-FFF2-40B4-BE49-F238E27FC236}">
                <a16:creationId xmlns:a16="http://schemas.microsoft.com/office/drawing/2014/main" id="{70249402-F8E2-4589-A97A-29BDC6AC7D71}"/>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166C4E6B-F731-4BB1-9939-7B1708C79929}"/>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3117272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DE6ECE8-FAEA-47C3-8EE6-7A2566A9C177}"/>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3" name="Marcador de pie de página 2">
            <a:extLst>
              <a:ext uri="{FF2B5EF4-FFF2-40B4-BE49-F238E27FC236}">
                <a16:creationId xmlns:a16="http://schemas.microsoft.com/office/drawing/2014/main" id="{33F1CDB7-4637-4586-B1B4-DB1C3F6A6F03}"/>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9C5DE5A4-501D-4B2A-9583-D48BF7F329D7}"/>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2754416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B90A48-F70F-4B04-B596-6B57ED98DE3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00818EE0-BA5B-47B7-B8A5-1C3F44A453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B68412D2-3E2F-4353-8C67-4E67423EB1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D9E52C1-8712-4A02-B4B3-E6EB13B9DC33}"/>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6" name="Marcador de pie de página 5">
            <a:extLst>
              <a:ext uri="{FF2B5EF4-FFF2-40B4-BE49-F238E27FC236}">
                <a16:creationId xmlns:a16="http://schemas.microsoft.com/office/drawing/2014/main" id="{00AE27FF-9319-4E7A-AFD9-5CA75A786589}"/>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3506AEF9-33E3-4C37-91B6-8744A1A65FF2}"/>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307939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F5C4C5-8D8C-4AAB-B653-2B546AE7CFC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A045A8C8-FF73-48CE-BAD4-808B04ECAF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768FB290-B29A-4178-9FA7-2A7222CA3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8FF6346-D13C-4D77-9F8C-89BE2F8EA3FB}"/>
              </a:ext>
            </a:extLst>
          </p:cNvPr>
          <p:cNvSpPr>
            <a:spLocks noGrp="1"/>
          </p:cNvSpPr>
          <p:nvPr>
            <p:ph type="dt" sz="half" idx="10"/>
          </p:nvPr>
        </p:nvSpPr>
        <p:spPr/>
        <p:txBody>
          <a:bodyPr/>
          <a:lstStyle/>
          <a:p>
            <a:fld id="{51E3E798-408B-42FF-A227-9E87E08BBE7F}" type="datetimeFigureOut">
              <a:rPr lang="es-ES" smtClean="0"/>
              <a:t>11/09/2022</a:t>
            </a:fld>
            <a:endParaRPr lang="es-ES"/>
          </a:p>
        </p:txBody>
      </p:sp>
      <p:sp>
        <p:nvSpPr>
          <p:cNvPr id="6" name="Marcador de pie de página 5">
            <a:extLst>
              <a:ext uri="{FF2B5EF4-FFF2-40B4-BE49-F238E27FC236}">
                <a16:creationId xmlns:a16="http://schemas.microsoft.com/office/drawing/2014/main" id="{6C029D79-599B-4412-BE28-EF5F0295040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5CCA0C47-EF57-488E-8A01-A6C30D72E319}"/>
              </a:ext>
            </a:extLst>
          </p:cNvPr>
          <p:cNvSpPr>
            <a:spLocks noGrp="1"/>
          </p:cNvSpPr>
          <p:nvPr>
            <p:ph type="sldNum" sz="quarter" idx="12"/>
          </p:nvPr>
        </p:nvSpPr>
        <p:spPr/>
        <p:txBody>
          <a:bodyPr/>
          <a:lstStyle/>
          <a:p>
            <a:fld id="{D245FA8D-06EF-4068-90F8-5E81F28AB413}" type="slidenum">
              <a:rPr lang="es-ES" smtClean="0"/>
              <a:t>‹Nº›</a:t>
            </a:fld>
            <a:endParaRPr lang="es-ES"/>
          </a:p>
        </p:txBody>
      </p:sp>
    </p:spTree>
    <p:extLst>
      <p:ext uri="{BB962C8B-B14F-4D97-AF65-F5344CB8AC3E}">
        <p14:creationId xmlns:p14="http://schemas.microsoft.com/office/powerpoint/2010/main" val="248374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64283CF-3114-4FD0-AD68-001BBF0B64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F5A953CF-F549-4144-A104-E9F25D75C5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C49385B-1772-4F56-9E54-A114578028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E3E798-408B-42FF-A227-9E87E08BBE7F}" type="datetimeFigureOut">
              <a:rPr lang="es-ES" smtClean="0"/>
              <a:t>11/09/2022</a:t>
            </a:fld>
            <a:endParaRPr lang="es-ES"/>
          </a:p>
        </p:txBody>
      </p:sp>
      <p:sp>
        <p:nvSpPr>
          <p:cNvPr id="5" name="Marcador de pie de página 4">
            <a:extLst>
              <a:ext uri="{FF2B5EF4-FFF2-40B4-BE49-F238E27FC236}">
                <a16:creationId xmlns:a16="http://schemas.microsoft.com/office/drawing/2014/main" id="{D2886AF7-84D7-485B-9E80-00E116C575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82134C12-44BE-4A63-815C-D77610C673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5FA8D-06EF-4068-90F8-5E81F28AB413}" type="slidenum">
              <a:rPr lang="es-ES" smtClean="0"/>
              <a:t>‹Nº›</a:t>
            </a:fld>
            <a:endParaRPr lang="es-ES"/>
          </a:p>
        </p:txBody>
      </p:sp>
    </p:spTree>
    <p:extLst>
      <p:ext uri="{BB962C8B-B14F-4D97-AF65-F5344CB8AC3E}">
        <p14:creationId xmlns:p14="http://schemas.microsoft.com/office/powerpoint/2010/main" val="3147483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s://www.boe.es/eli/es-cl/l/2010/12/09/14/con" TargetMode="External"/><Relationship Id="rId13" Type="http://schemas.openxmlformats.org/officeDocument/2006/relationships/hyperlink" Target="https://www.boe.es/eli/es-ib/l/2012/07/19/8/con" TargetMode="External"/><Relationship Id="rId3" Type="http://schemas.openxmlformats.org/officeDocument/2006/relationships/hyperlink" Target="http://www.boe.es/buscar/pdf/2016/BOA-d-2016-90440-consolidado.pdf" TargetMode="External"/><Relationship Id="rId7" Type="http://schemas.openxmlformats.org/officeDocument/2006/relationships/hyperlink" Target="https://www.boe.es/buscar/act.php?id=BOE-A-1999-16377" TargetMode="External"/><Relationship Id="rId12" Type="http://schemas.openxmlformats.org/officeDocument/2006/relationships/hyperlink" Target="https://www.boe.es/eli/es-ga/l/2011/10/27/7/con" TargetMode="External"/><Relationship Id="rId17" Type="http://schemas.openxmlformats.org/officeDocument/2006/relationships/hyperlink" Target="https://www.boe.es/eli/es-pv/l/2016/07/28/13/con" TargetMode="External"/><Relationship Id="rId2" Type="http://schemas.openxmlformats.org/officeDocument/2006/relationships/hyperlink" Target="https://www.boe.es/eli/es-an/l/2011/12/23/13/con" TargetMode="External"/><Relationship Id="rId16" Type="http://schemas.openxmlformats.org/officeDocument/2006/relationships/hyperlink" Target="https://www.boe.es/eli/es-mc/l/2013/12/20/12/con" TargetMode="External"/><Relationship Id="rId1" Type="http://schemas.openxmlformats.org/officeDocument/2006/relationships/slideLayout" Target="../slideLayouts/slideLayout7.xml"/><Relationship Id="rId6" Type="http://schemas.openxmlformats.org/officeDocument/2006/relationships/hyperlink" Target="https://www.boe.es/eli/es-cb/l/1999/03/24/5/con" TargetMode="External"/><Relationship Id="rId11" Type="http://schemas.openxmlformats.org/officeDocument/2006/relationships/hyperlink" Target="https://www.boe.es/eli/es-ex/l/2011/01/31/2/con" TargetMode="External"/><Relationship Id="rId5" Type="http://schemas.openxmlformats.org/officeDocument/2006/relationships/hyperlink" Target="https://www.boe.es/eli/es-cn/l/1995/04/06/7/con" TargetMode="External"/><Relationship Id="rId15" Type="http://schemas.openxmlformats.org/officeDocument/2006/relationships/hyperlink" Target="https://www.boe.es/buscar/pdf/1999/BOE-A-1999-12089-consolidado.pdf" TargetMode="External"/><Relationship Id="rId10" Type="http://schemas.openxmlformats.org/officeDocument/2006/relationships/hyperlink" Target="https://www.boe.es/eli/es-vc/l/2018/06/07/15/con" TargetMode="External"/><Relationship Id="rId4" Type="http://schemas.openxmlformats.org/officeDocument/2006/relationships/hyperlink" Target="https://www.boe.es/buscar/pdf/2001/BOE-A-2001-16538-consolidado.pdf" TargetMode="External"/><Relationship Id="rId9" Type="http://schemas.openxmlformats.org/officeDocument/2006/relationships/hyperlink" Target="https://www.boe.es/eli/es-ct/l/2002/06/21/13/con" TargetMode="External"/><Relationship Id="rId14" Type="http://schemas.openxmlformats.org/officeDocument/2006/relationships/hyperlink" Target="https://www.boe.es/eli/es-ri/l/2001/05/31/2/co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2A6175-D6EC-4852-916C-B22A3F298FC2}"/>
              </a:ext>
            </a:extLst>
          </p:cNvPr>
          <p:cNvSpPr>
            <a:spLocks noGrp="1"/>
          </p:cNvSpPr>
          <p:nvPr>
            <p:ph type="ctrTitle"/>
          </p:nvPr>
        </p:nvSpPr>
        <p:spPr/>
        <p:txBody>
          <a:bodyPr/>
          <a:lstStyle/>
          <a:p>
            <a:r>
              <a:rPr lang="es-ES" dirty="0"/>
              <a:t>TEMA 5</a:t>
            </a:r>
          </a:p>
        </p:txBody>
      </p:sp>
      <p:sp>
        <p:nvSpPr>
          <p:cNvPr id="3" name="Subtítulo 2">
            <a:extLst>
              <a:ext uri="{FF2B5EF4-FFF2-40B4-BE49-F238E27FC236}">
                <a16:creationId xmlns:a16="http://schemas.microsoft.com/office/drawing/2014/main" id="{B0246A70-D3CE-4302-80A1-E49F6D1F01BC}"/>
              </a:ext>
            </a:extLst>
          </p:cNvPr>
          <p:cNvSpPr>
            <a:spLocks noGrp="1"/>
          </p:cNvSpPr>
          <p:nvPr>
            <p:ph type="subTitle" idx="1"/>
          </p:nvPr>
        </p:nvSpPr>
        <p:spPr/>
        <p:txBody>
          <a:bodyPr/>
          <a:lstStyle/>
          <a:p>
            <a:r>
              <a:rPr lang="es-ES" dirty="0"/>
              <a:t>LA ORDENACIÓN TURÍSTICA</a:t>
            </a:r>
          </a:p>
        </p:txBody>
      </p:sp>
    </p:spTree>
    <p:extLst>
      <p:ext uri="{BB962C8B-B14F-4D97-AF65-F5344CB8AC3E}">
        <p14:creationId xmlns:p14="http://schemas.microsoft.com/office/powerpoint/2010/main" val="921513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AD73DB2B-6F92-4C45-9ADB-324B1F496515}"/>
              </a:ext>
            </a:extLst>
          </p:cNvPr>
          <p:cNvSpPr/>
          <p:nvPr/>
        </p:nvSpPr>
        <p:spPr>
          <a:xfrm>
            <a:off x="609600" y="751344"/>
            <a:ext cx="10871200" cy="5355312"/>
          </a:xfrm>
          <a:prstGeom prst="rect">
            <a:avLst/>
          </a:prstGeom>
        </p:spPr>
        <p:txBody>
          <a:bodyPr wrap="square">
            <a:spAutoFit/>
          </a:bodyPr>
          <a:lstStyle/>
          <a:p>
            <a:r>
              <a:rPr lang="es-ES" b="1" dirty="0"/>
              <a:t>Alojamiento turístico:</a:t>
            </a:r>
          </a:p>
          <a:p>
            <a:r>
              <a:rPr lang="es-ES" dirty="0"/>
              <a:t>	Establecimientos Hoteleros</a:t>
            </a:r>
          </a:p>
          <a:p>
            <a:r>
              <a:rPr lang="es-ES" dirty="0"/>
              <a:t>		Hoteles</a:t>
            </a:r>
          </a:p>
          <a:p>
            <a:r>
              <a:rPr lang="es-ES" dirty="0"/>
              <a:t>		Hoteles Apartamento</a:t>
            </a:r>
          </a:p>
          <a:p>
            <a:r>
              <a:rPr lang="es-ES" dirty="0"/>
              <a:t>		Hostales</a:t>
            </a:r>
          </a:p>
          <a:p>
            <a:r>
              <a:rPr lang="es-ES" dirty="0"/>
              <a:t>		Pensiones</a:t>
            </a:r>
          </a:p>
          <a:p>
            <a:r>
              <a:rPr lang="es-ES" dirty="0"/>
              <a:t>	Apartamentos Turísticos</a:t>
            </a:r>
          </a:p>
          <a:p>
            <a:r>
              <a:rPr lang="es-ES" dirty="0"/>
              <a:t>	Campings</a:t>
            </a:r>
          </a:p>
          <a:p>
            <a:r>
              <a:rPr lang="es-ES" dirty="0"/>
              <a:t>	Alojamientos Rurales</a:t>
            </a:r>
          </a:p>
          <a:p>
            <a:r>
              <a:rPr lang="es-ES" dirty="0"/>
              <a:t>	Albergues Turísticos</a:t>
            </a:r>
          </a:p>
          <a:p>
            <a:endParaRPr lang="es-ES" dirty="0"/>
          </a:p>
          <a:p>
            <a:r>
              <a:rPr lang="es-ES" b="1" dirty="0"/>
              <a:t>Empresas de Intermediación</a:t>
            </a:r>
          </a:p>
          <a:p>
            <a:r>
              <a:rPr lang="es-ES" dirty="0"/>
              <a:t>	Agencias de Viajes</a:t>
            </a:r>
          </a:p>
          <a:p>
            <a:r>
              <a:rPr lang="es-ES" dirty="0"/>
              <a:t>	Organizadores Profesionales de Congresos</a:t>
            </a:r>
          </a:p>
          <a:p>
            <a:endParaRPr lang="es-ES" dirty="0"/>
          </a:p>
          <a:p>
            <a:r>
              <a:rPr lang="es-ES" b="1" dirty="0"/>
              <a:t>Otras empresas de actividades turísticas</a:t>
            </a:r>
          </a:p>
          <a:p>
            <a:r>
              <a:rPr lang="es-ES" dirty="0"/>
              <a:t>	Empresas de Turismo activo</a:t>
            </a:r>
          </a:p>
          <a:p>
            <a:r>
              <a:rPr lang="es-ES" dirty="0"/>
              <a:t>	Guías de Turismo</a:t>
            </a:r>
          </a:p>
          <a:p>
            <a:r>
              <a:rPr lang="es-ES" dirty="0"/>
              <a:t>	Otras empresas turísticas</a:t>
            </a:r>
          </a:p>
        </p:txBody>
      </p:sp>
      <p:sp>
        <p:nvSpPr>
          <p:cNvPr id="3" name="CuadroTexto 2">
            <a:extLst>
              <a:ext uri="{FF2B5EF4-FFF2-40B4-BE49-F238E27FC236}">
                <a16:creationId xmlns:a16="http://schemas.microsoft.com/office/drawing/2014/main" id="{CB60F6F1-8837-47CE-BA18-B9A92C77300C}"/>
              </a:ext>
            </a:extLst>
          </p:cNvPr>
          <p:cNvSpPr txBox="1"/>
          <p:nvPr/>
        </p:nvSpPr>
        <p:spPr>
          <a:xfrm>
            <a:off x="6691085" y="3105834"/>
            <a:ext cx="4549772" cy="646331"/>
          </a:xfrm>
          <a:prstGeom prst="rect">
            <a:avLst/>
          </a:prstGeom>
          <a:noFill/>
        </p:spPr>
        <p:txBody>
          <a:bodyPr wrap="none" rtlCol="0">
            <a:spAutoFit/>
          </a:bodyPr>
          <a:lstStyle/>
          <a:p>
            <a:r>
              <a:rPr lang="es-ES" dirty="0"/>
              <a:t>Como se ve, las empresas de restauración</a:t>
            </a:r>
          </a:p>
          <a:p>
            <a:r>
              <a:rPr lang="es-ES" dirty="0"/>
              <a:t>ya no son turísticas, al estar excluidas de la Ley</a:t>
            </a:r>
          </a:p>
        </p:txBody>
      </p:sp>
      <p:cxnSp>
        <p:nvCxnSpPr>
          <p:cNvPr id="6" name="Conector recto de flecha 5">
            <a:extLst>
              <a:ext uri="{FF2B5EF4-FFF2-40B4-BE49-F238E27FC236}">
                <a16:creationId xmlns:a16="http://schemas.microsoft.com/office/drawing/2014/main" id="{DA1A99F7-B62C-4CBC-819E-8FBF63F70773}"/>
              </a:ext>
            </a:extLst>
          </p:cNvPr>
          <p:cNvCxnSpPr/>
          <p:nvPr/>
        </p:nvCxnSpPr>
        <p:spPr>
          <a:xfrm flipH="1" flipV="1">
            <a:off x="5109029" y="2104571"/>
            <a:ext cx="1190171" cy="1001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a:extLst>
              <a:ext uri="{FF2B5EF4-FFF2-40B4-BE49-F238E27FC236}">
                <a16:creationId xmlns:a16="http://schemas.microsoft.com/office/drawing/2014/main" id="{ECA93DC7-C76F-4498-A340-72EB5911A01E}"/>
              </a:ext>
            </a:extLst>
          </p:cNvPr>
          <p:cNvCxnSpPr/>
          <p:nvPr/>
        </p:nvCxnSpPr>
        <p:spPr>
          <a:xfrm flipH="1">
            <a:off x="4470400" y="3570514"/>
            <a:ext cx="1828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a:extLst>
              <a:ext uri="{FF2B5EF4-FFF2-40B4-BE49-F238E27FC236}">
                <a16:creationId xmlns:a16="http://schemas.microsoft.com/office/drawing/2014/main" id="{5635BE9F-61BE-4830-B164-9E34D89793B2}"/>
              </a:ext>
            </a:extLst>
          </p:cNvPr>
          <p:cNvCxnSpPr/>
          <p:nvPr/>
        </p:nvCxnSpPr>
        <p:spPr>
          <a:xfrm flipH="1">
            <a:off x="5225143" y="3991429"/>
            <a:ext cx="1074057" cy="12627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2" name="Imagen 11">
            <a:extLst>
              <a:ext uri="{FF2B5EF4-FFF2-40B4-BE49-F238E27FC236}">
                <a16:creationId xmlns:a16="http://schemas.microsoft.com/office/drawing/2014/main" id="{B2B63175-97F6-4D29-8ADC-5A6C30BD0541}"/>
              </a:ext>
            </a:extLst>
          </p:cNvPr>
          <p:cNvPicPr>
            <a:picLocks noChangeAspect="1"/>
          </p:cNvPicPr>
          <p:nvPr/>
        </p:nvPicPr>
        <p:blipFill>
          <a:blip r:embed="rId2"/>
          <a:stretch>
            <a:fillRect/>
          </a:stretch>
        </p:blipFill>
        <p:spPr>
          <a:xfrm>
            <a:off x="7096125" y="746809"/>
            <a:ext cx="1047750" cy="809625"/>
          </a:xfrm>
          <a:prstGeom prst="rect">
            <a:avLst/>
          </a:prstGeom>
        </p:spPr>
      </p:pic>
      <p:pic>
        <p:nvPicPr>
          <p:cNvPr id="13" name="Imagen 12">
            <a:extLst>
              <a:ext uri="{FF2B5EF4-FFF2-40B4-BE49-F238E27FC236}">
                <a16:creationId xmlns:a16="http://schemas.microsoft.com/office/drawing/2014/main" id="{4F7106A5-9DBE-48BF-9281-4F14DE75C3E1}"/>
              </a:ext>
            </a:extLst>
          </p:cNvPr>
          <p:cNvPicPr>
            <a:picLocks noChangeAspect="1"/>
          </p:cNvPicPr>
          <p:nvPr/>
        </p:nvPicPr>
        <p:blipFill>
          <a:blip r:embed="rId3"/>
          <a:stretch>
            <a:fillRect/>
          </a:stretch>
        </p:blipFill>
        <p:spPr>
          <a:xfrm>
            <a:off x="8442096" y="775614"/>
            <a:ext cx="1047750" cy="809625"/>
          </a:xfrm>
          <a:prstGeom prst="rect">
            <a:avLst/>
          </a:prstGeom>
        </p:spPr>
      </p:pic>
      <p:pic>
        <p:nvPicPr>
          <p:cNvPr id="14" name="Imagen 13">
            <a:extLst>
              <a:ext uri="{FF2B5EF4-FFF2-40B4-BE49-F238E27FC236}">
                <a16:creationId xmlns:a16="http://schemas.microsoft.com/office/drawing/2014/main" id="{D2D7E5CD-B861-48F1-9B38-BF846C9C79F6}"/>
              </a:ext>
            </a:extLst>
          </p:cNvPr>
          <p:cNvPicPr>
            <a:picLocks noChangeAspect="1"/>
          </p:cNvPicPr>
          <p:nvPr/>
        </p:nvPicPr>
        <p:blipFill>
          <a:blip r:embed="rId4"/>
          <a:stretch>
            <a:fillRect/>
          </a:stretch>
        </p:blipFill>
        <p:spPr>
          <a:xfrm>
            <a:off x="9788067" y="750213"/>
            <a:ext cx="1047750" cy="809625"/>
          </a:xfrm>
          <a:prstGeom prst="rect">
            <a:avLst/>
          </a:prstGeom>
        </p:spPr>
      </p:pic>
      <p:pic>
        <p:nvPicPr>
          <p:cNvPr id="15" name="Imagen 14">
            <a:extLst>
              <a:ext uri="{FF2B5EF4-FFF2-40B4-BE49-F238E27FC236}">
                <a16:creationId xmlns:a16="http://schemas.microsoft.com/office/drawing/2014/main" id="{F943ABA2-886C-4474-A24D-EF6AC67D889B}"/>
              </a:ext>
            </a:extLst>
          </p:cNvPr>
          <p:cNvPicPr>
            <a:picLocks noChangeAspect="1"/>
          </p:cNvPicPr>
          <p:nvPr/>
        </p:nvPicPr>
        <p:blipFill>
          <a:blip r:embed="rId5"/>
          <a:stretch>
            <a:fillRect/>
          </a:stretch>
        </p:blipFill>
        <p:spPr>
          <a:xfrm>
            <a:off x="8442096" y="1940723"/>
            <a:ext cx="1047750" cy="809625"/>
          </a:xfrm>
          <a:prstGeom prst="rect">
            <a:avLst/>
          </a:prstGeom>
        </p:spPr>
      </p:pic>
      <p:pic>
        <p:nvPicPr>
          <p:cNvPr id="16" name="Imagen 15">
            <a:extLst>
              <a:ext uri="{FF2B5EF4-FFF2-40B4-BE49-F238E27FC236}">
                <a16:creationId xmlns:a16="http://schemas.microsoft.com/office/drawing/2014/main" id="{A8B85074-C604-4424-9101-B941E236054F}"/>
              </a:ext>
            </a:extLst>
          </p:cNvPr>
          <p:cNvPicPr>
            <a:picLocks noChangeAspect="1"/>
          </p:cNvPicPr>
          <p:nvPr/>
        </p:nvPicPr>
        <p:blipFill>
          <a:blip r:embed="rId6"/>
          <a:stretch>
            <a:fillRect/>
          </a:stretch>
        </p:blipFill>
        <p:spPr>
          <a:xfrm>
            <a:off x="7096125" y="1940724"/>
            <a:ext cx="1047750" cy="809625"/>
          </a:xfrm>
          <a:prstGeom prst="rect">
            <a:avLst/>
          </a:prstGeom>
        </p:spPr>
      </p:pic>
      <p:pic>
        <p:nvPicPr>
          <p:cNvPr id="17" name="Imagen 16">
            <a:extLst>
              <a:ext uri="{FF2B5EF4-FFF2-40B4-BE49-F238E27FC236}">
                <a16:creationId xmlns:a16="http://schemas.microsoft.com/office/drawing/2014/main" id="{92B16D3B-FF77-441B-8483-081B1F209E96}"/>
              </a:ext>
            </a:extLst>
          </p:cNvPr>
          <p:cNvPicPr>
            <a:picLocks noChangeAspect="1"/>
          </p:cNvPicPr>
          <p:nvPr/>
        </p:nvPicPr>
        <p:blipFill>
          <a:blip r:embed="rId7"/>
          <a:stretch>
            <a:fillRect/>
          </a:stretch>
        </p:blipFill>
        <p:spPr>
          <a:xfrm>
            <a:off x="9788067" y="1926322"/>
            <a:ext cx="1047750" cy="809625"/>
          </a:xfrm>
          <a:prstGeom prst="rect">
            <a:avLst/>
          </a:prstGeom>
        </p:spPr>
      </p:pic>
      <p:pic>
        <p:nvPicPr>
          <p:cNvPr id="18" name="Imagen 17">
            <a:extLst>
              <a:ext uri="{FF2B5EF4-FFF2-40B4-BE49-F238E27FC236}">
                <a16:creationId xmlns:a16="http://schemas.microsoft.com/office/drawing/2014/main" id="{AD928C52-C6B9-4FAB-A729-86263C85D701}"/>
              </a:ext>
            </a:extLst>
          </p:cNvPr>
          <p:cNvPicPr>
            <a:picLocks noChangeAspect="1"/>
          </p:cNvPicPr>
          <p:nvPr/>
        </p:nvPicPr>
        <p:blipFill>
          <a:blip r:embed="rId8"/>
          <a:stretch>
            <a:fillRect/>
          </a:stretch>
        </p:blipFill>
        <p:spPr>
          <a:xfrm>
            <a:off x="7096125" y="4529360"/>
            <a:ext cx="1047750" cy="800100"/>
          </a:xfrm>
          <a:prstGeom prst="rect">
            <a:avLst/>
          </a:prstGeom>
        </p:spPr>
      </p:pic>
    </p:spTree>
    <p:extLst>
      <p:ext uri="{BB962C8B-B14F-4D97-AF65-F5344CB8AC3E}">
        <p14:creationId xmlns:p14="http://schemas.microsoft.com/office/powerpoint/2010/main" val="182152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FA5415C3-3F46-4F4B-BA2F-1B18077974B1}"/>
              </a:ext>
            </a:extLst>
          </p:cNvPr>
          <p:cNvSpPr/>
          <p:nvPr/>
        </p:nvSpPr>
        <p:spPr>
          <a:xfrm>
            <a:off x="261257" y="391663"/>
            <a:ext cx="11176000" cy="6155531"/>
          </a:xfrm>
          <a:prstGeom prst="rect">
            <a:avLst/>
          </a:prstGeom>
        </p:spPr>
        <p:txBody>
          <a:bodyPr wrap="square">
            <a:spAutoFit/>
          </a:bodyPr>
          <a:lstStyle/>
          <a:p>
            <a:r>
              <a:rPr lang="es-ES" sz="2000" b="1" dirty="0">
                <a:solidFill>
                  <a:srgbClr val="FF0000"/>
                </a:solidFill>
              </a:rPr>
              <a:t>2.4 Título III: Régimen de derechos y obligaciones en la prestación de servicios turísticos</a:t>
            </a:r>
          </a:p>
          <a:p>
            <a:endParaRPr lang="es-ES" b="1" dirty="0">
              <a:solidFill>
                <a:srgbClr val="FF0000"/>
              </a:solidFill>
            </a:endParaRPr>
          </a:p>
          <a:p>
            <a:r>
              <a:rPr lang="es-ES" sz="2000" dirty="0"/>
              <a:t>A)	</a:t>
            </a:r>
            <a:r>
              <a:rPr lang="es-ES" sz="2000" b="1" dirty="0"/>
              <a:t>Obligaciones de las empresas turísticas.</a:t>
            </a:r>
          </a:p>
          <a:p>
            <a:endParaRPr lang="es-ES" dirty="0"/>
          </a:p>
          <a:p>
            <a:r>
              <a:rPr lang="es-ES" sz="2000" dirty="0"/>
              <a:t>1. Presentar la </a:t>
            </a:r>
            <a:r>
              <a:rPr lang="es-ES" sz="2000" b="1" dirty="0"/>
              <a:t>declaración responsable </a:t>
            </a:r>
          </a:p>
          <a:p>
            <a:r>
              <a:rPr lang="es-ES" sz="2000" dirty="0"/>
              <a:t>2.  Exhibir los </a:t>
            </a:r>
            <a:r>
              <a:rPr lang="es-ES" sz="2000" b="1" dirty="0"/>
              <a:t>datos de identificación</a:t>
            </a:r>
            <a:r>
              <a:rPr lang="es-ES" sz="2000" dirty="0"/>
              <a:t> del establecimiento turístico.</a:t>
            </a:r>
          </a:p>
          <a:p>
            <a:r>
              <a:rPr lang="es-ES" sz="2000" dirty="0"/>
              <a:t>3. Poner a disposición del público </a:t>
            </a:r>
            <a:r>
              <a:rPr lang="es-ES" sz="2000" b="1" dirty="0"/>
              <a:t>información veraz </a:t>
            </a:r>
            <a:r>
              <a:rPr lang="es-ES" sz="2000" dirty="0"/>
              <a:t>relativa al régimen de los servicios, las condiciones de prestación de los mismos y sus precios</a:t>
            </a:r>
          </a:p>
          <a:p>
            <a:r>
              <a:rPr lang="es-ES" sz="2000" dirty="0"/>
              <a:t>4. </a:t>
            </a:r>
            <a:r>
              <a:rPr lang="es-ES" sz="2000" b="1" dirty="0"/>
              <a:t>Prestar los servicios de acuerdo con los términos contratados</a:t>
            </a:r>
            <a:r>
              <a:rPr lang="es-ES" sz="2000" dirty="0"/>
              <a:t>, las disposiciones de esta ley y la normativa específica que les sea de aplicación.</a:t>
            </a:r>
          </a:p>
          <a:p>
            <a:r>
              <a:rPr lang="es-ES" sz="2000" dirty="0"/>
              <a:t>5. Cuidar del </a:t>
            </a:r>
            <a:r>
              <a:rPr lang="es-ES" sz="2000" b="1" dirty="0"/>
              <a:t>buen funcionamiento de las instalaciones y servicios </a:t>
            </a:r>
            <a:r>
              <a:rPr lang="es-ES" sz="2000" dirty="0"/>
              <a:t>del establecimiento.</a:t>
            </a:r>
          </a:p>
          <a:p>
            <a:r>
              <a:rPr lang="es-ES" sz="2000" dirty="0"/>
              <a:t>6. Tener a disposición, y facilitar a los clientes, la documentación preceptiva para formular </a:t>
            </a:r>
            <a:r>
              <a:rPr lang="es-ES" sz="2000" b="1" dirty="0"/>
              <a:t>reclamaciones</a:t>
            </a:r>
          </a:p>
          <a:p>
            <a:r>
              <a:rPr lang="es-ES" sz="2000" dirty="0"/>
              <a:t>7. Expedir y cumplimentar correctamente </a:t>
            </a:r>
            <a:r>
              <a:rPr lang="es-ES" sz="2000" b="1" dirty="0"/>
              <a:t>facturas</a:t>
            </a:r>
            <a:r>
              <a:rPr lang="es-ES" sz="2000" dirty="0"/>
              <a:t> o comprobantes reglamentarios</a:t>
            </a:r>
          </a:p>
          <a:p>
            <a:r>
              <a:rPr lang="es-ES" sz="2000" dirty="0"/>
              <a:t>8. Atender los </a:t>
            </a:r>
            <a:r>
              <a:rPr lang="es-ES" sz="2000" b="1" dirty="0"/>
              <a:t>requerimientos formulados por el organismo competente </a:t>
            </a:r>
            <a:r>
              <a:rPr lang="es-ES" sz="2000" dirty="0"/>
              <a:t>en materia de turismo.</a:t>
            </a:r>
          </a:p>
          <a:p>
            <a:r>
              <a:rPr lang="es-ES" sz="2000" dirty="0"/>
              <a:t>9. Facilitar a los funcionarios de </a:t>
            </a:r>
            <a:r>
              <a:rPr lang="es-ES" sz="2000" b="1" dirty="0"/>
              <a:t>inspección de turismo </a:t>
            </a:r>
            <a:r>
              <a:rPr lang="es-ES" sz="2000" dirty="0"/>
              <a:t>el ejercicio de sus funciones, el acceso a las dependencias e instalaciones y el examen de documentos, libros y registros directamente relacionados con la actividad turística de que se trate, así como facilitar la comprobación de cuantos datos sean precisos a los fines de la inspección.</a:t>
            </a:r>
          </a:p>
          <a:p>
            <a:r>
              <a:rPr lang="es-ES" sz="2000" dirty="0"/>
              <a:t>10. Tener concertada una </a:t>
            </a:r>
            <a:r>
              <a:rPr lang="es-ES" sz="2000" b="1" dirty="0"/>
              <a:t>póliza de responsabilidad civil y prestada fianza </a:t>
            </a:r>
            <a:r>
              <a:rPr lang="es-ES" sz="2000" dirty="0"/>
              <a:t>en los casos en que sea exigible</a:t>
            </a:r>
          </a:p>
          <a:p>
            <a:endParaRPr lang="es-ES" b="1" dirty="0">
              <a:solidFill>
                <a:srgbClr val="FF0000"/>
              </a:solidFill>
            </a:endParaRPr>
          </a:p>
        </p:txBody>
      </p:sp>
    </p:spTree>
    <p:extLst>
      <p:ext uri="{BB962C8B-B14F-4D97-AF65-F5344CB8AC3E}">
        <p14:creationId xmlns:p14="http://schemas.microsoft.com/office/powerpoint/2010/main" val="583924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17CA9BE-E608-4838-8AFF-BEB2CF52DAEC}"/>
              </a:ext>
            </a:extLst>
          </p:cNvPr>
          <p:cNvSpPr/>
          <p:nvPr/>
        </p:nvSpPr>
        <p:spPr>
          <a:xfrm>
            <a:off x="711199" y="544677"/>
            <a:ext cx="11088915" cy="6001643"/>
          </a:xfrm>
          <a:prstGeom prst="rect">
            <a:avLst/>
          </a:prstGeom>
        </p:spPr>
        <p:txBody>
          <a:bodyPr wrap="square">
            <a:spAutoFit/>
          </a:bodyPr>
          <a:lstStyle/>
          <a:p>
            <a:pPr marL="457200" indent="-457200">
              <a:buAutoNum type="alphaUcParenR" startAt="2"/>
            </a:pPr>
            <a:r>
              <a:rPr lang="es-ES" sz="2400" b="1" dirty="0"/>
              <a:t>Derechos de las empresas turísticas.</a:t>
            </a:r>
          </a:p>
          <a:p>
            <a:pPr marL="457200" indent="-457200">
              <a:buAutoNum type="alphaUcParenR" startAt="2"/>
            </a:pPr>
            <a:endParaRPr lang="es-ES" sz="2400" b="1" dirty="0"/>
          </a:p>
          <a:p>
            <a:pPr marL="457200" indent="-457200" algn="just">
              <a:buAutoNum type="arabicPeriod"/>
            </a:pPr>
            <a:r>
              <a:rPr lang="es-ES" sz="2400" b="1" dirty="0"/>
              <a:t>A participar en los programas de fomento del turismo de la Administración regional, así como en los órganos de colaboración y consulta que puedan constituirse.</a:t>
            </a:r>
          </a:p>
          <a:p>
            <a:pPr algn="just"/>
            <a:endParaRPr lang="es-ES" sz="2400" b="1" dirty="0"/>
          </a:p>
          <a:p>
            <a:pPr algn="just"/>
            <a:r>
              <a:rPr lang="es-ES" sz="2400" b="1" dirty="0"/>
              <a:t>2. A solicitar y obtener información sobre la actividad turística regional.</a:t>
            </a:r>
          </a:p>
          <a:p>
            <a:pPr algn="just"/>
            <a:endParaRPr lang="es-ES" sz="2400" b="1" dirty="0"/>
          </a:p>
          <a:p>
            <a:pPr algn="just"/>
            <a:r>
              <a:rPr lang="es-ES" sz="2400" b="1" dirty="0"/>
              <a:t>3. A participar, en condiciones de igualdad, de todas las iniciativas de innovación turística que ponga en marcha la Administración regional.</a:t>
            </a:r>
          </a:p>
          <a:p>
            <a:pPr algn="just"/>
            <a:endParaRPr lang="es-ES" sz="2400" b="1" dirty="0"/>
          </a:p>
          <a:p>
            <a:pPr algn="just"/>
            <a:r>
              <a:rPr lang="es-ES" sz="2400" b="1" dirty="0"/>
              <a:t>4. A ser protegidas contra el intrusismo en el sector a través de la aplicación de la disciplina turística.</a:t>
            </a:r>
          </a:p>
          <a:p>
            <a:pPr algn="just"/>
            <a:endParaRPr lang="es-ES" sz="2400" b="1" dirty="0"/>
          </a:p>
          <a:p>
            <a:pPr algn="just"/>
            <a:r>
              <a:rPr lang="es-ES" sz="2400" b="1" dirty="0"/>
              <a:t>5. A recibir las mismas ayudas y apoyos que el resto de las industrias regionales.</a:t>
            </a:r>
          </a:p>
          <a:p>
            <a:pPr marL="457200" indent="-457200">
              <a:buAutoNum type="alphaUcParenR" startAt="2"/>
            </a:pPr>
            <a:endParaRPr lang="es-ES" sz="2400" b="1" dirty="0"/>
          </a:p>
        </p:txBody>
      </p:sp>
    </p:spTree>
    <p:extLst>
      <p:ext uri="{BB962C8B-B14F-4D97-AF65-F5344CB8AC3E}">
        <p14:creationId xmlns:p14="http://schemas.microsoft.com/office/powerpoint/2010/main" val="4269525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C93F3ADB-D0FC-40C6-943C-A26AF8DD947F}"/>
              </a:ext>
            </a:extLst>
          </p:cNvPr>
          <p:cNvSpPr/>
          <p:nvPr/>
        </p:nvSpPr>
        <p:spPr>
          <a:xfrm>
            <a:off x="529771" y="289679"/>
            <a:ext cx="7380515" cy="5539978"/>
          </a:xfrm>
          <a:prstGeom prst="rect">
            <a:avLst/>
          </a:prstGeom>
        </p:spPr>
        <p:txBody>
          <a:bodyPr wrap="square">
            <a:spAutoFit/>
          </a:bodyPr>
          <a:lstStyle/>
          <a:p>
            <a:r>
              <a:rPr lang="es-ES" sz="3200" b="1" dirty="0"/>
              <a:t>C) Derechos del usuario turístico.</a:t>
            </a:r>
          </a:p>
          <a:p>
            <a:endParaRPr lang="es-ES" sz="2400" b="1" dirty="0"/>
          </a:p>
          <a:p>
            <a:pPr algn="just"/>
            <a:r>
              <a:rPr lang="es-ES" sz="2000" dirty="0"/>
              <a:t>1. Recibir información objetiva, veraz, previa y completa sobre las condiciones de prestación de los servicios.</a:t>
            </a:r>
          </a:p>
          <a:p>
            <a:pPr algn="just"/>
            <a:endParaRPr lang="es-ES" sz="2000" dirty="0"/>
          </a:p>
          <a:p>
            <a:pPr algn="just"/>
            <a:r>
              <a:rPr lang="es-ES" sz="2000" dirty="0"/>
              <a:t>2. Recibir las prestaciones y servicios turísticos en las condiciones pactadas y de acuerdo con la categoría del establecimiento.</a:t>
            </a:r>
          </a:p>
          <a:p>
            <a:pPr algn="just"/>
            <a:endParaRPr lang="es-ES" sz="2000" dirty="0"/>
          </a:p>
          <a:p>
            <a:pPr algn="just"/>
            <a:r>
              <a:rPr lang="es-ES" sz="2000" dirty="0"/>
              <a:t>3. Obtener los documentos que acrediten, en su caso, los términos de su contratación y las facturas legalmente emitidas.</a:t>
            </a:r>
          </a:p>
          <a:p>
            <a:pPr algn="just"/>
            <a:endParaRPr lang="es-ES" sz="2000" dirty="0"/>
          </a:p>
          <a:p>
            <a:pPr algn="just"/>
            <a:r>
              <a:rPr lang="es-ES" sz="2000" dirty="0"/>
              <a:t>4. Formular reclamaciones y, a tal efecto, exigir que le sea entregada la hoja oficial en el momento de plantear su reclamación.</a:t>
            </a:r>
          </a:p>
          <a:p>
            <a:pPr algn="just"/>
            <a:endParaRPr lang="es-ES" sz="2000" dirty="0"/>
          </a:p>
          <a:p>
            <a:pPr algn="just"/>
            <a:r>
              <a:rPr lang="es-ES" sz="2000" dirty="0"/>
              <a:t>5. Los demás derechos derivados de la presente ley y del resto de la legislación que pueda afectarles.</a:t>
            </a:r>
          </a:p>
          <a:p>
            <a:endParaRPr lang="es-ES" dirty="0"/>
          </a:p>
        </p:txBody>
      </p:sp>
      <p:pic>
        <p:nvPicPr>
          <p:cNvPr id="3" name="Imagen 2">
            <a:extLst>
              <a:ext uri="{FF2B5EF4-FFF2-40B4-BE49-F238E27FC236}">
                <a16:creationId xmlns:a16="http://schemas.microsoft.com/office/drawing/2014/main" id="{2C4DD30D-DE87-4F7C-B696-F21E26CA8ED4}"/>
              </a:ext>
            </a:extLst>
          </p:cNvPr>
          <p:cNvPicPr>
            <a:picLocks noChangeAspect="1"/>
          </p:cNvPicPr>
          <p:nvPr/>
        </p:nvPicPr>
        <p:blipFill>
          <a:blip r:embed="rId2"/>
          <a:stretch>
            <a:fillRect/>
          </a:stretch>
        </p:blipFill>
        <p:spPr>
          <a:xfrm>
            <a:off x="8109856" y="289679"/>
            <a:ext cx="3810000" cy="2543175"/>
          </a:xfrm>
          <a:prstGeom prst="rect">
            <a:avLst/>
          </a:prstGeom>
        </p:spPr>
      </p:pic>
    </p:spTree>
    <p:extLst>
      <p:ext uri="{BB962C8B-B14F-4D97-AF65-F5344CB8AC3E}">
        <p14:creationId xmlns:p14="http://schemas.microsoft.com/office/powerpoint/2010/main" val="1633585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E782346-4076-45B4-8641-6A3176DFD13B}"/>
              </a:ext>
            </a:extLst>
          </p:cNvPr>
          <p:cNvSpPr/>
          <p:nvPr/>
        </p:nvSpPr>
        <p:spPr>
          <a:xfrm>
            <a:off x="0" y="428562"/>
            <a:ext cx="12192000" cy="5509200"/>
          </a:xfrm>
          <a:prstGeom prst="rect">
            <a:avLst/>
          </a:prstGeom>
        </p:spPr>
        <p:txBody>
          <a:bodyPr wrap="square">
            <a:spAutoFit/>
          </a:bodyPr>
          <a:lstStyle/>
          <a:p>
            <a:r>
              <a:rPr lang="es-ES" sz="2400" b="1" dirty="0">
                <a:solidFill>
                  <a:srgbClr val="FF0000"/>
                </a:solidFill>
              </a:rPr>
              <a:t>2.5	Título IV: La Inspección de Turismo</a:t>
            </a:r>
          </a:p>
          <a:p>
            <a:endParaRPr lang="es-ES" sz="2000" b="1" dirty="0">
              <a:solidFill>
                <a:srgbClr val="FF0000"/>
              </a:solidFill>
            </a:endParaRPr>
          </a:p>
          <a:p>
            <a:r>
              <a:rPr lang="es-ES" sz="2000" dirty="0"/>
              <a:t>Las funciones de la inspección, según la ley, son las siguientes:</a:t>
            </a:r>
          </a:p>
          <a:p>
            <a:endParaRPr lang="es-ES" sz="2000" dirty="0"/>
          </a:p>
          <a:p>
            <a:r>
              <a:rPr lang="es-ES" sz="2000" dirty="0"/>
              <a:t>a) La vigilancia del cumplimiento de la </a:t>
            </a:r>
            <a:r>
              <a:rPr lang="es-ES" sz="2000" b="1" dirty="0"/>
              <a:t>normativa vigente en materia de turismo</a:t>
            </a:r>
            <a:r>
              <a:rPr lang="es-ES" sz="2000" dirty="0"/>
              <a:t>, especialmente en lo referente al intrusismo profesional y la competencia desleal.</a:t>
            </a:r>
          </a:p>
          <a:p>
            <a:r>
              <a:rPr lang="es-ES" sz="2000" dirty="0"/>
              <a:t>b) La comprobación de los hechos que hayan sido objeto de </a:t>
            </a:r>
            <a:r>
              <a:rPr lang="es-ES" sz="2000" b="1" dirty="0"/>
              <a:t>reclamaciones o denuncias </a:t>
            </a:r>
            <a:r>
              <a:rPr lang="es-ES" sz="2000" dirty="0"/>
              <a:t>o pudieran ser constitutivos de infracción administrativa en las materias objeto de esta ley.</a:t>
            </a:r>
          </a:p>
          <a:p>
            <a:r>
              <a:rPr lang="es-ES" sz="2000" dirty="0"/>
              <a:t>c) La información a los sujetos que desarrollan actividades turísticas sobre el </a:t>
            </a:r>
            <a:r>
              <a:rPr lang="es-ES" sz="2000" b="1" dirty="0"/>
              <a:t>cumplimiento de la normativa en la materia,</a:t>
            </a:r>
            <a:r>
              <a:rPr lang="es-ES" sz="2000" dirty="0"/>
              <a:t> de forma que la actuación inspectora se oriente preferentemente a los aspectos preventivos y consultivos.</a:t>
            </a:r>
          </a:p>
          <a:p>
            <a:r>
              <a:rPr lang="es-ES" sz="2000" dirty="0"/>
              <a:t>d) La verificación de los </a:t>
            </a:r>
            <a:r>
              <a:rPr lang="es-ES" sz="2000" b="1" dirty="0"/>
              <a:t>requisitos técnicos mínimos exigidos en la normativa turística </a:t>
            </a:r>
            <a:r>
              <a:rPr lang="es-ES" sz="2000" dirty="0"/>
              <a:t>para la clasificación de las empresas y actividades incluidas en el ámbito de la presente ley.</a:t>
            </a:r>
          </a:p>
          <a:p>
            <a:r>
              <a:rPr lang="es-ES" sz="2000" dirty="0"/>
              <a:t>e) La </a:t>
            </a:r>
            <a:r>
              <a:rPr lang="es-ES" sz="2000" b="1" dirty="0"/>
              <a:t>intervención en la clausura temporal o definitiva de establecimientos </a:t>
            </a:r>
            <a:r>
              <a:rPr lang="es-ES" sz="2000" dirty="0"/>
              <a:t>en los supuestos previstos en la normativa turística, en virtud de resolución adoptada por el órgano competente.</a:t>
            </a:r>
          </a:p>
          <a:p>
            <a:r>
              <a:rPr lang="es-ES" sz="2000" dirty="0"/>
              <a:t>f) La emisión de </a:t>
            </a:r>
            <a:r>
              <a:rPr lang="es-ES" sz="2000" b="1" dirty="0"/>
              <a:t>informes que le sean requeridos</a:t>
            </a:r>
            <a:r>
              <a:rPr lang="es-ES" sz="2000" dirty="0"/>
              <a:t> por los órganos competentes en materia turística.</a:t>
            </a:r>
          </a:p>
          <a:p>
            <a:endParaRPr lang="es-ES" sz="2400" dirty="0"/>
          </a:p>
          <a:p>
            <a:endParaRPr lang="es-ES" sz="2400" b="1" dirty="0">
              <a:solidFill>
                <a:srgbClr val="FF0000"/>
              </a:solidFill>
            </a:endParaRPr>
          </a:p>
        </p:txBody>
      </p:sp>
      <p:pic>
        <p:nvPicPr>
          <p:cNvPr id="3" name="Imagen 2">
            <a:extLst>
              <a:ext uri="{FF2B5EF4-FFF2-40B4-BE49-F238E27FC236}">
                <a16:creationId xmlns:a16="http://schemas.microsoft.com/office/drawing/2014/main" id="{AA1F576A-D2DE-43CF-8F26-988F33AE555F}"/>
              </a:ext>
            </a:extLst>
          </p:cNvPr>
          <p:cNvPicPr>
            <a:picLocks noChangeAspect="1"/>
          </p:cNvPicPr>
          <p:nvPr/>
        </p:nvPicPr>
        <p:blipFill>
          <a:blip r:embed="rId2"/>
          <a:stretch>
            <a:fillRect/>
          </a:stretch>
        </p:blipFill>
        <p:spPr>
          <a:xfrm>
            <a:off x="9334500" y="5257800"/>
            <a:ext cx="2857500" cy="1600200"/>
          </a:xfrm>
          <a:prstGeom prst="rect">
            <a:avLst/>
          </a:prstGeom>
        </p:spPr>
      </p:pic>
    </p:spTree>
    <p:extLst>
      <p:ext uri="{BB962C8B-B14F-4D97-AF65-F5344CB8AC3E}">
        <p14:creationId xmlns:p14="http://schemas.microsoft.com/office/powerpoint/2010/main" val="193928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39ABF92-6F44-4E85-AD4B-70F3D55B11B0}"/>
              </a:ext>
            </a:extLst>
          </p:cNvPr>
          <p:cNvSpPr/>
          <p:nvPr/>
        </p:nvSpPr>
        <p:spPr>
          <a:xfrm>
            <a:off x="461540" y="472105"/>
            <a:ext cx="11396632" cy="5632311"/>
          </a:xfrm>
          <a:prstGeom prst="rect">
            <a:avLst/>
          </a:prstGeom>
        </p:spPr>
        <p:txBody>
          <a:bodyPr wrap="square">
            <a:spAutoFit/>
          </a:bodyPr>
          <a:lstStyle/>
          <a:p>
            <a:r>
              <a:rPr lang="pt-BR" sz="2400" b="1" dirty="0">
                <a:solidFill>
                  <a:srgbClr val="FF0000"/>
                </a:solidFill>
              </a:rPr>
              <a:t>2.6	Título V: Disciplina Turística</a:t>
            </a:r>
          </a:p>
          <a:p>
            <a:endParaRPr lang="pt-BR" sz="2400" b="1" dirty="0">
              <a:solidFill>
                <a:srgbClr val="FF0000"/>
              </a:solidFill>
            </a:endParaRPr>
          </a:p>
          <a:p>
            <a:r>
              <a:rPr lang="es-ES" sz="2400" b="1" dirty="0"/>
              <a:t>Infracción administrativa</a:t>
            </a:r>
            <a:r>
              <a:rPr lang="es-ES" sz="2400" dirty="0"/>
              <a:t>. La infracción es la conducta que ha vulnerado la legalidad. Las conductas pasivas también se conocen como omisiones.</a:t>
            </a:r>
          </a:p>
          <a:p>
            <a:endParaRPr lang="es-ES" sz="2400" dirty="0"/>
          </a:p>
          <a:p>
            <a:r>
              <a:rPr lang="es-ES" sz="2400" b="1" dirty="0"/>
              <a:t>Sanción administrativa</a:t>
            </a:r>
            <a:r>
              <a:rPr lang="es-ES" sz="2400" dirty="0"/>
              <a:t>: es el castigo que lleva asociada la infracción. Puede consistir en la privación de bienes o derechos (nunca la privación de libertad), así como en la imposición de multas.</a:t>
            </a:r>
          </a:p>
          <a:p>
            <a:endParaRPr lang="es-ES" sz="2400" dirty="0"/>
          </a:p>
          <a:p>
            <a:r>
              <a:rPr lang="es-ES" sz="2400" dirty="0"/>
              <a:t>Las infracciones y las sanciones están sujetas al principio de </a:t>
            </a:r>
            <a:r>
              <a:rPr lang="es-ES" sz="2400" b="1" dirty="0"/>
              <a:t>reserva de ley</a:t>
            </a:r>
          </a:p>
          <a:p>
            <a:endParaRPr lang="es-ES" sz="2400" b="1" dirty="0"/>
          </a:p>
          <a:p>
            <a:r>
              <a:rPr lang="es-ES" sz="2400" b="1" dirty="0"/>
              <a:t>	</a:t>
            </a:r>
            <a:r>
              <a:rPr lang="es-ES" sz="2400" dirty="0"/>
              <a:t>	Leves		multa de hasta 1.000 € (ITREM)</a:t>
            </a:r>
          </a:p>
          <a:p>
            <a:r>
              <a:rPr lang="es-ES" sz="2400" b="1" dirty="0"/>
              <a:t>Infracciones</a:t>
            </a:r>
            <a:r>
              <a:rPr lang="es-ES" sz="2400" dirty="0"/>
              <a:t>	graves		multa de 1.001 a 10.000 € (ITREM)</a:t>
            </a:r>
          </a:p>
          <a:p>
            <a:r>
              <a:rPr lang="es-ES" sz="2400" dirty="0"/>
              <a:t>		muy graves	multa de 10.001 a 150.000 € e inhabilitación guía (CONSEJO 										DE GOBIERNO)</a:t>
            </a:r>
          </a:p>
        </p:txBody>
      </p:sp>
      <p:sp>
        <p:nvSpPr>
          <p:cNvPr id="3" name="Abrir llave 2">
            <a:extLst>
              <a:ext uri="{FF2B5EF4-FFF2-40B4-BE49-F238E27FC236}">
                <a16:creationId xmlns:a16="http://schemas.microsoft.com/office/drawing/2014/main" id="{B7F1FAD5-AB2A-4694-944A-42F978158204}"/>
              </a:ext>
            </a:extLst>
          </p:cNvPr>
          <p:cNvSpPr/>
          <p:nvPr/>
        </p:nvSpPr>
        <p:spPr>
          <a:xfrm>
            <a:off x="2046514" y="4310743"/>
            <a:ext cx="551543" cy="159657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2069715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A75CCA7-EB00-45AB-B891-AE78C13BD434}"/>
              </a:ext>
            </a:extLst>
          </p:cNvPr>
          <p:cNvSpPr txBox="1"/>
          <p:nvPr/>
        </p:nvSpPr>
        <p:spPr>
          <a:xfrm>
            <a:off x="3309258" y="1997839"/>
            <a:ext cx="5096845" cy="2862322"/>
          </a:xfrm>
          <a:prstGeom prst="rect">
            <a:avLst/>
          </a:prstGeom>
          <a:noFill/>
        </p:spPr>
        <p:txBody>
          <a:bodyPr wrap="none" rtlCol="0">
            <a:spAutoFit/>
          </a:bodyPr>
          <a:lstStyle/>
          <a:p>
            <a:r>
              <a:rPr lang="es-ES" b="1" dirty="0"/>
              <a:t>PRESCRIPCIÓN DE LAS INFRACCIONES Y SANCIONES</a:t>
            </a:r>
          </a:p>
          <a:p>
            <a:endParaRPr lang="es-ES" dirty="0"/>
          </a:p>
          <a:p>
            <a:r>
              <a:rPr lang="es-ES" dirty="0"/>
              <a:t>Las Infracciones prescriben:</a:t>
            </a:r>
          </a:p>
          <a:p>
            <a:endParaRPr lang="es-ES" dirty="0"/>
          </a:p>
          <a:p>
            <a:r>
              <a:rPr lang="es-ES" dirty="0"/>
              <a:t>	LEVES:  			1 AÑO</a:t>
            </a:r>
          </a:p>
          <a:p>
            <a:r>
              <a:rPr lang="es-ES" dirty="0"/>
              <a:t>	GRAVES: 			2 AÑOS</a:t>
            </a:r>
          </a:p>
          <a:p>
            <a:r>
              <a:rPr lang="es-ES" dirty="0"/>
              <a:t>	MUY GRAVES: 		3 AÑOS</a:t>
            </a:r>
          </a:p>
          <a:p>
            <a:endParaRPr lang="es-ES" dirty="0"/>
          </a:p>
          <a:p>
            <a:r>
              <a:rPr lang="es-ES" dirty="0"/>
              <a:t>Las sanciones (multas) prescriben:	4 AÑOS</a:t>
            </a:r>
          </a:p>
          <a:p>
            <a:endParaRPr lang="es-ES" dirty="0"/>
          </a:p>
        </p:txBody>
      </p:sp>
      <p:sp>
        <p:nvSpPr>
          <p:cNvPr id="3" name="Elipse 2">
            <a:extLst>
              <a:ext uri="{FF2B5EF4-FFF2-40B4-BE49-F238E27FC236}">
                <a16:creationId xmlns:a16="http://schemas.microsoft.com/office/drawing/2014/main" id="{372AD49A-4836-48C2-83B7-BCEB8B132802}"/>
              </a:ext>
            </a:extLst>
          </p:cNvPr>
          <p:cNvSpPr/>
          <p:nvPr/>
        </p:nvSpPr>
        <p:spPr>
          <a:xfrm>
            <a:off x="2307771" y="1161143"/>
            <a:ext cx="7170058" cy="4601028"/>
          </a:xfrm>
          <a:prstGeom prst="ellipse">
            <a:avLst/>
          </a:prstGeom>
          <a:solidFill>
            <a:schemeClr val="accent1">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933563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26F0C6F-D84A-45AC-9EED-48BCA7FB28C7}"/>
              </a:ext>
            </a:extLst>
          </p:cNvPr>
          <p:cNvSpPr/>
          <p:nvPr/>
        </p:nvSpPr>
        <p:spPr>
          <a:xfrm>
            <a:off x="662609" y="561417"/>
            <a:ext cx="10548730" cy="5940088"/>
          </a:xfrm>
          <a:prstGeom prst="rect">
            <a:avLst/>
          </a:prstGeom>
        </p:spPr>
        <p:txBody>
          <a:bodyPr wrap="square">
            <a:spAutoFit/>
          </a:bodyPr>
          <a:lstStyle/>
          <a:p>
            <a:pPr marL="457200" indent="-457200">
              <a:buAutoNum type="arabicPeriod"/>
            </a:pPr>
            <a:r>
              <a:rPr lang="es-ES" sz="2000" b="1" dirty="0">
                <a:solidFill>
                  <a:srgbClr val="FF0000"/>
                </a:solidFill>
              </a:rPr>
              <a:t>LAS LEYES DE ORDENACIÓN TURÍSTICA DE LAS COMUNIDADES AUTÓNOMAS</a:t>
            </a:r>
          </a:p>
          <a:p>
            <a:pPr marL="457200" indent="-457200">
              <a:buAutoNum type="arabicPeriod"/>
            </a:pPr>
            <a:endParaRPr lang="es-ES" sz="2000" b="1" dirty="0">
              <a:solidFill>
                <a:srgbClr val="FF0000"/>
              </a:solidFill>
            </a:endParaRPr>
          </a:p>
          <a:p>
            <a:pPr marL="457200" indent="-457200">
              <a:buAutoNum type="arabicPeriod"/>
            </a:pPr>
            <a:endParaRPr lang="es-ES" sz="2000" b="1" dirty="0">
              <a:solidFill>
                <a:srgbClr val="FF0000"/>
              </a:solidFill>
            </a:endParaRPr>
          </a:p>
          <a:p>
            <a:pPr marL="457200" indent="-457200">
              <a:buAutoNum type="arabicPeriod"/>
            </a:pPr>
            <a:endParaRPr lang="es-ES" sz="2000" b="1" dirty="0">
              <a:solidFill>
                <a:srgbClr val="FF0000"/>
              </a:solidFill>
            </a:endParaRPr>
          </a:p>
          <a:p>
            <a:r>
              <a:rPr lang="es-ES" sz="2000" dirty="0"/>
              <a:t>		Derechos y obligaciones de las empresas y usuarios turísticos</a:t>
            </a:r>
          </a:p>
          <a:p>
            <a:r>
              <a:rPr lang="es-ES" sz="2000" dirty="0"/>
              <a:t>		Clasificación de las empresas turísticas (la regulación concreta de cada una se 			realiza mediante Decreto)</a:t>
            </a:r>
          </a:p>
          <a:p>
            <a:r>
              <a:rPr lang="es-ES" sz="2000" dirty="0"/>
              <a:t>		Fomento y promoción del turismo</a:t>
            </a:r>
          </a:p>
          <a:p>
            <a:r>
              <a:rPr lang="es-ES" sz="2000" dirty="0"/>
              <a:t>		Inspección del turismo</a:t>
            </a:r>
          </a:p>
          <a:p>
            <a:r>
              <a:rPr lang="es-ES" sz="2000" dirty="0"/>
              <a:t>		Disciplina turística (Infracciones y sanciones)</a:t>
            </a:r>
          </a:p>
          <a:p>
            <a:pPr marL="457200" indent="-457200">
              <a:buAutoNum type="arabicPeriod"/>
            </a:pPr>
            <a:endParaRPr lang="es-ES" sz="2000" dirty="0"/>
          </a:p>
          <a:p>
            <a:pPr marL="457200" indent="-457200">
              <a:buAutoNum type="arabicPeriod"/>
            </a:pPr>
            <a:endParaRPr lang="es-ES" sz="2000" b="1" dirty="0">
              <a:solidFill>
                <a:srgbClr val="FF0000"/>
              </a:solidFill>
            </a:endParaRPr>
          </a:p>
          <a:p>
            <a:endParaRPr lang="es-ES" sz="2000" b="1" dirty="0">
              <a:solidFill>
                <a:srgbClr val="FF0000"/>
              </a:solidFill>
            </a:endParaRPr>
          </a:p>
          <a:p>
            <a:r>
              <a:rPr lang="es-ES" sz="2000" b="1" dirty="0"/>
              <a:t>Ventaja         que cada CCAA regula el turismo </a:t>
            </a:r>
          </a:p>
          <a:p>
            <a:r>
              <a:rPr lang="es-ES" sz="2000" b="1" dirty="0"/>
              <a:t>de acuerdo con sus características y necesidades</a:t>
            </a:r>
          </a:p>
          <a:p>
            <a:endParaRPr lang="es-ES" sz="2000" b="1" dirty="0"/>
          </a:p>
          <a:p>
            <a:r>
              <a:rPr lang="es-ES" sz="2000" b="1" dirty="0"/>
              <a:t>inconveniente        de cara al consumidor o a las empresas </a:t>
            </a:r>
          </a:p>
          <a:p>
            <a:r>
              <a:rPr lang="es-ES" sz="2000" b="1" dirty="0"/>
              <a:t>de que la diferencia de reglamentación puede provocar el desconcierto</a:t>
            </a:r>
          </a:p>
          <a:p>
            <a:pPr marL="457200" indent="-457200">
              <a:buAutoNum type="arabicPeriod"/>
            </a:pPr>
            <a:endParaRPr lang="es-ES" sz="2000" b="1" dirty="0">
              <a:solidFill>
                <a:srgbClr val="FF0000"/>
              </a:solidFill>
            </a:endParaRPr>
          </a:p>
        </p:txBody>
      </p:sp>
      <p:sp>
        <p:nvSpPr>
          <p:cNvPr id="3" name="Abrir llave 2">
            <a:extLst>
              <a:ext uri="{FF2B5EF4-FFF2-40B4-BE49-F238E27FC236}">
                <a16:creationId xmlns:a16="http://schemas.microsoft.com/office/drawing/2014/main" id="{8B554876-292A-4D25-B360-AFF293D99868}"/>
              </a:ext>
            </a:extLst>
          </p:cNvPr>
          <p:cNvSpPr/>
          <p:nvPr/>
        </p:nvSpPr>
        <p:spPr>
          <a:xfrm>
            <a:off x="2146852" y="1775791"/>
            <a:ext cx="503583" cy="1987826"/>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pic>
        <p:nvPicPr>
          <p:cNvPr id="4" name="Imagen 3">
            <a:extLst>
              <a:ext uri="{FF2B5EF4-FFF2-40B4-BE49-F238E27FC236}">
                <a16:creationId xmlns:a16="http://schemas.microsoft.com/office/drawing/2014/main" id="{ED394D83-D91B-490E-8B3D-B496ED1FD72E}"/>
              </a:ext>
            </a:extLst>
          </p:cNvPr>
          <p:cNvPicPr>
            <a:picLocks noChangeAspect="1"/>
          </p:cNvPicPr>
          <p:nvPr/>
        </p:nvPicPr>
        <p:blipFill>
          <a:blip r:embed="rId2"/>
          <a:stretch>
            <a:fillRect/>
          </a:stretch>
        </p:blipFill>
        <p:spPr>
          <a:xfrm>
            <a:off x="7793502" y="3024554"/>
            <a:ext cx="3417837" cy="2409091"/>
          </a:xfrm>
          <a:prstGeom prst="rect">
            <a:avLst/>
          </a:prstGeom>
        </p:spPr>
      </p:pic>
      <p:sp>
        <p:nvSpPr>
          <p:cNvPr id="5" name="Flecha: a la derecha 4">
            <a:extLst>
              <a:ext uri="{FF2B5EF4-FFF2-40B4-BE49-F238E27FC236}">
                <a16:creationId xmlns:a16="http://schemas.microsoft.com/office/drawing/2014/main" id="{83E89E97-5BFE-4289-841C-9675943DE158}"/>
              </a:ext>
            </a:extLst>
          </p:cNvPr>
          <p:cNvSpPr/>
          <p:nvPr/>
        </p:nvSpPr>
        <p:spPr>
          <a:xfrm>
            <a:off x="1645920" y="4600135"/>
            <a:ext cx="337625" cy="2813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 name="Imagen 5">
            <a:extLst>
              <a:ext uri="{FF2B5EF4-FFF2-40B4-BE49-F238E27FC236}">
                <a16:creationId xmlns:a16="http://schemas.microsoft.com/office/drawing/2014/main" id="{819F5027-9503-4321-AE51-8E2EBECFFC97}"/>
              </a:ext>
            </a:extLst>
          </p:cNvPr>
          <p:cNvPicPr>
            <a:picLocks noChangeAspect="1"/>
          </p:cNvPicPr>
          <p:nvPr/>
        </p:nvPicPr>
        <p:blipFill>
          <a:blip r:embed="rId3"/>
          <a:stretch>
            <a:fillRect/>
          </a:stretch>
        </p:blipFill>
        <p:spPr>
          <a:xfrm>
            <a:off x="2296836" y="5493185"/>
            <a:ext cx="353599" cy="317019"/>
          </a:xfrm>
          <a:prstGeom prst="rect">
            <a:avLst/>
          </a:prstGeom>
        </p:spPr>
      </p:pic>
    </p:spTree>
    <p:extLst>
      <p:ext uri="{BB962C8B-B14F-4D97-AF65-F5344CB8AC3E}">
        <p14:creationId xmlns:p14="http://schemas.microsoft.com/office/powerpoint/2010/main" val="3727350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a:extLst>
              <a:ext uri="{FF2B5EF4-FFF2-40B4-BE49-F238E27FC236}">
                <a16:creationId xmlns:a16="http://schemas.microsoft.com/office/drawing/2014/main" id="{1DFA1D22-A192-4A90-9D19-8111B2A138D5}"/>
              </a:ext>
            </a:extLst>
          </p:cNvPr>
          <p:cNvGraphicFramePr>
            <a:graphicFrameLocks noGrp="1"/>
          </p:cNvGraphicFramePr>
          <p:nvPr>
            <p:extLst>
              <p:ext uri="{D42A27DB-BD31-4B8C-83A1-F6EECF244321}">
                <p14:modId xmlns:p14="http://schemas.microsoft.com/office/powerpoint/2010/main" val="724236382"/>
              </p:ext>
            </p:extLst>
          </p:nvPr>
        </p:nvGraphicFramePr>
        <p:xfrm>
          <a:off x="838200" y="411480"/>
          <a:ext cx="10515600" cy="6035040"/>
        </p:xfrm>
        <a:graphic>
          <a:graphicData uri="http://schemas.openxmlformats.org/drawingml/2006/table">
            <a:tbl>
              <a:tblPr firstRow="1" firstCol="1" bandRow="1">
                <a:tableStyleId>{5C22544A-7EE6-4342-B048-85BDC9FD1C3A}</a:tableStyleId>
              </a:tblPr>
              <a:tblGrid>
                <a:gridCol w="3649394">
                  <a:extLst>
                    <a:ext uri="{9D8B030D-6E8A-4147-A177-3AD203B41FA5}">
                      <a16:colId xmlns:a16="http://schemas.microsoft.com/office/drawing/2014/main" val="2237460281"/>
                    </a:ext>
                  </a:extLst>
                </a:gridCol>
                <a:gridCol w="6866206">
                  <a:extLst>
                    <a:ext uri="{9D8B030D-6E8A-4147-A177-3AD203B41FA5}">
                      <a16:colId xmlns:a16="http://schemas.microsoft.com/office/drawing/2014/main" val="1350492016"/>
                    </a:ext>
                  </a:extLst>
                </a:gridCol>
              </a:tblGrid>
              <a:tr h="254782">
                <a:tc>
                  <a:txBody>
                    <a:bodyPr/>
                    <a:lstStyle/>
                    <a:p>
                      <a:pPr algn="just">
                        <a:spcAft>
                          <a:spcPts val="0"/>
                        </a:spcAft>
                        <a:tabLst>
                          <a:tab pos="270510" algn="l"/>
                        </a:tabLst>
                      </a:pPr>
                      <a:r>
                        <a:rPr lang="es-ES" sz="1800" dirty="0">
                          <a:effectLst/>
                        </a:rPr>
                        <a:t>ANDALUCÍA</a:t>
                      </a:r>
                      <a:endParaRPr lang="es-ES" sz="1800" dirty="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dirty="0">
                          <a:solidFill>
                            <a:schemeClr val="bg1"/>
                          </a:solidFill>
                          <a:effectLst/>
                          <a:hlinkClick r:id="rId2">
                            <a:extLst>
                              <a:ext uri="{A12FA001-AC4F-418D-AE19-62706E023703}">
                                <ahyp:hlinkClr xmlns:ahyp="http://schemas.microsoft.com/office/drawing/2018/hyperlinkcolor" val="tx"/>
                              </a:ext>
                            </a:extLst>
                          </a:hlinkClick>
                        </a:rPr>
                        <a:t>Ley 13/2011, de 23 de diciembre, del Turismo de Andalucía</a:t>
                      </a:r>
                      <a:r>
                        <a:rPr lang="es-ES" sz="1800" dirty="0">
                          <a:solidFill>
                            <a:schemeClr val="bg1"/>
                          </a:solidFill>
                          <a:effectLst/>
                        </a:rPr>
                        <a:t>.</a:t>
                      </a:r>
                      <a:endParaRPr lang="es-ES" sz="1800" dirty="0">
                        <a:solidFill>
                          <a:schemeClr val="bg1"/>
                        </a:solidFill>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374190983"/>
                  </a:ext>
                </a:extLst>
              </a:tr>
              <a:tr h="509562">
                <a:tc>
                  <a:txBody>
                    <a:bodyPr/>
                    <a:lstStyle/>
                    <a:p>
                      <a:pPr algn="just">
                        <a:spcAft>
                          <a:spcPts val="0"/>
                        </a:spcAft>
                        <a:tabLst>
                          <a:tab pos="270510" algn="l"/>
                        </a:tabLst>
                      </a:pPr>
                      <a:r>
                        <a:rPr lang="es-ES" sz="1800" dirty="0">
                          <a:effectLst/>
                        </a:rPr>
                        <a:t>ARAGÓN</a:t>
                      </a:r>
                      <a:endParaRPr lang="es-ES" sz="1800" dirty="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dirty="0">
                          <a:effectLst/>
                          <a:hlinkClick r:id="rId3"/>
                        </a:rPr>
                        <a:t>Decreto Legislativo 1/2016, de 26 de julio, del Gobierno de Aragón, por el que se aprueba el texto refundido de la Ley del Turismo de Aragón</a:t>
                      </a:r>
                      <a:r>
                        <a:rPr lang="es-ES" sz="1800" dirty="0">
                          <a:effectLst/>
                        </a:rPr>
                        <a:t>.</a:t>
                      </a:r>
                      <a:endParaRPr lang="es-ES" sz="1800" dirty="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2383020163"/>
                  </a:ext>
                </a:extLst>
              </a:tr>
              <a:tr h="254782">
                <a:tc>
                  <a:txBody>
                    <a:bodyPr/>
                    <a:lstStyle/>
                    <a:p>
                      <a:pPr algn="just">
                        <a:spcAft>
                          <a:spcPts val="0"/>
                        </a:spcAft>
                        <a:tabLst>
                          <a:tab pos="270510" algn="l"/>
                        </a:tabLst>
                      </a:pPr>
                      <a:r>
                        <a:rPr lang="es-ES" sz="1800" dirty="0">
                          <a:effectLst/>
                        </a:rPr>
                        <a:t>ASTURIAS</a:t>
                      </a:r>
                      <a:endParaRPr lang="es-ES" sz="1800" dirty="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a:effectLst/>
                          <a:hlinkClick r:id="rId4"/>
                        </a:rPr>
                        <a:t>Ley 7/2001, de 22 de junio, de Turismo.</a:t>
                      </a:r>
                      <a:endParaRPr lang="es-ES" sz="180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2248384926"/>
                  </a:ext>
                </a:extLst>
              </a:tr>
              <a:tr h="254782">
                <a:tc>
                  <a:txBody>
                    <a:bodyPr/>
                    <a:lstStyle/>
                    <a:p>
                      <a:pPr algn="just">
                        <a:spcAft>
                          <a:spcPts val="0"/>
                        </a:spcAft>
                        <a:tabLst>
                          <a:tab pos="270510" algn="l"/>
                        </a:tabLst>
                      </a:pPr>
                      <a:r>
                        <a:rPr lang="es-ES" sz="1800" dirty="0">
                          <a:effectLst/>
                        </a:rPr>
                        <a:t>CANARIAS</a:t>
                      </a:r>
                      <a:endParaRPr lang="es-ES" sz="1800" dirty="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a:effectLst/>
                          <a:hlinkClick r:id="rId5"/>
                        </a:rPr>
                        <a:t>Ley 7/1995, de 6 de abril, de Ordenación del Turismo de Canarias.</a:t>
                      </a:r>
                      <a:endParaRPr lang="es-ES" sz="180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3167219378"/>
                  </a:ext>
                </a:extLst>
              </a:tr>
              <a:tr h="254782">
                <a:tc>
                  <a:txBody>
                    <a:bodyPr/>
                    <a:lstStyle/>
                    <a:p>
                      <a:pPr algn="just">
                        <a:spcAft>
                          <a:spcPts val="0"/>
                        </a:spcAft>
                        <a:tabLst>
                          <a:tab pos="270510" algn="l"/>
                        </a:tabLst>
                      </a:pPr>
                      <a:r>
                        <a:rPr lang="es-ES" sz="1800" dirty="0">
                          <a:effectLst/>
                        </a:rPr>
                        <a:t>CANTABRIA</a:t>
                      </a:r>
                      <a:endParaRPr lang="es-ES" sz="1800" dirty="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a:effectLst/>
                          <a:hlinkClick r:id="rId6"/>
                        </a:rPr>
                        <a:t>Ley 5/1999, de 24 de marzo, de Ordenación del Turismo de Cantabria</a:t>
                      </a:r>
                      <a:r>
                        <a:rPr lang="es-ES" sz="1800">
                          <a:effectLst/>
                        </a:rPr>
                        <a:t>.</a:t>
                      </a:r>
                      <a:endParaRPr lang="es-ES" sz="180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1550932623"/>
                  </a:ext>
                </a:extLst>
              </a:tr>
              <a:tr h="254782">
                <a:tc>
                  <a:txBody>
                    <a:bodyPr/>
                    <a:lstStyle/>
                    <a:p>
                      <a:pPr algn="just">
                        <a:spcAft>
                          <a:spcPts val="0"/>
                        </a:spcAft>
                        <a:tabLst>
                          <a:tab pos="270510" algn="l"/>
                        </a:tabLst>
                      </a:pPr>
                      <a:r>
                        <a:rPr lang="es-ES" sz="1800" dirty="0">
                          <a:effectLst/>
                        </a:rPr>
                        <a:t>CASTILLA LA MANCHA</a:t>
                      </a:r>
                      <a:endParaRPr lang="es-ES" sz="1800" dirty="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a:effectLst/>
                          <a:hlinkClick r:id="rId7"/>
                        </a:rPr>
                        <a:t>Ley 8/1999, de 26 de mayo, de Ordenación del Turismo de Castilla-La Mancha.</a:t>
                      </a:r>
                      <a:endParaRPr lang="es-ES" sz="180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4025215374"/>
                  </a:ext>
                </a:extLst>
              </a:tr>
              <a:tr h="254782">
                <a:tc>
                  <a:txBody>
                    <a:bodyPr/>
                    <a:lstStyle/>
                    <a:p>
                      <a:pPr algn="just">
                        <a:spcAft>
                          <a:spcPts val="0"/>
                        </a:spcAft>
                        <a:tabLst>
                          <a:tab pos="270510" algn="l"/>
                        </a:tabLst>
                      </a:pPr>
                      <a:r>
                        <a:rPr lang="es-ES" sz="1800">
                          <a:effectLst/>
                        </a:rPr>
                        <a:t>CASTILLA LEÓN</a:t>
                      </a:r>
                      <a:endParaRPr lang="es-ES" sz="180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a:effectLst/>
                          <a:hlinkClick r:id="rId8"/>
                        </a:rPr>
                        <a:t>Ley 14/2010, de 9 de diciembre, de turismo de Castilla y León</a:t>
                      </a:r>
                      <a:r>
                        <a:rPr lang="es-ES" sz="1800">
                          <a:effectLst/>
                        </a:rPr>
                        <a:t>.</a:t>
                      </a:r>
                      <a:endParaRPr lang="es-ES" sz="180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2783081606"/>
                  </a:ext>
                </a:extLst>
              </a:tr>
              <a:tr h="254782">
                <a:tc>
                  <a:txBody>
                    <a:bodyPr/>
                    <a:lstStyle/>
                    <a:p>
                      <a:pPr algn="just">
                        <a:spcAft>
                          <a:spcPts val="0"/>
                        </a:spcAft>
                        <a:tabLst>
                          <a:tab pos="270510" algn="l"/>
                        </a:tabLst>
                      </a:pPr>
                      <a:r>
                        <a:rPr lang="es-ES" sz="1800" dirty="0">
                          <a:effectLst/>
                        </a:rPr>
                        <a:t>CATALUÑA</a:t>
                      </a:r>
                      <a:endParaRPr lang="es-ES" sz="1800" dirty="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a:effectLst/>
                          <a:hlinkClick r:id="rId9"/>
                        </a:rPr>
                        <a:t>Ley 13/2002, de 21 de junio, de turismo de Cataluña</a:t>
                      </a:r>
                      <a:r>
                        <a:rPr lang="es-ES" sz="1800">
                          <a:effectLst/>
                        </a:rPr>
                        <a:t>.</a:t>
                      </a:r>
                      <a:endParaRPr lang="es-ES" sz="180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708472810"/>
                  </a:ext>
                </a:extLst>
              </a:tr>
              <a:tr h="254782">
                <a:tc>
                  <a:txBody>
                    <a:bodyPr/>
                    <a:lstStyle/>
                    <a:p>
                      <a:pPr algn="just">
                        <a:spcAft>
                          <a:spcPts val="0"/>
                        </a:spcAft>
                        <a:tabLst>
                          <a:tab pos="270510" algn="l"/>
                        </a:tabLst>
                      </a:pPr>
                      <a:r>
                        <a:rPr lang="es-ES" sz="1800" dirty="0">
                          <a:effectLst/>
                        </a:rPr>
                        <a:t>COMUNIDAD VALENCIANA</a:t>
                      </a:r>
                      <a:endParaRPr lang="es-ES" sz="1800" dirty="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a:effectLst/>
                          <a:hlinkClick r:id="rId10"/>
                        </a:rPr>
                        <a:t>Ley 15/2018, de 7 de junio, de turismo, ocio y hospitalidad de la Comunitat Valenciana</a:t>
                      </a:r>
                      <a:r>
                        <a:rPr lang="es-ES" sz="1800">
                          <a:effectLst/>
                        </a:rPr>
                        <a:t>.</a:t>
                      </a:r>
                      <a:endParaRPr lang="es-ES" sz="180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3223825729"/>
                  </a:ext>
                </a:extLst>
              </a:tr>
              <a:tr h="254782">
                <a:tc>
                  <a:txBody>
                    <a:bodyPr/>
                    <a:lstStyle/>
                    <a:p>
                      <a:pPr algn="just">
                        <a:spcAft>
                          <a:spcPts val="0"/>
                        </a:spcAft>
                        <a:tabLst>
                          <a:tab pos="270510" algn="l"/>
                        </a:tabLst>
                      </a:pPr>
                      <a:r>
                        <a:rPr lang="es-ES" sz="1800" dirty="0">
                          <a:effectLst/>
                        </a:rPr>
                        <a:t>EXTREMADURA</a:t>
                      </a:r>
                      <a:endParaRPr lang="es-ES" sz="1800" dirty="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a:effectLst/>
                          <a:hlinkClick r:id="rId11"/>
                        </a:rPr>
                        <a:t>Ley 2/2011, de 31 de enero, de desarrollo y modernización del turismo de Extremadura</a:t>
                      </a:r>
                      <a:r>
                        <a:rPr lang="es-ES" sz="1800">
                          <a:effectLst/>
                        </a:rPr>
                        <a:t>.</a:t>
                      </a:r>
                      <a:endParaRPr lang="es-ES" sz="180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243718487"/>
                  </a:ext>
                </a:extLst>
              </a:tr>
              <a:tr h="254782">
                <a:tc>
                  <a:txBody>
                    <a:bodyPr/>
                    <a:lstStyle/>
                    <a:p>
                      <a:pPr algn="just">
                        <a:spcAft>
                          <a:spcPts val="0"/>
                        </a:spcAft>
                        <a:tabLst>
                          <a:tab pos="270510" algn="l"/>
                        </a:tabLst>
                      </a:pPr>
                      <a:r>
                        <a:rPr lang="es-ES" sz="1800">
                          <a:effectLst/>
                        </a:rPr>
                        <a:t>GALICIA</a:t>
                      </a:r>
                      <a:endParaRPr lang="es-ES" sz="180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dirty="0">
                          <a:effectLst/>
                          <a:hlinkClick r:id="rId12"/>
                        </a:rPr>
                        <a:t>Ley 7/2011, de 27 de octubre, del Turismo de Galicia</a:t>
                      </a:r>
                      <a:r>
                        <a:rPr lang="es-ES" sz="1800" dirty="0">
                          <a:effectLst/>
                        </a:rPr>
                        <a:t>.</a:t>
                      </a:r>
                      <a:endParaRPr lang="es-ES" sz="1800" dirty="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835382496"/>
                  </a:ext>
                </a:extLst>
              </a:tr>
              <a:tr h="254782">
                <a:tc>
                  <a:txBody>
                    <a:bodyPr/>
                    <a:lstStyle/>
                    <a:p>
                      <a:pPr algn="just">
                        <a:spcAft>
                          <a:spcPts val="0"/>
                        </a:spcAft>
                        <a:tabLst>
                          <a:tab pos="270510" algn="l"/>
                        </a:tabLst>
                      </a:pPr>
                      <a:r>
                        <a:rPr lang="es-ES" sz="1800">
                          <a:effectLst/>
                        </a:rPr>
                        <a:t>ISLAS BALEARES</a:t>
                      </a:r>
                      <a:endParaRPr lang="es-ES" sz="180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dirty="0">
                          <a:effectLst/>
                          <a:hlinkClick r:id="rId13"/>
                        </a:rPr>
                        <a:t>Ley 8/2012, de 19 de julio, del Turismo de las Illes Balears</a:t>
                      </a:r>
                      <a:endParaRPr lang="es-ES" sz="1800" dirty="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3598198467"/>
                  </a:ext>
                </a:extLst>
              </a:tr>
              <a:tr h="254782">
                <a:tc>
                  <a:txBody>
                    <a:bodyPr/>
                    <a:lstStyle/>
                    <a:p>
                      <a:pPr algn="just">
                        <a:spcAft>
                          <a:spcPts val="0"/>
                        </a:spcAft>
                        <a:tabLst>
                          <a:tab pos="270510" algn="l"/>
                        </a:tabLst>
                      </a:pPr>
                      <a:r>
                        <a:rPr lang="es-ES" sz="1800">
                          <a:effectLst/>
                        </a:rPr>
                        <a:t>LA RIOJA</a:t>
                      </a:r>
                      <a:endParaRPr lang="es-ES" sz="180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dirty="0">
                          <a:effectLst/>
                          <a:hlinkClick r:id="rId14"/>
                        </a:rPr>
                        <a:t>Ley 2/2001, de 31 de mayo, de Turismo de La Rioja</a:t>
                      </a:r>
                      <a:r>
                        <a:rPr lang="es-ES" sz="1800" dirty="0">
                          <a:effectLst/>
                        </a:rPr>
                        <a:t>.</a:t>
                      </a:r>
                      <a:endParaRPr lang="es-ES" sz="1800" dirty="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158239376"/>
                  </a:ext>
                </a:extLst>
              </a:tr>
              <a:tr h="254782">
                <a:tc>
                  <a:txBody>
                    <a:bodyPr/>
                    <a:lstStyle/>
                    <a:p>
                      <a:pPr algn="just">
                        <a:spcAft>
                          <a:spcPts val="0"/>
                        </a:spcAft>
                        <a:tabLst>
                          <a:tab pos="270510" algn="l"/>
                        </a:tabLst>
                      </a:pPr>
                      <a:r>
                        <a:rPr lang="es-ES" sz="1800">
                          <a:effectLst/>
                        </a:rPr>
                        <a:t>MADRID</a:t>
                      </a:r>
                      <a:endParaRPr lang="es-ES" sz="180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dirty="0">
                          <a:effectLst/>
                          <a:hlinkClick r:id="rId15"/>
                        </a:rPr>
                        <a:t>Ley 1/1999, de 12 de marzo, de Ordenación del Turismo de la Comunidad de Madrid.</a:t>
                      </a:r>
                      <a:endParaRPr lang="es-ES" sz="1800" dirty="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736936144"/>
                  </a:ext>
                </a:extLst>
              </a:tr>
              <a:tr h="254782">
                <a:tc>
                  <a:txBody>
                    <a:bodyPr/>
                    <a:lstStyle/>
                    <a:p>
                      <a:pPr algn="just">
                        <a:spcAft>
                          <a:spcPts val="0"/>
                        </a:spcAft>
                        <a:tabLst>
                          <a:tab pos="270510" algn="l"/>
                        </a:tabLst>
                      </a:pPr>
                      <a:r>
                        <a:rPr lang="es-ES" sz="1800">
                          <a:effectLst/>
                        </a:rPr>
                        <a:t>MURCIA</a:t>
                      </a:r>
                      <a:endParaRPr lang="es-ES" sz="180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dirty="0">
                          <a:effectLst/>
                          <a:hlinkClick r:id="rId16"/>
                        </a:rPr>
                        <a:t>Ley 12/2013, de 20 de diciembre, de Turismo de la Región de Murcia</a:t>
                      </a:r>
                      <a:r>
                        <a:rPr lang="es-ES" sz="1800" dirty="0">
                          <a:effectLst/>
                        </a:rPr>
                        <a:t>.</a:t>
                      </a:r>
                      <a:endParaRPr lang="es-ES" sz="1800" dirty="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1235005323"/>
                  </a:ext>
                </a:extLst>
              </a:tr>
              <a:tr h="254782">
                <a:tc>
                  <a:txBody>
                    <a:bodyPr/>
                    <a:lstStyle/>
                    <a:p>
                      <a:pPr algn="just">
                        <a:spcAft>
                          <a:spcPts val="0"/>
                        </a:spcAft>
                        <a:tabLst>
                          <a:tab pos="270510" algn="l"/>
                        </a:tabLst>
                      </a:pPr>
                      <a:r>
                        <a:rPr lang="es-ES" sz="1800">
                          <a:effectLst/>
                        </a:rPr>
                        <a:t>NAVARRA</a:t>
                      </a:r>
                      <a:endParaRPr lang="es-ES" sz="180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dirty="0">
                          <a:effectLst/>
                          <a:hlinkClick r:id="rId2"/>
                        </a:rPr>
                        <a:t>Ley 13/2011, de 23 de diciembre, del Turismo de Andalucía</a:t>
                      </a:r>
                      <a:r>
                        <a:rPr lang="es-ES" sz="1800" dirty="0">
                          <a:effectLst/>
                        </a:rPr>
                        <a:t>.</a:t>
                      </a:r>
                      <a:endParaRPr lang="es-ES" sz="1800" dirty="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4233305413"/>
                  </a:ext>
                </a:extLst>
              </a:tr>
              <a:tr h="254782">
                <a:tc>
                  <a:txBody>
                    <a:bodyPr/>
                    <a:lstStyle/>
                    <a:p>
                      <a:pPr algn="just">
                        <a:spcAft>
                          <a:spcPts val="0"/>
                        </a:spcAft>
                        <a:tabLst>
                          <a:tab pos="270510" algn="l"/>
                        </a:tabLst>
                      </a:pPr>
                      <a:r>
                        <a:rPr lang="es-ES" sz="1800">
                          <a:effectLst/>
                        </a:rPr>
                        <a:t>PAÍS VASCO</a:t>
                      </a:r>
                      <a:endParaRPr lang="es-ES" sz="1800">
                        <a:effectLst/>
                        <a:latin typeface="Times New Roman" panose="02020603050405020304" pitchFamily="18" charset="0"/>
                        <a:ea typeface="Arial Unicode MS"/>
                      </a:endParaRPr>
                    </a:p>
                  </a:txBody>
                  <a:tcPr marL="68580" marR="68580" marT="0" marB="0"/>
                </a:tc>
                <a:tc>
                  <a:txBody>
                    <a:bodyPr/>
                    <a:lstStyle/>
                    <a:p>
                      <a:pPr algn="just">
                        <a:spcAft>
                          <a:spcPts val="0"/>
                        </a:spcAft>
                        <a:tabLst>
                          <a:tab pos="270510" algn="l"/>
                        </a:tabLst>
                      </a:pPr>
                      <a:r>
                        <a:rPr lang="es-ES" sz="1800" u="sng" dirty="0">
                          <a:effectLst/>
                          <a:hlinkClick r:id="rId17"/>
                        </a:rPr>
                        <a:t>Ley 13/2016, de 28 de julio, de Turismo</a:t>
                      </a:r>
                      <a:endParaRPr lang="es-ES" sz="1800" dirty="0">
                        <a:effectLst/>
                        <a:latin typeface="Times New Roman" panose="02020603050405020304" pitchFamily="18" charset="0"/>
                        <a:ea typeface="Arial Unicode MS"/>
                      </a:endParaRPr>
                    </a:p>
                  </a:txBody>
                  <a:tcPr marL="68580" marR="68580" marT="0" marB="0"/>
                </a:tc>
                <a:extLst>
                  <a:ext uri="{0D108BD9-81ED-4DB2-BD59-A6C34878D82A}">
                    <a16:rowId xmlns:a16="http://schemas.microsoft.com/office/drawing/2014/main" val="124540974"/>
                  </a:ext>
                </a:extLst>
              </a:tr>
            </a:tbl>
          </a:graphicData>
        </a:graphic>
      </p:graphicFrame>
    </p:spTree>
    <p:extLst>
      <p:ext uri="{BB962C8B-B14F-4D97-AF65-F5344CB8AC3E}">
        <p14:creationId xmlns:p14="http://schemas.microsoft.com/office/powerpoint/2010/main" val="1305199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A54FB485-9BB0-486C-A231-B692B5FCA5A7}"/>
              </a:ext>
            </a:extLst>
          </p:cNvPr>
          <p:cNvSpPr/>
          <p:nvPr/>
        </p:nvSpPr>
        <p:spPr>
          <a:xfrm>
            <a:off x="420577" y="684014"/>
            <a:ext cx="6086090" cy="400110"/>
          </a:xfrm>
          <a:prstGeom prst="rect">
            <a:avLst/>
          </a:prstGeom>
        </p:spPr>
        <p:txBody>
          <a:bodyPr wrap="none">
            <a:spAutoFit/>
          </a:bodyPr>
          <a:lstStyle/>
          <a:p>
            <a:r>
              <a:rPr lang="es-ES" sz="2000" b="1" dirty="0">
                <a:solidFill>
                  <a:srgbClr val="FF0000"/>
                </a:solidFill>
              </a:rPr>
              <a:t>2.	LA LEY DE TURISMO DE LA REGIÓN DE MURCIA</a:t>
            </a:r>
          </a:p>
        </p:txBody>
      </p:sp>
      <p:graphicFrame>
        <p:nvGraphicFramePr>
          <p:cNvPr id="4" name="Tabla 3">
            <a:extLst>
              <a:ext uri="{FF2B5EF4-FFF2-40B4-BE49-F238E27FC236}">
                <a16:creationId xmlns:a16="http://schemas.microsoft.com/office/drawing/2014/main" id="{6237EEFB-4367-4308-8C0A-657AAF134457}"/>
              </a:ext>
            </a:extLst>
          </p:cNvPr>
          <p:cNvGraphicFramePr>
            <a:graphicFrameLocks noGrp="1"/>
          </p:cNvGraphicFramePr>
          <p:nvPr>
            <p:extLst>
              <p:ext uri="{D42A27DB-BD31-4B8C-83A1-F6EECF244321}">
                <p14:modId xmlns:p14="http://schemas.microsoft.com/office/powerpoint/2010/main" val="1704780039"/>
              </p:ext>
            </p:extLst>
          </p:nvPr>
        </p:nvGraphicFramePr>
        <p:xfrm>
          <a:off x="267285" y="1300210"/>
          <a:ext cx="11352627" cy="3497923"/>
        </p:xfrm>
        <a:graphic>
          <a:graphicData uri="http://schemas.openxmlformats.org/drawingml/2006/table">
            <a:tbl>
              <a:tblPr firstRow="1" firstCol="1" bandRow="1">
                <a:tableStyleId>{5C22544A-7EE6-4342-B048-85BDC9FD1C3A}</a:tableStyleId>
              </a:tblPr>
              <a:tblGrid>
                <a:gridCol w="2039815">
                  <a:extLst>
                    <a:ext uri="{9D8B030D-6E8A-4147-A177-3AD203B41FA5}">
                      <a16:colId xmlns:a16="http://schemas.microsoft.com/office/drawing/2014/main" val="3653149791"/>
                    </a:ext>
                  </a:extLst>
                </a:gridCol>
                <a:gridCol w="8089476">
                  <a:extLst>
                    <a:ext uri="{9D8B030D-6E8A-4147-A177-3AD203B41FA5}">
                      <a16:colId xmlns:a16="http://schemas.microsoft.com/office/drawing/2014/main" val="7735699"/>
                    </a:ext>
                  </a:extLst>
                </a:gridCol>
                <a:gridCol w="1223336">
                  <a:extLst>
                    <a:ext uri="{9D8B030D-6E8A-4147-A177-3AD203B41FA5}">
                      <a16:colId xmlns:a16="http://schemas.microsoft.com/office/drawing/2014/main" val="529214310"/>
                    </a:ext>
                  </a:extLst>
                </a:gridCol>
              </a:tblGrid>
              <a:tr h="346212">
                <a:tc gridSpan="3">
                  <a:txBody>
                    <a:bodyPr/>
                    <a:lstStyle/>
                    <a:p>
                      <a:pPr algn="ctr">
                        <a:tabLst>
                          <a:tab pos="180340" algn="l"/>
                        </a:tabLst>
                      </a:pPr>
                      <a:r>
                        <a:rPr lang="es-ES" sz="1800">
                          <a:effectLst/>
                        </a:rPr>
                        <a:t>Estructura de la Ley 12/2013</a:t>
                      </a:r>
                      <a:endParaRPr lang="es-ES" sz="1800">
                        <a:effectLst/>
                        <a:latin typeface="Calibri" panose="020F0502020204030204" pitchFamily="34" charset="0"/>
                        <a:ea typeface="Calibri" panose="020F0502020204030204" pitchFamily="34" charset="0"/>
                      </a:endParaRPr>
                    </a:p>
                  </a:txBody>
                  <a:tcPr marL="68580" marR="68580" marT="0" marB="0"/>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390603057"/>
                  </a:ext>
                </a:extLst>
              </a:tr>
              <a:tr h="346212">
                <a:tc>
                  <a:txBody>
                    <a:bodyPr/>
                    <a:lstStyle/>
                    <a:p>
                      <a:pPr algn="ctr">
                        <a:tabLst>
                          <a:tab pos="180340" algn="l"/>
                        </a:tabLst>
                      </a:pPr>
                      <a:r>
                        <a:rPr lang="es-ES" sz="1800">
                          <a:effectLst/>
                        </a:rPr>
                        <a:t>Título</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ctr">
                        <a:tabLst>
                          <a:tab pos="180340" algn="l"/>
                        </a:tabLst>
                      </a:pPr>
                      <a:r>
                        <a:rPr lang="es-ES" sz="1800">
                          <a:effectLst/>
                        </a:rPr>
                        <a:t>Materia</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ctr">
                        <a:tabLst>
                          <a:tab pos="180340" algn="l"/>
                        </a:tabLst>
                      </a:pPr>
                      <a:r>
                        <a:rPr lang="es-ES" sz="1800">
                          <a:effectLst/>
                        </a:rPr>
                        <a:t>Arts.</a:t>
                      </a:r>
                      <a:endParaRPr lang="es-ES" sz="18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951365327"/>
                  </a:ext>
                </a:extLst>
              </a:tr>
              <a:tr h="424953">
                <a:tc>
                  <a:txBody>
                    <a:bodyPr/>
                    <a:lstStyle/>
                    <a:p>
                      <a:pPr algn="just">
                        <a:tabLst>
                          <a:tab pos="180340" algn="l"/>
                        </a:tabLst>
                      </a:pPr>
                      <a:r>
                        <a:rPr lang="es-ES" sz="1800" dirty="0">
                          <a:effectLst/>
                        </a:rPr>
                        <a:t>Preliminar </a:t>
                      </a:r>
                      <a:endParaRPr lang="es-ES" sz="1800" dirty="0">
                        <a:effectLst/>
                        <a:latin typeface="Calibri" panose="020F0502020204030204" pitchFamily="34" charset="0"/>
                        <a:ea typeface="Calibri" panose="020F0502020204030204" pitchFamily="34" charset="0"/>
                      </a:endParaRPr>
                    </a:p>
                  </a:txBody>
                  <a:tcPr marL="68580" marR="68580" marT="0" marB="0"/>
                </a:tc>
                <a:tc>
                  <a:txBody>
                    <a:bodyPr/>
                    <a:lstStyle/>
                    <a:p>
                      <a:pPr algn="just">
                        <a:tabLst>
                          <a:tab pos="180340" algn="l"/>
                        </a:tabLst>
                      </a:pPr>
                      <a:r>
                        <a:rPr lang="es-ES" sz="1800" dirty="0">
                          <a:effectLst/>
                        </a:rPr>
                        <a:t>Disposiciones generales</a:t>
                      </a:r>
                      <a:endParaRPr lang="es-ES" sz="1800" dirty="0">
                        <a:effectLst/>
                        <a:latin typeface="Calibri" panose="020F0502020204030204" pitchFamily="34" charset="0"/>
                        <a:ea typeface="Calibri" panose="020F0502020204030204" pitchFamily="34" charset="0"/>
                      </a:endParaRPr>
                    </a:p>
                  </a:txBody>
                  <a:tcPr marL="68580" marR="68580" marT="0" marB="0"/>
                </a:tc>
                <a:tc>
                  <a:txBody>
                    <a:bodyPr/>
                    <a:lstStyle/>
                    <a:p>
                      <a:pPr algn="ctr">
                        <a:tabLst>
                          <a:tab pos="180340" algn="l"/>
                        </a:tabLst>
                      </a:pPr>
                      <a:r>
                        <a:rPr lang="es-ES" sz="1800" dirty="0">
                          <a:effectLst/>
                        </a:rPr>
                        <a:t>1-6</a:t>
                      </a:r>
                      <a:endParaRPr lang="es-ES" sz="1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499324397"/>
                  </a:ext>
                </a:extLst>
              </a:tr>
              <a:tr h="346212">
                <a:tc>
                  <a:txBody>
                    <a:bodyPr/>
                    <a:lstStyle/>
                    <a:p>
                      <a:pPr algn="just">
                        <a:tabLst>
                          <a:tab pos="180340" algn="l"/>
                        </a:tabLst>
                      </a:pPr>
                      <a:r>
                        <a:rPr lang="es-ES" sz="1800">
                          <a:effectLst/>
                        </a:rPr>
                        <a:t>Título I</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just">
                        <a:tabLst>
                          <a:tab pos="180340" algn="l"/>
                        </a:tabLst>
                      </a:pPr>
                      <a:r>
                        <a:rPr lang="es-ES" sz="1800">
                          <a:effectLst/>
                        </a:rPr>
                        <a:t>Fomento de la actividad turística</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ctr">
                        <a:tabLst>
                          <a:tab pos="180340" algn="l"/>
                        </a:tabLst>
                      </a:pPr>
                      <a:r>
                        <a:rPr lang="es-ES" sz="1800">
                          <a:effectLst/>
                        </a:rPr>
                        <a:t>7-17</a:t>
                      </a:r>
                      <a:endParaRPr lang="es-ES" sz="18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140658658"/>
                  </a:ext>
                </a:extLst>
              </a:tr>
              <a:tr h="455647">
                <a:tc>
                  <a:txBody>
                    <a:bodyPr/>
                    <a:lstStyle/>
                    <a:p>
                      <a:pPr algn="just">
                        <a:tabLst>
                          <a:tab pos="180340" algn="l"/>
                        </a:tabLst>
                      </a:pPr>
                      <a:r>
                        <a:rPr lang="es-ES" sz="1800">
                          <a:effectLst/>
                        </a:rPr>
                        <a:t>Título II</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just">
                        <a:tabLst>
                          <a:tab pos="180340" algn="l"/>
                        </a:tabLst>
                      </a:pPr>
                      <a:r>
                        <a:rPr lang="es-ES" sz="1800">
                          <a:effectLst/>
                        </a:rPr>
                        <a:t>Empresas y Establecimientos turísticos</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ctr">
                        <a:tabLst>
                          <a:tab pos="180340" algn="l"/>
                        </a:tabLst>
                      </a:pPr>
                      <a:r>
                        <a:rPr lang="es-ES" sz="1800">
                          <a:effectLst/>
                        </a:rPr>
                        <a:t>18-39</a:t>
                      </a:r>
                      <a:endParaRPr lang="es-ES" sz="18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988656232"/>
                  </a:ext>
                </a:extLst>
              </a:tr>
              <a:tr h="450166">
                <a:tc>
                  <a:txBody>
                    <a:bodyPr/>
                    <a:lstStyle/>
                    <a:p>
                      <a:pPr algn="just">
                        <a:tabLst>
                          <a:tab pos="180340" algn="l"/>
                        </a:tabLst>
                      </a:pPr>
                      <a:r>
                        <a:rPr lang="es-ES" sz="1800">
                          <a:effectLst/>
                        </a:rPr>
                        <a:t>Título III</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just">
                        <a:tabLst>
                          <a:tab pos="180340" algn="l"/>
                        </a:tabLst>
                      </a:pPr>
                      <a:r>
                        <a:rPr lang="es-ES" sz="1800">
                          <a:effectLst/>
                        </a:rPr>
                        <a:t>Régimen de derechos y obligaciones en la prestación de servicios turísticos</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ctr">
                        <a:tabLst>
                          <a:tab pos="180340" algn="l"/>
                        </a:tabLst>
                      </a:pPr>
                      <a:r>
                        <a:rPr lang="es-ES" sz="1800">
                          <a:effectLst/>
                        </a:rPr>
                        <a:t>40-42</a:t>
                      </a:r>
                      <a:endParaRPr lang="es-ES" sz="18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425908306"/>
                  </a:ext>
                </a:extLst>
              </a:tr>
              <a:tr h="436098">
                <a:tc>
                  <a:txBody>
                    <a:bodyPr/>
                    <a:lstStyle/>
                    <a:p>
                      <a:pPr algn="just">
                        <a:tabLst>
                          <a:tab pos="180340" algn="l"/>
                        </a:tabLst>
                      </a:pPr>
                      <a:r>
                        <a:rPr lang="es-ES" sz="1800">
                          <a:effectLst/>
                        </a:rPr>
                        <a:t>Título IV</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just">
                        <a:tabLst>
                          <a:tab pos="180340" algn="l"/>
                        </a:tabLst>
                      </a:pPr>
                      <a:r>
                        <a:rPr lang="es-ES" sz="1800">
                          <a:effectLst/>
                        </a:rPr>
                        <a:t>Inspección de Turismo</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ctr">
                        <a:tabLst>
                          <a:tab pos="180340" algn="l"/>
                        </a:tabLst>
                      </a:pPr>
                      <a:r>
                        <a:rPr lang="es-ES" sz="1800">
                          <a:effectLst/>
                        </a:rPr>
                        <a:t>43-44</a:t>
                      </a:r>
                      <a:endParaRPr lang="es-ES" sz="18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019229862"/>
                  </a:ext>
                </a:extLst>
              </a:tr>
              <a:tr h="692423">
                <a:tc>
                  <a:txBody>
                    <a:bodyPr/>
                    <a:lstStyle/>
                    <a:p>
                      <a:pPr algn="just">
                        <a:tabLst>
                          <a:tab pos="180340" algn="l"/>
                        </a:tabLst>
                      </a:pPr>
                      <a:r>
                        <a:rPr lang="es-ES" sz="1800">
                          <a:effectLst/>
                        </a:rPr>
                        <a:t>Título V</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just">
                        <a:tabLst>
                          <a:tab pos="180340" algn="l"/>
                        </a:tabLst>
                      </a:pPr>
                      <a:r>
                        <a:rPr lang="es-ES" sz="1800">
                          <a:effectLst/>
                        </a:rPr>
                        <a:t>Disciplina Turística</a:t>
                      </a:r>
                      <a:endParaRPr lang="es-ES" sz="1800">
                        <a:effectLst/>
                        <a:latin typeface="Calibri" panose="020F0502020204030204" pitchFamily="34" charset="0"/>
                        <a:ea typeface="Calibri" panose="020F0502020204030204" pitchFamily="34" charset="0"/>
                      </a:endParaRPr>
                    </a:p>
                  </a:txBody>
                  <a:tcPr marL="68580" marR="68580" marT="0" marB="0"/>
                </a:tc>
                <a:tc>
                  <a:txBody>
                    <a:bodyPr/>
                    <a:lstStyle/>
                    <a:p>
                      <a:pPr algn="ctr">
                        <a:tabLst>
                          <a:tab pos="180340" algn="l"/>
                        </a:tabLst>
                      </a:pPr>
                      <a:r>
                        <a:rPr lang="es-ES" sz="1800" dirty="0">
                          <a:effectLst/>
                        </a:rPr>
                        <a:t>45-57</a:t>
                      </a:r>
                      <a:endParaRPr lang="es-ES" sz="1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405524025"/>
                  </a:ext>
                </a:extLst>
              </a:tr>
            </a:tbl>
          </a:graphicData>
        </a:graphic>
      </p:graphicFrame>
      <p:sp>
        <p:nvSpPr>
          <p:cNvPr id="5" name="CuadroTexto 4">
            <a:extLst>
              <a:ext uri="{FF2B5EF4-FFF2-40B4-BE49-F238E27FC236}">
                <a16:creationId xmlns:a16="http://schemas.microsoft.com/office/drawing/2014/main" id="{C8987AFE-5D6E-4691-9BA8-340773E3AB1D}"/>
              </a:ext>
            </a:extLst>
          </p:cNvPr>
          <p:cNvSpPr txBox="1"/>
          <p:nvPr/>
        </p:nvSpPr>
        <p:spPr>
          <a:xfrm>
            <a:off x="420577" y="5014219"/>
            <a:ext cx="11480691" cy="1477328"/>
          </a:xfrm>
          <a:prstGeom prst="rect">
            <a:avLst/>
          </a:prstGeom>
          <a:noFill/>
        </p:spPr>
        <p:txBody>
          <a:bodyPr wrap="square" rtlCol="0">
            <a:spAutoFit/>
          </a:bodyPr>
          <a:lstStyle/>
          <a:p>
            <a:pPr marL="285750" indent="-285750">
              <a:buFont typeface="Arial" panose="020B0604020202020204" pitchFamily="34" charset="0"/>
              <a:buChar char="•"/>
            </a:pPr>
            <a:r>
              <a:rPr lang="es-ES" dirty="0"/>
              <a:t>fue modificada en 2014 para sustituir las autorizaciones administrativas para el funcionamiento de las empresas, que ahora sólo necesitarán una declaración responsable, </a:t>
            </a:r>
          </a:p>
          <a:p>
            <a:pPr marL="285750" indent="-285750">
              <a:buFont typeface="Arial" panose="020B0604020202020204" pitchFamily="34" charset="0"/>
              <a:buChar char="•"/>
            </a:pPr>
            <a:r>
              <a:rPr lang="es-ES" dirty="0"/>
              <a:t>incluir los seguros y otras garantías que deben suscribir las empresas </a:t>
            </a:r>
          </a:p>
          <a:p>
            <a:pPr marL="285750" indent="-285750">
              <a:buFont typeface="Arial" panose="020B0604020202020204" pitchFamily="34" charset="0"/>
              <a:buChar char="•"/>
            </a:pPr>
            <a:r>
              <a:rPr lang="es-ES" dirty="0"/>
              <a:t>se modifica la regulación de los prestadores de servicios turísticos de fuera de la Región de Murcia, así como respecto a los guías de turismo, se produce una adaptación en consonancia con la normativa comunitaria.</a:t>
            </a:r>
          </a:p>
        </p:txBody>
      </p:sp>
    </p:spTree>
    <p:extLst>
      <p:ext uri="{BB962C8B-B14F-4D97-AF65-F5344CB8AC3E}">
        <p14:creationId xmlns:p14="http://schemas.microsoft.com/office/powerpoint/2010/main" val="2129416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746CFF1-25A6-4374-AFB9-44C517378417}"/>
              </a:ext>
            </a:extLst>
          </p:cNvPr>
          <p:cNvSpPr/>
          <p:nvPr/>
        </p:nvSpPr>
        <p:spPr>
          <a:xfrm>
            <a:off x="552558" y="543337"/>
            <a:ext cx="11011085" cy="6463308"/>
          </a:xfrm>
          <a:prstGeom prst="rect">
            <a:avLst/>
          </a:prstGeom>
        </p:spPr>
        <p:txBody>
          <a:bodyPr wrap="square">
            <a:spAutoFit/>
          </a:bodyPr>
          <a:lstStyle/>
          <a:p>
            <a:r>
              <a:rPr lang="es-ES" b="1" dirty="0">
                <a:solidFill>
                  <a:srgbClr val="FF0000"/>
                </a:solidFill>
              </a:rPr>
              <a:t>2.1	Título Preliminar: Disposiciones generales</a:t>
            </a:r>
          </a:p>
          <a:p>
            <a:r>
              <a:rPr lang="es-ES" b="1" dirty="0"/>
              <a:t>Este título trata sobre:</a:t>
            </a:r>
          </a:p>
          <a:p>
            <a:endParaRPr lang="es-ES" b="1" dirty="0"/>
          </a:p>
          <a:p>
            <a:r>
              <a:rPr lang="es-ES" b="1" dirty="0"/>
              <a:t>	El objeto de la Ley 	</a:t>
            </a:r>
            <a:r>
              <a:rPr lang="es-ES" dirty="0"/>
              <a:t>	</a:t>
            </a:r>
            <a:r>
              <a:rPr lang="es-ES" dirty="0">
                <a:sym typeface="Wingdings" panose="05000000000000000000" pitchFamily="2" charset="2"/>
              </a:rPr>
              <a:t> La Ordenación turística en la CARM	</a:t>
            </a:r>
          </a:p>
          <a:p>
            <a:r>
              <a:rPr lang="es-ES" dirty="0">
                <a:sym typeface="Wingdings" panose="05000000000000000000" pitchFamily="2" charset="2"/>
              </a:rPr>
              <a:t>		</a:t>
            </a:r>
          </a:p>
          <a:p>
            <a:r>
              <a:rPr lang="es-ES" dirty="0">
                <a:sym typeface="Wingdings" panose="05000000000000000000" pitchFamily="2" charset="2"/>
              </a:rPr>
              <a:t>	</a:t>
            </a:r>
            <a:r>
              <a:rPr lang="es-ES" b="1" dirty="0">
                <a:sym typeface="Wingdings" panose="05000000000000000000" pitchFamily="2" charset="2"/>
              </a:rPr>
              <a:t>Definiciones </a:t>
            </a:r>
            <a:r>
              <a:rPr lang="es-ES" dirty="0">
                <a:sym typeface="Wingdings" panose="05000000000000000000" pitchFamily="2" charset="2"/>
              </a:rPr>
              <a:t>		 actividad, recursos, productos y servicios turísticos</a:t>
            </a:r>
          </a:p>
          <a:p>
            <a:endParaRPr lang="es-ES" dirty="0">
              <a:sym typeface="Wingdings" panose="05000000000000000000" pitchFamily="2" charset="2"/>
            </a:endParaRPr>
          </a:p>
          <a:p>
            <a:r>
              <a:rPr lang="es-ES" dirty="0">
                <a:sym typeface="Wingdings" panose="05000000000000000000" pitchFamily="2" charset="2"/>
              </a:rPr>
              <a:t>	</a:t>
            </a:r>
            <a:r>
              <a:rPr lang="es-ES" b="1" dirty="0">
                <a:sym typeface="Wingdings" panose="05000000000000000000" pitchFamily="2" charset="2"/>
              </a:rPr>
              <a:t>Ámbito de aplicación</a:t>
            </a:r>
            <a:r>
              <a:rPr lang="es-ES" dirty="0">
                <a:sym typeface="Wingdings" panose="05000000000000000000" pitchFamily="2" charset="2"/>
              </a:rPr>
              <a:t>		Empresas y profesionales en el ámbito de la CARM</a:t>
            </a:r>
          </a:p>
          <a:p>
            <a:r>
              <a:rPr lang="es-ES" dirty="0">
                <a:sym typeface="Wingdings" panose="05000000000000000000" pitchFamily="2" charset="2"/>
              </a:rPr>
              <a:t>					Las AAPP cuando ejerzan actividades turística</a:t>
            </a:r>
          </a:p>
          <a:p>
            <a:r>
              <a:rPr lang="es-ES" dirty="0">
                <a:sym typeface="Wingdings" panose="05000000000000000000" pitchFamily="2" charset="2"/>
              </a:rPr>
              <a:t>					Los usuarios turísticos en sus relaciones con las empresas t. </a:t>
            </a:r>
          </a:p>
          <a:p>
            <a:endParaRPr lang="es-ES" dirty="0">
              <a:sym typeface="Wingdings" panose="05000000000000000000" pitchFamily="2" charset="2"/>
            </a:endParaRPr>
          </a:p>
          <a:p>
            <a:r>
              <a:rPr lang="es-ES" dirty="0">
                <a:sym typeface="Wingdings" panose="05000000000000000000" pitchFamily="2" charset="2"/>
              </a:rPr>
              <a:t>	</a:t>
            </a:r>
            <a:r>
              <a:rPr lang="es-ES" b="1" dirty="0">
                <a:sym typeface="Wingdings" panose="05000000000000000000" pitchFamily="2" charset="2"/>
              </a:rPr>
              <a:t>Principios rectores	</a:t>
            </a:r>
            <a:r>
              <a:rPr lang="es-ES" dirty="0">
                <a:sym typeface="Wingdings" panose="05000000000000000000" pitchFamily="2" charset="2"/>
              </a:rPr>
              <a:t>	1. Considerar el turismo como una industria estratégica </a:t>
            </a:r>
          </a:p>
          <a:p>
            <a:r>
              <a:rPr lang="es-ES" dirty="0">
                <a:sym typeface="Wingdings" panose="05000000000000000000" pitchFamily="2" charset="2"/>
              </a:rPr>
              <a:t>				2. Respetar el principio de la libertad de empresa</a:t>
            </a:r>
          </a:p>
          <a:p>
            <a:r>
              <a:rPr lang="es-ES" dirty="0">
                <a:sym typeface="Wingdings" panose="05000000000000000000" pitchFamily="2" charset="2"/>
              </a:rPr>
              <a:t>				3. Promocionar la marca turística «Región de Murcia» </a:t>
            </a:r>
          </a:p>
          <a:p>
            <a:r>
              <a:rPr lang="es-ES" dirty="0">
                <a:sym typeface="Wingdings" panose="05000000000000000000" pitchFamily="2" charset="2"/>
              </a:rPr>
              <a:t>				4. Fomentar la accesibilidad universal</a:t>
            </a:r>
          </a:p>
          <a:p>
            <a:r>
              <a:rPr lang="es-ES" dirty="0">
                <a:sym typeface="Wingdings" panose="05000000000000000000" pitchFamily="2" charset="2"/>
              </a:rPr>
              <a:t>				5. El turismo como fuente de conocimiento cultural y de sostenibilidad </a:t>
            </a:r>
          </a:p>
          <a:p>
            <a:r>
              <a:rPr lang="es-ES" dirty="0">
                <a:sym typeface="Wingdings" panose="05000000000000000000" pitchFamily="2" charset="2"/>
              </a:rPr>
              <a:t>				6. Desarrollar la innovación para mejorar la calidad y competitividad </a:t>
            </a:r>
          </a:p>
          <a:p>
            <a:r>
              <a:rPr lang="es-ES" dirty="0">
                <a:sym typeface="Wingdings" panose="05000000000000000000" pitchFamily="2" charset="2"/>
              </a:rPr>
              <a:t>				7. Diversificación, especialización, comercialización y superación de la </a:t>
            </a:r>
            <a:r>
              <a:rPr lang="es-ES" dirty="0" err="1">
                <a:sym typeface="Wingdings" panose="05000000000000000000" pitchFamily="2" charset="2"/>
              </a:rPr>
              <a:t>est</a:t>
            </a:r>
            <a:r>
              <a:rPr lang="es-ES" dirty="0">
                <a:sym typeface="Wingdings" panose="05000000000000000000" pitchFamily="2" charset="2"/>
              </a:rPr>
              <a:t>. 8. 				8. Coordinar la labor de las distintas administraciones </a:t>
            </a:r>
          </a:p>
          <a:p>
            <a:r>
              <a:rPr lang="es-ES" dirty="0">
                <a:sym typeface="Wingdings" panose="05000000000000000000" pitchFamily="2" charset="2"/>
              </a:rPr>
              <a:t>				9. Fomentar la formación y cualificación </a:t>
            </a:r>
          </a:p>
          <a:p>
            <a:r>
              <a:rPr lang="es-ES" dirty="0">
                <a:sym typeface="Wingdings" panose="05000000000000000000" pitchFamily="2" charset="2"/>
              </a:rPr>
              <a:t>				10. Defender y proteger al usuario de los servicios turísticos </a:t>
            </a:r>
          </a:p>
          <a:p>
            <a:r>
              <a:rPr lang="es-ES" dirty="0">
                <a:sym typeface="Wingdings" panose="05000000000000000000" pitchFamily="2" charset="2"/>
              </a:rPr>
              <a:t>				11. Potenciar los estudios e investigaciones</a:t>
            </a:r>
          </a:p>
          <a:p>
            <a:r>
              <a:rPr lang="es-ES" dirty="0">
                <a:sym typeface="Wingdings" panose="05000000000000000000" pitchFamily="2" charset="2"/>
              </a:rPr>
              <a:t>				12. Reducción de cargas burocráticas en la clasificación de empresas y </a:t>
            </a:r>
            <a:r>
              <a:rPr lang="es-ES" dirty="0" err="1">
                <a:sym typeface="Wingdings" panose="05000000000000000000" pitchFamily="2" charset="2"/>
              </a:rPr>
              <a:t>act</a:t>
            </a:r>
            <a:r>
              <a:rPr lang="es-ES" dirty="0">
                <a:sym typeface="Wingdings" panose="05000000000000000000" pitchFamily="2" charset="2"/>
              </a:rPr>
              <a:t>. T. </a:t>
            </a:r>
            <a:endParaRPr lang="es-ES" dirty="0"/>
          </a:p>
        </p:txBody>
      </p:sp>
      <p:sp>
        <p:nvSpPr>
          <p:cNvPr id="3" name="Abrir llave 2">
            <a:extLst>
              <a:ext uri="{FF2B5EF4-FFF2-40B4-BE49-F238E27FC236}">
                <a16:creationId xmlns:a16="http://schemas.microsoft.com/office/drawing/2014/main" id="{6F521F49-7F4A-4381-81FF-8718CF44B527}"/>
              </a:ext>
            </a:extLst>
          </p:cNvPr>
          <p:cNvSpPr/>
          <p:nvPr/>
        </p:nvSpPr>
        <p:spPr>
          <a:xfrm>
            <a:off x="4811151" y="2426677"/>
            <a:ext cx="534572" cy="10832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3019721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04B0D5FA-6881-409D-BAFD-753FBD5D7F6E}"/>
              </a:ext>
            </a:extLst>
          </p:cNvPr>
          <p:cNvGraphicFramePr>
            <a:graphicFrameLocks noGrp="1"/>
          </p:cNvGraphicFramePr>
          <p:nvPr>
            <p:extLst>
              <p:ext uri="{D42A27DB-BD31-4B8C-83A1-F6EECF244321}">
                <p14:modId xmlns:p14="http://schemas.microsoft.com/office/powerpoint/2010/main" val="3511070201"/>
              </p:ext>
            </p:extLst>
          </p:nvPr>
        </p:nvGraphicFramePr>
        <p:xfrm>
          <a:off x="961293" y="259080"/>
          <a:ext cx="10269414" cy="5730240"/>
        </p:xfrm>
        <a:graphic>
          <a:graphicData uri="http://schemas.openxmlformats.org/drawingml/2006/table">
            <a:tbl>
              <a:tblPr firstRow="1" firstCol="1" bandRow="1"/>
              <a:tblGrid>
                <a:gridCol w="5131582">
                  <a:extLst>
                    <a:ext uri="{9D8B030D-6E8A-4147-A177-3AD203B41FA5}">
                      <a16:colId xmlns:a16="http://schemas.microsoft.com/office/drawing/2014/main" val="3721278684"/>
                    </a:ext>
                  </a:extLst>
                </a:gridCol>
                <a:gridCol w="5137832">
                  <a:extLst>
                    <a:ext uri="{9D8B030D-6E8A-4147-A177-3AD203B41FA5}">
                      <a16:colId xmlns:a16="http://schemas.microsoft.com/office/drawing/2014/main" val="982262945"/>
                    </a:ext>
                  </a:extLst>
                </a:gridCol>
              </a:tblGrid>
              <a:tr h="203299">
                <a:tc>
                  <a:txBody>
                    <a:bodyPr/>
                    <a:lstStyle/>
                    <a:p>
                      <a:pPr algn="ctr">
                        <a:tabLst>
                          <a:tab pos="180340" algn="l"/>
                        </a:tabLst>
                      </a:pPr>
                      <a:r>
                        <a:rPr lang="es-ES" sz="1600" b="1" dirty="0">
                          <a:effectLst/>
                          <a:latin typeface="Calibri" panose="020F0502020204030204" pitchFamily="34" charset="0"/>
                          <a:ea typeface="Calibri" panose="020F0502020204030204" pitchFamily="34" charset="0"/>
                        </a:rPr>
                        <a:t>Competencias de la CA</a:t>
                      </a:r>
                      <a:endParaRPr lang="es-ES" sz="1600" dirty="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tabLst>
                          <a:tab pos="180340" algn="l"/>
                        </a:tabLst>
                      </a:pPr>
                      <a:r>
                        <a:rPr lang="es-ES" sz="1600" b="1">
                          <a:effectLst/>
                          <a:latin typeface="Calibri" panose="020F0502020204030204" pitchFamily="34" charset="0"/>
                          <a:ea typeface="Calibri" panose="020F0502020204030204" pitchFamily="34" charset="0"/>
                        </a:rPr>
                        <a:t>Competencias municipales</a:t>
                      </a:r>
                      <a:endParaRPr lang="es-ES" sz="16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9858821"/>
                  </a:ext>
                </a:extLst>
              </a:tr>
              <a:tr h="698738">
                <a:tc>
                  <a:txBody>
                    <a:bodyPr/>
                    <a:lstStyle/>
                    <a:p>
                      <a:pPr algn="just">
                        <a:tabLst>
                          <a:tab pos="180340" algn="l"/>
                        </a:tabLst>
                      </a:pPr>
                      <a:r>
                        <a:rPr lang="es-ES" sz="1600" dirty="0">
                          <a:effectLst/>
                          <a:latin typeface="Calibri" panose="020F0502020204030204" pitchFamily="34" charset="0"/>
                          <a:ea typeface="Calibri" panose="020F0502020204030204" pitchFamily="34" charset="0"/>
                        </a:rPr>
                        <a:t>La formulación de la política turística regional.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180340" algn="l"/>
                        </a:tabLst>
                      </a:pPr>
                      <a:r>
                        <a:rPr lang="es-ES" sz="1600">
                          <a:effectLst/>
                          <a:latin typeface="Calibri" panose="020F0502020204030204" pitchFamily="34" charset="0"/>
                          <a:ea typeface="Calibri" panose="020F0502020204030204" pitchFamily="34" charset="0"/>
                        </a:rPr>
                        <a:t>Promover, conservar y fomentar los recursos relacionados con el turismo, teniéndolos en consideración en sus instrumentos de planeamiento urbanístico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0585607"/>
                  </a:ext>
                </a:extLst>
              </a:tr>
              <a:tr h="698738">
                <a:tc>
                  <a:txBody>
                    <a:bodyPr/>
                    <a:lstStyle/>
                    <a:p>
                      <a:pPr algn="just">
                        <a:tabLst>
                          <a:tab pos="180340" algn="l"/>
                        </a:tabLst>
                      </a:pPr>
                      <a:r>
                        <a:rPr lang="es-ES" sz="1600" dirty="0">
                          <a:effectLst/>
                          <a:latin typeface="Calibri" panose="020F0502020204030204" pitchFamily="34" charset="0"/>
                          <a:ea typeface="Calibri" panose="020F0502020204030204" pitchFamily="34" charset="0"/>
                        </a:rPr>
                        <a:t>La ordenación de la actividad turística, mediante la clasificación e inspección de las empresas turísticas y el ejercicio de la potestad sancionadora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180340" algn="l"/>
                        </a:tabLst>
                      </a:pPr>
                      <a:r>
                        <a:rPr lang="es-ES" sz="1600">
                          <a:effectLst/>
                          <a:latin typeface="Calibri" panose="020F0502020204030204" pitchFamily="34" charset="0"/>
                          <a:ea typeface="Calibri" panose="020F0502020204030204" pitchFamily="34" charset="0"/>
                        </a:rPr>
                        <a:t>Velar por la conservación y mejora de las infraestructuras y equipamientos, encaminados a mejorar la imagen turística de la Región de Murcia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4871968"/>
                  </a:ext>
                </a:extLst>
              </a:tr>
              <a:tr h="609898">
                <a:tc>
                  <a:txBody>
                    <a:bodyPr/>
                    <a:lstStyle/>
                    <a:p>
                      <a:pPr algn="just">
                        <a:tabLst>
                          <a:tab pos="180340" algn="l"/>
                        </a:tabLst>
                      </a:pPr>
                      <a:r>
                        <a:rPr lang="es-ES" sz="1600" dirty="0">
                          <a:effectLst/>
                          <a:latin typeface="Calibri" panose="020F0502020204030204" pitchFamily="34" charset="0"/>
                          <a:ea typeface="Calibri" panose="020F0502020204030204" pitchFamily="34" charset="0"/>
                        </a:rPr>
                        <a:t>La protección de los derechos de las empresas y usuarios turísticos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180340" algn="l"/>
                        </a:tabLst>
                      </a:pPr>
                      <a:r>
                        <a:rPr lang="es-ES" sz="1600">
                          <a:effectLst/>
                          <a:latin typeface="Calibri" panose="020F0502020204030204" pitchFamily="34" charset="0"/>
                          <a:ea typeface="Calibri" panose="020F0502020204030204" pitchFamily="34" charset="0"/>
                        </a:rPr>
                        <a:t>La planificación, promoción, información y estadística turística local, en coordinación con otras Administraciones públicas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5632346"/>
                  </a:ext>
                </a:extLst>
              </a:tr>
              <a:tr h="698738">
                <a:tc>
                  <a:txBody>
                    <a:bodyPr/>
                    <a:lstStyle/>
                    <a:p>
                      <a:pPr algn="just">
                        <a:tabLst>
                          <a:tab pos="180340" algn="l"/>
                        </a:tabLst>
                      </a:pPr>
                      <a:r>
                        <a:rPr lang="es-ES" sz="1600" dirty="0">
                          <a:effectLst/>
                          <a:latin typeface="Calibri" panose="020F0502020204030204" pitchFamily="34" charset="0"/>
                          <a:ea typeface="Calibri" panose="020F0502020204030204" pitchFamily="34" charset="0"/>
                        </a:rPr>
                        <a:t>La creación, desarrollo, mejora y promoción de los recursos, productos y destinos turísticos en coordinación con otras Administraciones y el sector privado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180340" algn="l"/>
                        </a:tabLst>
                      </a:pPr>
                      <a:r>
                        <a:rPr lang="es-ES" sz="1600">
                          <a:effectLst/>
                          <a:latin typeface="Calibri" panose="020F0502020204030204" pitchFamily="34" charset="0"/>
                          <a:ea typeface="Calibri" panose="020F0502020204030204" pitchFamily="34" charset="0"/>
                        </a:rPr>
                        <a:t>Cuantas otras competencias en relación con el turismo les sean atribuidas por el resto del ordenamiento jurídico.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6639418"/>
                  </a:ext>
                </a:extLst>
              </a:tr>
              <a:tr h="406599">
                <a:tc>
                  <a:txBody>
                    <a:bodyPr/>
                    <a:lstStyle/>
                    <a:p>
                      <a:pPr algn="just">
                        <a:tabLst>
                          <a:tab pos="180340" algn="l"/>
                        </a:tabLst>
                      </a:pPr>
                      <a:r>
                        <a:rPr lang="es-ES" sz="1600" dirty="0">
                          <a:effectLst/>
                          <a:latin typeface="Calibri" panose="020F0502020204030204" pitchFamily="34" charset="0"/>
                          <a:ea typeface="Calibri" panose="020F0502020204030204" pitchFamily="34" charset="0"/>
                        </a:rPr>
                        <a:t>El fomento y la planificación de actuaciones turísticas de ámbito regional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600">
                          <a:effectLst/>
                          <a:latin typeface="Times New Roman" panose="02020603050405020304" pitchFamily="18" charset="0"/>
                          <a:ea typeface="Arial Unicode MS"/>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182027879"/>
                  </a:ext>
                </a:extLst>
              </a:tr>
              <a:tr h="0">
                <a:tc>
                  <a:txBody>
                    <a:bodyPr/>
                    <a:lstStyle/>
                    <a:p>
                      <a:pPr algn="just">
                        <a:tabLst>
                          <a:tab pos="180340" algn="l"/>
                        </a:tabLst>
                      </a:pPr>
                      <a:r>
                        <a:rPr lang="es-ES" sz="1600" dirty="0">
                          <a:effectLst/>
                          <a:latin typeface="Calibri" panose="020F0502020204030204" pitchFamily="34" charset="0"/>
                          <a:ea typeface="Calibri" panose="020F0502020204030204" pitchFamily="34" charset="0"/>
                        </a:rPr>
                        <a:t>La promoción de la imagen turística de la Región de Murcia.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s-ES" sz="2000" dirty="0">
                        <a:effectLst/>
                        <a:latin typeface="Times New Roman" panose="02020603050405020304" pitchFamily="18" charset="0"/>
                        <a:ea typeface="Arial Unicode MS"/>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721107618"/>
                  </a:ext>
                </a:extLst>
              </a:tr>
              <a:tr h="254124">
                <a:tc>
                  <a:txBody>
                    <a:bodyPr/>
                    <a:lstStyle/>
                    <a:p>
                      <a:pPr algn="just">
                        <a:tabLst>
                          <a:tab pos="180340" algn="l"/>
                        </a:tabLst>
                      </a:pPr>
                      <a:r>
                        <a:rPr lang="es-ES" sz="1600" dirty="0">
                          <a:effectLst/>
                          <a:latin typeface="Calibri" panose="020F0502020204030204" pitchFamily="34" charset="0"/>
                          <a:ea typeface="Calibri" panose="020F0502020204030204" pitchFamily="34" charset="0"/>
                        </a:rPr>
                        <a:t>La información y estadística turística regional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s-ES" sz="2000" dirty="0">
                        <a:effectLst/>
                        <a:latin typeface="Times New Roman" panose="02020603050405020304" pitchFamily="18" charset="0"/>
                        <a:ea typeface="Arial Unicode MS"/>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261221806"/>
                  </a:ext>
                </a:extLst>
              </a:tr>
              <a:tr h="698738">
                <a:tc>
                  <a:txBody>
                    <a:bodyPr/>
                    <a:lstStyle/>
                    <a:p>
                      <a:pPr algn="just">
                        <a:tabLst>
                          <a:tab pos="180340" algn="l"/>
                        </a:tabLst>
                      </a:pPr>
                      <a:r>
                        <a:rPr lang="es-ES" sz="1600" dirty="0">
                          <a:effectLst/>
                          <a:latin typeface="Calibri" panose="020F0502020204030204" pitchFamily="34" charset="0"/>
                          <a:ea typeface="Calibri" panose="020F0502020204030204" pitchFamily="34" charset="0"/>
                        </a:rPr>
                        <a:t>La formación y cualificación de los profesionales del sector turístico, sin perjuicio de las competencias en esta materia de otras Administraciones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600" dirty="0">
                          <a:effectLst/>
                          <a:latin typeface="Times New Roman" panose="02020603050405020304" pitchFamily="18" charset="0"/>
                          <a:ea typeface="Arial Unicode MS"/>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681093627"/>
                  </a:ext>
                </a:extLst>
              </a:tr>
              <a:tr h="609898">
                <a:tc>
                  <a:txBody>
                    <a:bodyPr/>
                    <a:lstStyle/>
                    <a:p>
                      <a:pPr algn="just">
                        <a:tabLst>
                          <a:tab pos="180340" algn="l"/>
                        </a:tabLst>
                      </a:pPr>
                      <a:r>
                        <a:rPr lang="es-ES" sz="1600" dirty="0">
                          <a:effectLst/>
                          <a:latin typeface="Calibri" panose="020F0502020204030204" pitchFamily="34" charset="0"/>
                          <a:ea typeface="Calibri" panose="020F0502020204030204" pitchFamily="34" charset="0"/>
                        </a:rPr>
                        <a:t>Cualquier otra competencia relacionada con el turismo que se le atribuya en esta ley o en el resto del ordenamiento jurídico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600" dirty="0">
                          <a:effectLst/>
                          <a:latin typeface="Times New Roman" panose="02020603050405020304" pitchFamily="18" charset="0"/>
                          <a:ea typeface="Arial Unicode MS"/>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106996056"/>
                  </a:ext>
                </a:extLst>
              </a:tr>
            </a:tbl>
          </a:graphicData>
        </a:graphic>
      </p:graphicFrame>
      <p:sp>
        <p:nvSpPr>
          <p:cNvPr id="3" name="CuadroTexto 2">
            <a:extLst>
              <a:ext uri="{FF2B5EF4-FFF2-40B4-BE49-F238E27FC236}">
                <a16:creationId xmlns:a16="http://schemas.microsoft.com/office/drawing/2014/main" id="{6C748814-2EA2-4A14-AA42-C595F6A846D0}"/>
              </a:ext>
            </a:extLst>
          </p:cNvPr>
          <p:cNvSpPr txBox="1"/>
          <p:nvPr/>
        </p:nvSpPr>
        <p:spPr>
          <a:xfrm>
            <a:off x="8137681" y="4543865"/>
            <a:ext cx="3093026" cy="646331"/>
          </a:xfrm>
          <a:prstGeom prst="rect">
            <a:avLst/>
          </a:prstGeom>
          <a:noFill/>
        </p:spPr>
        <p:txBody>
          <a:bodyPr wrap="none" rtlCol="0">
            <a:spAutoFit/>
          </a:bodyPr>
          <a:lstStyle/>
          <a:p>
            <a:r>
              <a:rPr lang="es-ES" dirty="0"/>
              <a:t>Competencias de la CA y los</a:t>
            </a:r>
          </a:p>
          <a:p>
            <a:r>
              <a:rPr lang="es-ES" dirty="0"/>
              <a:t>Municipios en materia turística</a:t>
            </a:r>
          </a:p>
        </p:txBody>
      </p:sp>
      <p:sp>
        <p:nvSpPr>
          <p:cNvPr id="4" name="Flecha: hacia abajo 3">
            <a:extLst>
              <a:ext uri="{FF2B5EF4-FFF2-40B4-BE49-F238E27FC236}">
                <a16:creationId xmlns:a16="http://schemas.microsoft.com/office/drawing/2014/main" id="{0F868D8E-0AE8-4BD2-ACC0-6114A055AD07}"/>
              </a:ext>
            </a:extLst>
          </p:cNvPr>
          <p:cNvSpPr/>
          <p:nvPr/>
        </p:nvSpPr>
        <p:spPr>
          <a:xfrm rot="10800000">
            <a:off x="9186203" y="3657600"/>
            <a:ext cx="689317" cy="7315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5" name="Imagen 4">
            <a:extLst>
              <a:ext uri="{FF2B5EF4-FFF2-40B4-BE49-F238E27FC236}">
                <a16:creationId xmlns:a16="http://schemas.microsoft.com/office/drawing/2014/main" id="{EF90FA2C-E84B-4BFC-8701-36B3B7B30206}"/>
              </a:ext>
            </a:extLst>
          </p:cNvPr>
          <p:cNvPicPr>
            <a:picLocks noChangeAspect="1"/>
          </p:cNvPicPr>
          <p:nvPr/>
        </p:nvPicPr>
        <p:blipFill>
          <a:blip r:embed="rId2"/>
          <a:stretch>
            <a:fillRect/>
          </a:stretch>
        </p:blipFill>
        <p:spPr>
          <a:xfrm rot="16200000">
            <a:off x="7102512" y="4386103"/>
            <a:ext cx="725487" cy="731521"/>
          </a:xfrm>
          <a:prstGeom prst="rect">
            <a:avLst/>
          </a:prstGeom>
        </p:spPr>
      </p:pic>
    </p:spTree>
    <p:extLst>
      <p:ext uri="{BB962C8B-B14F-4D97-AF65-F5344CB8AC3E}">
        <p14:creationId xmlns:p14="http://schemas.microsoft.com/office/powerpoint/2010/main" val="2830554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C9FE6A03-2816-4267-A732-37614B738C59}"/>
              </a:ext>
            </a:extLst>
          </p:cNvPr>
          <p:cNvSpPr/>
          <p:nvPr/>
        </p:nvSpPr>
        <p:spPr>
          <a:xfrm>
            <a:off x="641621" y="197346"/>
            <a:ext cx="10908757" cy="6740307"/>
          </a:xfrm>
          <a:prstGeom prst="rect">
            <a:avLst/>
          </a:prstGeom>
        </p:spPr>
        <p:txBody>
          <a:bodyPr wrap="square">
            <a:spAutoFit/>
          </a:bodyPr>
          <a:lstStyle/>
          <a:p>
            <a:r>
              <a:rPr lang="es-ES" b="1" dirty="0">
                <a:solidFill>
                  <a:srgbClr val="FF0000"/>
                </a:solidFill>
              </a:rPr>
              <a:t>2.2	Título I: Fomento de la Actividad Turística</a:t>
            </a:r>
          </a:p>
          <a:p>
            <a:endParaRPr lang="es-ES" b="1" dirty="0">
              <a:solidFill>
                <a:srgbClr val="FF0000"/>
              </a:solidFill>
            </a:endParaRPr>
          </a:p>
          <a:p>
            <a:r>
              <a:rPr lang="es-ES" dirty="0"/>
              <a:t>Toda medida de los poderes públicos que tiene por </a:t>
            </a:r>
            <a:r>
              <a:rPr lang="es-ES" dirty="0" err="1"/>
              <a:t>ﬁnalidad</a:t>
            </a:r>
            <a:r>
              <a:rPr lang="es-ES" dirty="0"/>
              <a:t> estimular, promover, incentivar o sostener determinadas actividades o iniciativas privadas, por entender que en ello concurre el interés público</a:t>
            </a:r>
          </a:p>
          <a:p>
            <a:endParaRPr lang="es-ES" dirty="0"/>
          </a:p>
          <a:p>
            <a:r>
              <a:rPr lang="es-ES" dirty="0"/>
              <a:t>Las actividades de fomento pueden ser de diversa índole, tales como:</a:t>
            </a:r>
          </a:p>
          <a:p>
            <a:pPr marL="261938" indent="-261938">
              <a:buFont typeface="Arial" panose="020B0604020202020204" pitchFamily="34" charset="0"/>
              <a:buChar char="•"/>
              <a:tabLst>
                <a:tab pos="536575" algn="l"/>
              </a:tabLst>
            </a:pPr>
            <a:r>
              <a:rPr lang="es-ES" dirty="0"/>
              <a:t>Subvenciones</a:t>
            </a:r>
          </a:p>
          <a:p>
            <a:pPr marL="261938" indent="-261938">
              <a:buFont typeface="Arial" panose="020B0604020202020204" pitchFamily="34" charset="0"/>
              <a:buChar char="•"/>
              <a:tabLst>
                <a:tab pos="536575" algn="l"/>
              </a:tabLst>
            </a:pPr>
            <a:r>
              <a:rPr lang="es-ES" dirty="0" err="1"/>
              <a:t>Beneﬁcios</a:t>
            </a:r>
            <a:r>
              <a:rPr lang="es-ES" dirty="0"/>
              <a:t> y desgravaciones </a:t>
            </a:r>
            <a:r>
              <a:rPr lang="es-ES" dirty="0" err="1"/>
              <a:t>ﬁscales</a:t>
            </a:r>
            <a:endParaRPr lang="es-ES" dirty="0"/>
          </a:p>
          <a:p>
            <a:pPr marL="261938" indent="-261938">
              <a:buFont typeface="Arial" panose="020B0604020202020204" pitchFamily="34" charset="0"/>
              <a:buChar char="•"/>
              <a:tabLst>
                <a:tab pos="536575" algn="l"/>
              </a:tabLst>
            </a:pPr>
            <a:r>
              <a:rPr lang="es-ES" dirty="0"/>
              <a:t>Aportaciones de bienes</a:t>
            </a:r>
          </a:p>
          <a:p>
            <a:pPr marL="261938" indent="-261938">
              <a:buFont typeface="Arial" panose="020B0604020202020204" pitchFamily="34" charset="0"/>
              <a:buChar char="•"/>
              <a:tabLst>
                <a:tab pos="536575" algn="l"/>
              </a:tabLst>
            </a:pPr>
            <a:r>
              <a:rPr lang="es-ES" dirty="0"/>
              <a:t>De contenido juridico</a:t>
            </a:r>
          </a:p>
          <a:p>
            <a:pPr marL="261938" indent="-261938">
              <a:buFont typeface="Arial" panose="020B0604020202020204" pitchFamily="34" charset="0"/>
              <a:buChar char="•"/>
              <a:tabLst>
                <a:tab pos="536575" algn="l"/>
              </a:tabLst>
            </a:pPr>
            <a:r>
              <a:rPr lang="es-ES" dirty="0"/>
              <a:t>Relativas a promoción, planificación, calidad e innovación, sostenibilidad, etc. </a:t>
            </a:r>
          </a:p>
          <a:p>
            <a:pPr>
              <a:tabLst>
                <a:tab pos="536575" algn="l"/>
              </a:tabLst>
            </a:pPr>
            <a:endParaRPr lang="es-ES" dirty="0"/>
          </a:p>
          <a:p>
            <a:pPr>
              <a:tabLst>
                <a:tab pos="536575" algn="l"/>
              </a:tabLst>
            </a:pPr>
            <a:r>
              <a:rPr lang="es-ES" dirty="0"/>
              <a:t>En este título, </a:t>
            </a:r>
            <a:r>
              <a:rPr lang="es-ES" b="1" dirty="0"/>
              <a:t>se relacionan las principales acciones de fomento </a:t>
            </a:r>
            <a:r>
              <a:rPr lang="es-ES" dirty="0"/>
              <a:t>que lleva a cabo la administración regional, prestando especial atención a determinados recursos o productos como: la gastronomía, el patrimonio cultural, histórico y religioso,  el patrimonio natural, el ecoturismo y el turismo rural  y las fiestas de interés turístico regional.</a:t>
            </a:r>
          </a:p>
          <a:p>
            <a:pPr>
              <a:tabLst>
                <a:tab pos="536575" algn="l"/>
              </a:tabLst>
            </a:pPr>
            <a:endParaRPr lang="es-ES" dirty="0"/>
          </a:p>
          <a:p>
            <a:pPr>
              <a:tabLst>
                <a:tab pos="536575" algn="l"/>
              </a:tabLst>
            </a:pPr>
            <a:r>
              <a:rPr lang="es-ES" dirty="0"/>
              <a:t>Por último, </a:t>
            </a:r>
            <a:r>
              <a:rPr lang="es-ES" b="1" dirty="0"/>
              <a:t>se regulan determinadas acciones de fomento </a:t>
            </a:r>
            <a:r>
              <a:rPr lang="es-ES" dirty="0"/>
              <a:t>como</a:t>
            </a:r>
          </a:p>
          <a:p>
            <a:pPr>
              <a:tabLst>
                <a:tab pos="536575" algn="l"/>
              </a:tabLst>
            </a:pPr>
            <a:r>
              <a:rPr lang="es-ES" dirty="0"/>
              <a:t>•	La planificación del turismo regional</a:t>
            </a:r>
          </a:p>
          <a:p>
            <a:pPr>
              <a:tabLst>
                <a:tab pos="536575" algn="l"/>
              </a:tabLst>
            </a:pPr>
            <a:r>
              <a:rPr lang="es-ES" dirty="0"/>
              <a:t>•	La Información, que procurará la coordinación municipal</a:t>
            </a:r>
          </a:p>
          <a:p>
            <a:pPr>
              <a:tabLst>
                <a:tab pos="536575" algn="l"/>
              </a:tabLst>
            </a:pPr>
            <a:r>
              <a:rPr lang="es-ES" dirty="0"/>
              <a:t>•	La calidad turística</a:t>
            </a:r>
          </a:p>
          <a:p>
            <a:pPr>
              <a:tabLst>
                <a:tab pos="536575" algn="l"/>
              </a:tabLst>
            </a:pPr>
            <a:r>
              <a:rPr lang="es-ES" dirty="0"/>
              <a:t>•	La innovación</a:t>
            </a:r>
          </a:p>
          <a:p>
            <a:pPr>
              <a:tabLst>
                <a:tab pos="536575" algn="l"/>
              </a:tabLst>
            </a:pPr>
            <a:endParaRPr lang="es-ES" dirty="0"/>
          </a:p>
          <a:p>
            <a:pPr>
              <a:tabLst>
                <a:tab pos="536575" algn="l"/>
              </a:tabLst>
            </a:pPr>
            <a:endParaRPr lang="es-ES" dirty="0"/>
          </a:p>
        </p:txBody>
      </p:sp>
    </p:spTree>
    <p:extLst>
      <p:ext uri="{BB962C8B-B14F-4D97-AF65-F5344CB8AC3E}">
        <p14:creationId xmlns:p14="http://schemas.microsoft.com/office/powerpoint/2010/main" val="2152339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4C5D1AF-3899-4297-9A3F-5233581CA7A4}"/>
              </a:ext>
            </a:extLst>
          </p:cNvPr>
          <p:cNvSpPr/>
          <p:nvPr/>
        </p:nvSpPr>
        <p:spPr>
          <a:xfrm>
            <a:off x="700175" y="443076"/>
            <a:ext cx="11041882" cy="5970865"/>
          </a:xfrm>
          <a:prstGeom prst="rect">
            <a:avLst/>
          </a:prstGeom>
        </p:spPr>
        <p:txBody>
          <a:bodyPr wrap="square">
            <a:spAutoFit/>
          </a:bodyPr>
          <a:lstStyle/>
          <a:p>
            <a:r>
              <a:rPr lang="es-ES" sz="2800" b="1" dirty="0">
                <a:solidFill>
                  <a:srgbClr val="FF0000"/>
                </a:solidFill>
              </a:rPr>
              <a:t>2.3	Título II: Empresas y establecimientos turísticos</a:t>
            </a:r>
          </a:p>
          <a:p>
            <a:endParaRPr lang="es-ES" b="1" dirty="0">
              <a:solidFill>
                <a:srgbClr val="FF0000"/>
              </a:solidFill>
            </a:endParaRPr>
          </a:p>
          <a:p>
            <a:r>
              <a:rPr lang="es-ES" sz="2800" b="1" dirty="0"/>
              <a:t>empresa turística</a:t>
            </a:r>
            <a:r>
              <a:rPr lang="es-ES" sz="2800" dirty="0"/>
              <a:t>               las personas físicas o jurídicas que debidamente acreditadas, de manera habitual y mediante precio, se dedican a la realización de una actividad turística o a la prestación de algún servicio turístico</a:t>
            </a:r>
          </a:p>
          <a:p>
            <a:endParaRPr lang="es-ES" sz="2800" dirty="0"/>
          </a:p>
          <a:p>
            <a:r>
              <a:rPr lang="es-ES" sz="2800" b="1" dirty="0"/>
              <a:t>establecimientos turísticos  </a:t>
            </a:r>
            <a:r>
              <a:rPr lang="es-ES" sz="2800" dirty="0"/>
              <a:t>          los locales o instalaciones abiertos al público en general y acondicionados de conformidad con la normativa en cada caso aplicable, en los que las empresas turísticas desarrollan sus actividades o prestan al público alguno de sus servicios.</a:t>
            </a:r>
          </a:p>
          <a:p>
            <a:endParaRPr lang="es-ES" sz="2800" dirty="0"/>
          </a:p>
          <a:p>
            <a:r>
              <a:rPr lang="es-ES" sz="2800" b="1" dirty="0"/>
              <a:t>declaración responsable             </a:t>
            </a:r>
            <a:r>
              <a:rPr lang="es-ES" sz="2800" dirty="0"/>
              <a:t>Desde la presentación de la declaración responsable se podrá realizar la actividad turística. </a:t>
            </a:r>
          </a:p>
        </p:txBody>
      </p:sp>
      <p:sp>
        <p:nvSpPr>
          <p:cNvPr id="3" name="Flecha: a la derecha 2">
            <a:extLst>
              <a:ext uri="{FF2B5EF4-FFF2-40B4-BE49-F238E27FC236}">
                <a16:creationId xmlns:a16="http://schemas.microsoft.com/office/drawing/2014/main" id="{41BD47A2-37C2-402E-A7A5-74614DAD5511}"/>
              </a:ext>
            </a:extLst>
          </p:cNvPr>
          <p:cNvSpPr/>
          <p:nvPr/>
        </p:nvSpPr>
        <p:spPr>
          <a:xfrm>
            <a:off x="3541486" y="1219201"/>
            <a:ext cx="856343" cy="3755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4" name="Imagen 3">
            <a:extLst>
              <a:ext uri="{FF2B5EF4-FFF2-40B4-BE49-F238E27FC236}">
                <a16:creationId xmlns:a16="http://schemas.microsoft.com/office/drawing/2014/main" id="{04EEEBDC-B0CF-47F8-9063-0208932E8E56}"/>
              </a:ext>
            </a:extLst>
          </p:cNvPr>
          <p:cNvPicPr>
            <a:picLocks noChangeAspect="1"/>
          </p:cNvPicPr>
          <p:nvPr/>
        </p:nvPicPr>
        <p:blipFill>
          <a:blip r:embed="rId2"/>
          <a:stretch>
            <a:fillRect/>
          </a:stretch>
        </p:blipFill>
        <p:spPr>
          <a:xfrm>
            <a:off x="4847771" y="3316217"/>
            <a:ext cx="812800" cy="428765"/>
          </a:xfrm>
          <a:prstGeom prst="rect">
            <a:avLst/>
          </a:prstGeom>
        </p:spPr>
      </p:pic>
      <p:pic>
        <p:nvPicPr>
          <p:cNvPr id="5" name="Imagen 4">
            <a:extLst>
              <a:ext uri="{FF2B5EF4-FFF2-40B4-BE49-F238E27FC236}">
                <a16:creationId xmlns:a16="http://schemas.microsoft.com/office/drawing/2014/main" id="{06603C8F-9FB3-4579-8197-2A799DB1F8B0}"/>
              </a:ext>
            </a:extLst>
          </p:cNvPr>
          <p:cNvPicPr>
            <a:picLocks noChangeAspect="1"/>
          </p:cNvPicPr>
          <p:nvPr/>
        </p:nvPicPr>
        <p:blipFill>
          <a:blip r:embed="rId3"/>
          <a:stretch>
            <a:fillRect/>
          </a:stretch>
        </p:blipFill>
        <p:spPr>
          <a:xfrm>
            <a:off x="4542972" y="5483477"/>
            <a:ext cx="816935" cy="426757"/>
          </a:xfrm>
          <a:prstGeom prst="rect">
            <a:avLst/>
          </a:prstGeom>
        </p:spPr>
      </p:pic>
    </p:spTree>
    <p:extLst>
      <p:ext uri="{BB962C8B-B14F-4D97-AF65-F5344CB8AC3E}">
        <p14:creationId xmlns:p14="http://schemas.microsoft.com/office/powerpoint/2010/main" val="2071367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9568AB62-962F-46BA-8809-6910408EC98F}"/>
              </a:ext>
            </a:extLst>
          </p:cNvPr>
          <p:cNvSpPr/>
          <p:nvPr/>
        </p:nvSpPr>
        <p:spPr>
          <a:xfrm>
            <a:off x="232230" y="870925"/>
            <a:ext cx="11684000" cy="5324535"/>
          </a:xfrm>
          <a:prstGeom prst="rect">
            <a:avLst/>
          </a:prstGeom>
        </p:spPr>
        <p:txBody>
          <a:bodyPr wrap="square">
            <a:spAutoFit/>
          </a:bodyPr>
          <a:lstStyle/>
          <a:p>
            <a:pPr marL="285750" indent="-285750" algn="just">
              <a:buFont typeface="Arial" panose="020B0604020202020204" pitchFamily="34" charset="0"/>
              <a:buChar char="•"/>
            </a:pPr>
            <a:r>
              <a:rPr lang="es-ES" sz="2000" b="1" dirty="0"/>
              <a:t>obligación contar con un seguro de responsabilidad civil profesional</a:t>
            </a:r>
            <a:r>
              <a:rPr lang="es-ES" sz="2000" dirty="0"/>
              <a:t>. Para las actividades de agencias de viajes, además, será necesario constituir una </a:t>
            </a:r>
            <a:r>
              <a:rPr lang="es-ES" sz="2000" b="1" dirty="0"/>
              <a:t>fianza, individual o colectiva</a:t>
            </a:r>
            <a:r>
              <a:rPr lang="es-ES" sz="2000" dirty="0"/>
              <a:t>,.</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b="1" dirty="0"/>
              <a:t>los precios</a:t>
            </a:r>
            <a:r>
              <a:rPr lang="es-ES" sz="2000" dirty="0"/>
              <a:t>, éstos son fijados y modificados libremente por las empresas turísticas, debiendo hallarse expuestos en lugares perfectamente visibles para el público y que permitan su fácil lectura. En ningún caso se podrán facturar precios superiores a los anunciados.</a:t>
            </a:r>
          </a:p>
          <a:p>
            <a:pPr marL="285750" indent="-285750" algn="just">
              <a:buFont typeface="Arial" panose="020B0604020202020204" pitchFamily="34" charset="0"/>
              <a:buChar char="•"/>
            </a:pPr>
            <a:endParaRPr lang="es-ES" sz="2000" dirty="0"/>
          </a:p>
          <a:p>
            <a:pPr marL="285750" indent="-285750" algn="just">
              <a:buFont typeface="Arial" panose="020B0604020202020204" pitchFamily="34" charset="0"/>
              <a:buChar char="•"/>
            </a:pPr>
            <a:r>
              <a:rPr lang="es-ES" sz="2000" b="1" dirty="0"/>
              <a:t>Registro de Empresas y Actividades Turísticas </a:t>
            </a:r>
            <a:r>
              <a:rPr lang="es-ES" sz="2000" dirty="0"/>
              <a:t>es un registro público, de carácter informativo y de naturaleza administrativa, adscrito al ITREM. </a:t>
            </a:r>
          </a:p>
          <a:p>
            <a:pPr algn="just"/>
            <a:endParaRPr lang="es-ES" sz="2000" dirty="0"/>
          </a:p>
          <a:p>
            <a:pPr marL="285750" indent="-285750" algn="just">
              <a:buFont typeface="Arial" panose="020B0604020202020204" pitchFamily="34" charset="0"/>
              <a:buChar char="•"/>
            </a:pPr>
            <a:r>
              <a:rPr lang="es-ES" sz="2000" b="1" dirty="0"/>
              <a:t>Prestadores de servicios turísticos de fuera de la Región de Murcia </a:t>
            </a:r>
            <a:r>
              <a:rPr lang="es-ES" sz="2000" dirty="0"/>
              <a:t>(otra novedad importante de la ley), disponiendo que las empresas turísticas establecidas en estados miembros de la UE o en estados asociados AEEE que desempeñen de manera temporal u ocasional su actividad en la RM podrán hacerlo sin restricción alguna. Por otra parte, Las empresas turísticas establecidas en otras comunidades autónomas que ejerzan legalmente una actividad de servicios podrán desempeñar su actividad en la Región de Murcia libremente de acuerdo con lo establecido en los artículos 19 y 20 de la Ley 20/2013, de 9 de diciembre, de garantía de la unidad de mercado. </a:t>
            </a:r>
          </a:p>
        </p:txBody>
      </p:sp>
    </p:spTree>
    <p:extLst>
      <p:ext uri="{BB962C8B-B14F-4D97-AF65-F5344CB8AC3E}">
        <p14:creationId xmlns:p14="http://schemas.microsoft.com/office/powerpoint/2010/main" val="101675178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2415</Words>
  <Application>Microsoft Office PowerPoint</Application>
  <PresentationFormat>Panorámica</PresentationFormat>
  <Paragraphs>240</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Calibri</vt:lpstr>
      <vt:lpstr>Calibri Light</vt:lpstr>
      <vt:lpstr>Times New Roman</vt:lpstr>
      <vt:lpstr>Tema de Office</vt:lpstr>
      <vt:lpstr>TEMA 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5</dc:title>
  <dc:creator>Enrique</dc:creator>
  <cp:lastModifiedBy>Enrique</cp:lastModifiedBy>
  <cp:revision>19</cp:revision>
  <dcterms:created xsi:type="dcterms:W3CDTF">2022-09-11T06:52:21Z</dcterms:created>
  <dcterms:modified xsi:type="dcterms:W3CDTF">2022-09-11T09:50:06Z</dcterms:modified>
</cp:coreProperties>
</file>