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70" r:id="rId7"/>
    <p:sldId id="271" r:id="rId8"/>
    <p:sldId id="261" r:id="rId9"/>
    <p:sldId id="262" r:id="rId10"/>
    <p:sldId id="263" r:id="rId11"/>
    <p:sldId id="264" r:id="rId12"/>
    <p:sldId id="265" r:id="rId13"/>
    <p:sldId id="266" r:id="rId14"/>
    <p:sldId id="267" r:id="rId15"/>
    <p:sldId id="268" r:id="rId16"/>
    <p:sldId id="269" r:id="rId17"/>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3" autoAdjust="0"/>
    <p:restoredTop sz="93186" autoAdjust="0"/>
  </p:normalViewPr>
  <p:slideViewPr>
    <p:cSldViewPr snapToGrid="0">
      <p:cViewPr varScale="1">
        <p:scale>
          <a:sx n="64" d="100"/>
          <a:sy n="64" d="100"/>
        </p:scale>
        <p:origin x="88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F5BA323-C278-4BE9-B0BB-0C69B154A41E}"/>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CF17EDC1-18EB-405D-9DFC-79E03567FD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8200F9CE-95C5-4621-AFE4-38E3B9DCFF95}"/>
              </a:ext>
            </a:extLst>
          </p:cNvPr>
          <p:cNvSpPr>
            <a:spLocks noGrp="1"/>
          </p:cNvSpPr>
          <p:nvPr>
            <p:ph type="dt" sz="half" idx="10"/>
          </p:nvPr>
        </p:nvSpPr>
        <p:spPr/>
        <p:txBody>
          <a:bodyPr/>
          <a:lstStyle/>
          <a:p>
            <a:fld id="{18B2003D-9023-446F-A08D-1BCC472AA312}" type="datetimeFigureOut">
              <a:rPr lang="es-ES" smtClean="0"/>
              <a:t>14/09/2022</a:t>
            </a:fld>
            <a:endParaRPr lang="es-ES"/>
          </a:p>
        </p:txBody>
      </p:sp>
      <p:sp>
        <p:nvSpPr>
          <p:cNvPr id="5" name="Marcador de pie de página 4">
            <a:extLst>
              <a:ext uri="{FF2B5EF4-FFF2-40B4-BE49-F238E27FC236}">
                <a16:creationId xmlns:a16="http://schemas.microsoft.com/office/drawing/2014/main" id="{C2859BA3-E619-4838-B26B-1807C66289E1}"/>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FF204F3B-0915-4D9C-ADEC-830CE32C4D94}"/>
              </a:ext>
            </a:extLst>
          </p:cNvPr>
          <p:cNvSpPr>
            <a:spLocks noGrp="1"/>
          </p:cNvSpPr>
          <p:nvPr>
            <p:ph type="sldNum" sz="quarter" idx="12"/>
          </p:nvPr>
        </p:nvSpPr>
        <p:spPr/>
        <p:txBody>
          <a:bodyPr/>
          <a:lstStyle/>
          <a:p>
            <a:fld id="{F324BA25-BB08-44E7-B889-CA19406E4C45}" type="slidenum">
              <a:rPr lang="es-ES" smtClean="0"/>
              <a:t>‹Nº›</a:t>
            </a:fld>
            <a:endParaRPr lang="es-ES"/>
          </a:p>
        </p:txBody>
      </p:sp>
    </p:spTree>
    <p:extLst>
      <p:ext uri="{BB962C8B-B14F-4D97-AF65-F5344CB8AC3E}">
        <p14:creationId xmlns:p14="http://schemas.microsoft.com/office/powerpoint/2010/main" val="52771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B635D2-3728-42E4-B445-C98889819201}"/>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10AF2A34-8FE7-456C-BE98-A9EAD87A0024}"/>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3FAD7146-B0E7-4BF9-9CCA-27BDC463A443}"/>
              </a:ext>
            </a:extLst>
          </p:cNvPr>
          <p:cNvSpPr>
            <a:spLocks noGrp="1"/>
          </p:cNvSpPr>
          <p:nvPr>
            <p:ph type="dt" sz="half" idx="10"/>
          </p:nvPr>
        </p:nvSpPr>
        <p:spPr/>
        <p:txBody>
          <a:bodyPr/>
          <a:lstStyle/>
          <a:p>
            <a:fld id="{18B2003D-9023-446F-A08D-1BCC472AA312}" type="datetimeFigureOut">
              <a:rPr lang="es-ES" smtClean="0"/>
              <a:t>14/09/2022</a:t>
            </a:fld>
            <a:endParaRPr lang="es-ES"/>
          </a:p>
        </p:txBody>
      </p:sp>
      <p:sp>
        <p:nvSpPr>
          <p:cNvPr id="5" name="Marcador de pie de página 4">
            <a:extLst>
              <a:ext uri="{FF2B5EF4-FFF2-40B4-BE49-F238E27FC236}">
                <a16:creationId xmlns:a16="http://schemas.microsoft.com/office/drawing/2014/main" id="{A5587963-0C6F-4CE7-8991-0A7318C29150}"/>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20640A1D-94D2-4293-929A-AF039FA4C054}"/>
              </a:ext>
            </a:extLst>
          </p:cNvPr>
          <p:cNvSpPr>
            <a:spLocks noGrp="1"/>
          </p:cNvSpPr>
          <p:nvPr>
            <p:ph type="sldNum" sz="quarter" idx="12"/>
          </p:nvPr>
        </p:nvSpPr>
        <p:spPr/>
        <p:txBody>
          <a:bodyPr/>
          <a:lstStyle/>
          <a:p>
            <a:fld id="{F324BA25-BB08-44E7-B889-CA19406E4C45}" type="slidenum">
              <a:rPr lang="es-ES" smtClean="0"/>
              <a:t>‹Nº›</a:t>
            </a:fld>
            <a:endParaRPr lang="es-ES"/>
          </a:p>
        </p:txBody>
      </p:sp>
    </p:spTree>
    <p:extLst>
      <p:ext uri="{BB962C8B-B14F-4D97-AF65-F5344CB8AC3E}">
        <p14:creationId xmlns:p14="http://schemas.microsoft.com/office/powerpoint/2010/main" val="416910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F5D9273-F26A-4059-B9F7-7528E05EBE05}"/>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74A87C5A-CA22-4FC9-9A65-1538758442A7}"/>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9B25D659-FAFF-46EE-AFC8-93DBFFF62914}"/>
              </a:ext>
            </a:extLst>
          </p:cNvPr>
          <p:cNvSpPr>
            <a:spLocks noGrp="1"/>
          </p:cNvSpPr>
          <p:nvPr>
            <p:ph type="dt" sz="half" idx="10"/>
          </p:nvPr>
        </p:nvSpPr>
        <p:spPr/>
        <p:txBody>
          <a:bodyPr/>
          <a:lstStyle/>
          <a:p>
            <a:fld id="{18B2003D-9023-446F-A08D-1BCC472AA312}" type="datetimeFigureOut">
              <a:rPr lang="es-ES" smtClean="0"/>
              <a:t>14/09/2022</a:t>
            </a:fld>
            <a:endParaRPr lang="es-ES"/>
          </a:p>
        </p:txBody>
      </p:sp>
      <p:sp>
        <p:nvSpPr>
          <p:cNvPr id="5" name="Marcador de pie de página 4">
            <a:extLst>
              <a:ext uri="{FF2B5EF4-FFF2-40B4-BE49-F238E27FC236}">
                <a16:creationId xmlns:a16="http://schemas.microsoft.com/office/drawing/2014/main" id="{3C08CA53-FD71-4123-AC41-40C6C8C28420}"/>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CC669A4D-EB8E-46C4-BFB6-9A4DE37AAFA3}"/>
              </a:ext>
            </a:extLst>
          </p:cNvPr>
          <p:cNvSpPr>
            <a:spLocks noGrp="1"/>
          </p:cNvSpPr>
          <p:nvPr>
            <p:ph type="sldNum" sz="quarter" idx="12"/>
          </p:nvPr>
        </p:nvSpPr>
        <p:spPr/>
        <p:txBody>
          <a:bodyPr/>
          <a:lstStyle/>
          <a:p>
            <a:fld id="{F324BA25-BB08-44E7-B889-CA19406E4C45}" type="slidenum">
              <a:rPr lang="es-ES" smtClean="0"/>
              <a:t>‹Nº›</a:t>
            </a:fld>
            <a:endParaRPr lang="es-ES"/>
          </a:p>
        </p:txBody>
      </p:sp>
    </p:spTree>
    <p:extLst>
      <p:ext uri="{BB962C8B-B14F-4D97-AF65-F5344CB8AC3E}">
        <p14:creationId xmlns:p14="http://schemas.microsoft.com/office/powerpoint/2010/main" val="1652107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B9EEEA-54F6-4C51-8CD8-518D8C98268E}"/>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2481F83B-E586-454D-AD56-04F16856B1B4}"/>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BE7A59D2-C41A-4FA2-973E-B5DA86C18C34}"/>
              </a:ext>
            </a:extLst>
          </p:cNvPr>
          <p:cNvSpPr>
            <a:spLocks noGrp="1"/>
          </p:cNvSpPr>
          <p:nvPr>
            <p:ph type="dt" sz="half" idx="10"/>
          </p:nvPr>
        </p:nvSpPr>
        <p:spPr/>
        <p:txBody>
          <a:bodyPr/>
          <a:lstStyle/>
          <a:p>
            <a:fld id="{18B2003D-9023-446F-A08D-1BCC472AA312}" type="datetimeFigureOut">
              <a:rPr lang="es-ES" smtClean="0"/>
              <a:t>14/09/2022</a:t>
            </a:fld>
            <a:endParaRPr lang="es-ES"/>
          </a:p>
        </p:txBody>
      </p:sp>
      <p:sp>
        <p:nvSpPr>
          <p:cNvPr id="5" name="Marcador de pie de página 4">
            <a:extLst>
              <a:ext uri="{FF2B5EF4-FFF2-40B4-BE49-F238E27FC236}">
                <a16:creationId xmlns:a16="http://schemas.microsoft.com/office/drawing/2014/main" id="{E2CC5760-7E8B-449E-8636-884D9043D1DD}"/>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B3B7C2D4-7ADC-43DB-8209-ADFB37B1EE33}"/>
              </a:ext>
            </a:extLst>
          </p:cNvPr>
          <p:cNvSpPr>
            <a:spLocks noGrp="1"/>
          </p:cNvSpPr>
          <p:nvPr>
            <p:ph type="sldNum" sz="quarter" idx="12"/>
          </p:nvPr>
        </p:nvSpPr>
        <p:spPr/>
        <p:txBody>
          <a:bodyPr/>
          <a:lstStyle/>
          <a:p>
            <a:fld id="{F324BA25-BB08-44E7-B889-CA19406E4C45}" type="slidenum">
              <a:rPr lang="es-ES" smtClean="0"/>
              <a:t>‹Nº›</a:t>
            </a:fld>
            <a:endParaRPr lang="es-ES"/>
          </a:p>
        </p:txBody>
      </p:sp>
    </p:spTree>
    <p:extLst>
      <p:ext uri="{BB962C8B-B14F-4D97-AF65-F5344CB8AC3E}">
        <p14:creationId xmlns:p14="http://schemas.microsoft.com/office/powerpoint/2010/main" val="6525608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644246-D509-4703-82F6-8C43530A03A9}"/>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89163A75-23EB-4C0E-AFD8-F29D424766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A0EE76F6-260F-4D7B-96B1-43ED5832CCD5}"/>
              </a:ext>
            </a:extLst>
          </p:cNvPr>
          <p:cNvSpPr>
            <a:spLocks noGrp="1"/>
          </p:cNvSpPr>
          <p:nvPr>
            <p:ph type="dt" sz="half" idx="10"/>
          </p:nvPr>
        </p:nvSpPr>
        <p:spPr/>
        <p:txBody>
          <a:bodyPr/>
          <a:lstStyle/>
          <a:p>
            <a:fld id="{18B2003D-9023-446F-A08D-1BCC472AA312}" type="datetimeFigureOut">
              <a:rPr lang="es-ES" smtClean="0"/>
              <a:t>14/09/2022</a:t>
            </a:fld>
            <a:endParaRPr lang="es-ES"/>
          </a:p>
        </p:txBody>
      </p:sp>
      <p:sp>
        <p:nvSpPr>
          <p:cNvPr id="5" name="Marcador de pie de página 4">
            <a:extLst>
              <a:ext uri="{FF2B5EF4-FFF2-40B4-BE49-F238E27FC236}">
                <a16:creationId xmlns:a16="http://schemas.microsoft.com/office/drawing/2014/main" id="{A88D5110-AF7F-44F3-9AEE-77A56EE084EF}"/>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F00E3B34-1EDF-46B8-BC23-C3E9A2FCECFF}"/>
              </a:ext>
            </a:extLst>
          </p:cNvPr>
          <p:cNvSpPr>
            <a:spLocks noGrp="1"/>
          </p:cNvSpPr>
          <p:nvPr>
            <p:ph type="sldNum" sz="quarter" idx="12"/>
          </p:nvPr>
        </p:nvSpPr>
        <p:spPr/>
        <p:txBody>
          <a:bodyPr/>
          <a:lstStyle/>
          <a:p>
            <a:fld id="{F324BA25-BB08-44E7-B889-CA19406E4C45}" type="slidenum">
              <a:rPr lang="es-ES" smtClean="0"/>
              <a:t>‹Nº›</a:t>
            </a:fld>
            <a:endParaRPr lang="es-ES"/>
          </a:p>
        </p:txBody>
      </p:sp>
    </p:spTree>
    <p:extLst>
      <p:ext uri="{BB962C8B-B14F-4D97-AF65-F5344CB8AC3E}">
        <p14:creationId xmlns:p14="http://schemas.microsoft.com/office/powerpoint/2010/main" val="1608122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1CE5E6-0BB2-45D3-BCAB-841A7998B5FB}"/>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6BC2D84C-B8CF-4C0A-A1CC-36024A51D2A7}"/>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915C7D07-59B7-40C8-9B40-098732A23A68}"/>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5B0B97D8-4532-4865-8B60-FE0F60189392}"/>
              </a:ext>
            </a:extLst>
          </p:cNvPr>
          <p:cNvSpPr>
            <a:spLocks noGrp="1"/>
          </p:cNvSpPr>
          <p:nvPr>
            <p:ph type="dt" sz="half" idx="10"/>
          </p:nvPr>
        </p:nvSpPr>
        <p:spPr/>
        <p:txBody>
          <a:bodyPr/>
          <a:lstStyle/>
          <a:p>
            <a:fld id="{18B2003D-9023-446F-A08D-1BCC472AA312}" type="datetimeFigureOut">
              <a:rPr lang="es-ES" smtClean="0"/>
              <a:t>14/09/2022</a:t>
            </a:fld>
            <a:endParaRPr lang="es-ES"/>
          </a:p>
        </p:txBody>
      </p:sp>
      <p:sp>
        <p:nvSpPr>
          <p:cNvPr id="6" name="Marcador de pie de página 5">
            <a:extLst>
              <a:ext uri="{FF2B5EF4-FFF2-40B4-BE49-F238E27FC236}">
                <a16:creationId xmlns:a16="http://schemas.microsoft.com/office/drawing/2014/main" id="{FC0DC96B-DB91-49EC-A667-669978010E53}"/>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410FE33C-47E0-4EF6-AF98-D7DD9E176C09}"/>
              </a:ext>
            </a:extLst>
          </p:cNvPr>
          <p:cNvSpPr>
            <a:spLocks noGrp="1"/>
          </p:cNvSpPr>
          <p:nvPr>
            <p:ph type="sldNum" sz="quarter" idx="12"/>
          </p:nvPr>
        </p:nvSpPr>
        <p:spPr/>
        <p:txBody>
          <a:bodyPr/>
          <a:lstStyle/>
          <a:p>
            <a:fld id="{F324BA25-BB08-44E7-B889-CA19406E4C45}" type="slidenum">
              <a:rPr lang="es-ES" smtClean="0"/>
              <a:t>‹Nº›</a:t>
            </a:fld>
            <a:endParaRPr lang="es-ES"/>
          </a:p>
        </p:txBody>
      </p:sp>
    </p:spTree>
    <p:extLst>
      <p:ext uri="{BB962C8B-B14F-4D97-AF65-F5344CB8AC3E}">
        <p14:creationId xmlns:p14="http://schemas.microsoft.com/office/powerpoint/2010/main" val="455427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1BFED2-9F1D-47EB-859D-6267D6A982FC}"/>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59272638-572F-49BA-A109-37AA7E585F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705A0143-1205-4EA2-ACE4-5F7F9D7670A2}"/>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4FFF6FE9-3233-40C5-8AA2-3A12F19094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524216F9-694A-4152-8D86-0C6C0094F6A4}"/>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00FAC816-7C6C-4E14-9E1D-AC7DE02F5D94}"/>
              </a:ext>
            </a:extLst>
          </p:cNvPr>
          <p:cNvSpPr>
            <a:spLocks noGrp="1"/>
          </p:cNvSpPr>
          <p:nvPr>
            <p:ph type="dt" sz="half" idx="10"/>
          </p:nvPr>
        </p:nvSpPr>
        <p:spPr/>
        <p:txBody>
          <a:bodyPr/>
          <a:lstStyle/>
          <a:p>
            <a:fld id="{18B2003D-9023-446F-A08D-1BCC472AA312}" type="datetimeFigureOut">
              <a:rPr lang="es-ES" smtClean="0"/>
              <a:t>14/09/2022</a:t>
            </a:fld>
            <a:endParaRPr lang="es-ES"/>
          </a:p>
        </p:txBody>
      </p:sp>
      <p:sp>
        <p:nvSpPr>
          <p:cNvPr id="8" name="Marcador de pie de página 7">
            <a:extLst>
              <a:ext uri="{FF2B5EF4-FFF2-40B4-BE49-F238E27FC236}">
                <a16:creationId xmlns:a16="http://schemas.microsoft.com/office/drawing/2014/main" id="{325E7EB1-8191-472B-9217-CD93ADB42755}"/>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87AC1E69-3010-43B2-97FC-71CEA4C99655}"/>
              </a:ext>
            </a:extLst>
          </p:cNvPr>
          <p:cNvSpPr>
            <a:spLocks noGrp="1"/>
          </p:cNvSpPr>
          <p:nvPr>
            <p:ph type="sldNum" sz="quarter" idx="12"/>
          </p:nvPr>
        </p:nvSpPr>
        <p:spPr/>
        <p:txBody>
          <a:bodyPr/>
          <a:lstStyle/>
          <a:p>
            <a:fld id="{F324BA25-BB08-44E7-B889-CA19406E4C45}" type="slidenum">
              <a:rPr lang="es-ES" smtClean="0"/>
              <a:t>‹Nº›</a:t>
            </a:fld>
            <a:endParaRPr lang="es-ES"/>
          </a:p>
        </p:txBody>
      </p:sp>
    </p:spTree>
    <p:extLst>
      <p:ext uri="{BB962C8B-B14F-4D97-AF65-F5344CB8AC3E}">
        <p14:creationId xmlns:p14="http://schemas.microsoft.com/office/powerpoint/2010/main" val="1007022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CEC660-C1E9-4389-9512-C7A99DA36E44}"/>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7F01DCA6-B5E2-449C-9D3B-BF9F85AFFD2B}"/>
              </a:ext>
            </a:extLst>
          </p:cNvPr>
          <p:cNvSpPr>
            <a:spLocks noGrp="1"/>
          </p:cNvSpPr>
          <p:nvPr>
            <p:ph type="dt" sz="half" idx="10"/>
          </p:nvPr>
        </p:nvSpPr>
        <p:spPr/>
        <p:txBody>
          <a:bodyPr/>
          <a:lstStyle/>
          <a:p>
            <a:fld id="{18B2003D-9023-446F-A08D-1BCC472AA312}" type="datetimeFigureOut">
              <a:rPr lang="es-ES" smtClean="0"/>
              <a:t>14/09/2022</a:t>
            </a:fld>
            <a:endParaRPr lang="es-ES"/>
          </a:p>
        </p:txBody>
      </p:sp>
      <p:sp>
        <p:nvSpPr>
          <p:cNvPr id="4" name="Marcador de pie de página 3">
            <a:extLst>
              <a:ext uri="{FF2B5EF4-FFF2-40B4-BE49-F238E27FC236}">
                <a16:creationId xmlns:a16="http://schemas.microsoft.com/office/drawing/2014/main" id="{FF1794CB-CC51-4D6D-A484-567545B07614}"/>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2E11E262-9BC3-416A-AFFE-6624BACD4259}"/>
              </a:ext>
            </a:extLst>
          </p:cNvPr>
          <p:cNvSpPr>
            <a:spLocks noGrp="1"/>
          </p:cNvSpPr>
          <p:nvPr>
            <p:ph type="sldNum" sz="quarter" idx="12"/>
          </p:nvPr>
        </p:nvSpPr>
        <p:spPr/>
        <p:txBody>
          <a:bodyPr/>
          <a:lstStyle/>
          <a:p>
            <a:fld id="{F324BA25-BB08-44E7-B889-CA19406E4C45}" type="slidenum">
              <a:rPr lang="es-ES" smtClean="0"/>
              <a:t>‹Nº›</a:t>
            </a:fld>
            <a:endParaRPr lang="es-ES"/>
          </a:p>
        </p:txBody>
      </p:sp>
    </p:spTree>
    <p:extLst>
      <p:ext uri="{BB962C8B-B14F-4D97-AF65-F5344CB8AC3E}">
        <p14:creationId xmlns:p14="http://schemas.microsoft.com/office/powerpoint/2010/main" val="2252208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CE945B5C-EC84-4350-8656-7F9D274983AD}"/>
              </a:ext>
            </a:extLst>
          </p:cNvPr>
          <p:cNvSpPr>
            <a:spLocks noGrp="1"/>
          </p:cNvSpPr>
          <p:nvPr>
            <p:ph type="dt" sz="half" idx="10"/>
          </p:nvPr>
        </p:nvSpPr>
        <p:spPr/>
        <p:txBody>
          <a:bodyPr/>
          <a:lstStyle/>
          <a:p>
            <a:fld id="{18B2003D-9023-446F-A08D-1BCC472AA312}" type="datetimeFigureOut">
              <a:rPr lang="es-ES" smtClean="0"/>
              <a:t>14/09/2022</a:t>
            </a:fld>
            <a:endParaRPr lang="es-ES"/>
          </a:p>
        </p:txBody>
      </p:sp>
      <p:sp>
        <p:nvSpPr>
          <p:cNvPr id="3" name="Marcador de pie de página 2">
            <a:extLst>
              <a:ext uri="{FF2B5EF4-FFF2-40B4-BE49-F238E27FC236}">
                <a16:creationId xmlns:a16="http://schemas.microsoft.com/office/drawing/2014/main" id="{B080621F-530D-47F9-A780-EA1128225730}"/>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15D99DDB-2B24-4425-8559-29B84CC22B15}"/>
              </a:ext>
            </a:extLst>
          </p:cNvPr>
          <p:cNvSpPr>
            <a:spLocks noGrp="1"/>
          </p:cNvSpPr>
          <p:nvPr>
            <p:ph type="sldNum" sz="quarter" idx="12"/>
          </p:nvPr>
        </p:nvSpPr>
        <p:spPr/>
        <p:txBody>
          <a:bodyPr/>
          <a:lstStyle/>
          <a:p>
            <a:fld id="{F324BA25-BB08-44E7-B889-CA19406E4C45}" type="slidenum">
              <a:rPr lang="es-ES" smtClean="0"/>
              <a:t>‹Nº›</a:t>
            </a:fld>
            <a:endParaRPr lang="es-ES"/>
          </a:p>
        </p:txBody>
      </p:sp>
    </p:spTree>
    <p:extLst>
      <p:ext uri="{BB962C8B-B14F-4D97-AF65-F5344CB8AC3E}">
        <p14:creationId xmlns:p14="http://schemas.microsoft.com/office/powerpoint/2010/main" val="2990589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6B0B06-6103-4A98-888D-A4DEFB0E5E2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700B29CD-F00B-4D6F-B8E7-2096125DF1D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6C44CBE8-3089-4F6A-BFC8-DD32A95B2D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3F6CE2A6-89DF-40BF-8465-AEB409305468}"/>
              </a:ext>
            </a:extLst>
          </p:cNvPr>
          <p:cNvSpPr>
            <a:spLocks noGrp="1"/>
          </p:cNvSpPr>
          <p:nvPr>
            <p:ph type="dt" sz="half" idx="10"/>
          </p:nvPr>
        </p:nvSpPr>
        <p:spPr/>
        <p:txBody>
          <a:bodyPr/>
          <a:lstStyle/>
          <a:p>
            <a:fld id="{18B2003D-9023-446F-A08D-1BCC472AA312}" type="datetimeFigureOut">
              <a:rPr lang="es-ES" smtClean="0"/>
              <a:t>14/09/2022</a:t>
            </a:fld>
            <a:endParaRPr lang="es-ES"/>
          </a:p>
        </p:txBody>
      </p:sp>
      <p:sp>
        <p:nvSpPr>
          <p:cNvPr id="6" name="Marcador de pie de página 5">
            <a:extLst>
              <a:ext uri="{FF2B5EF4-FFF2-40B4-BE49-F238E27FC236}">
                <a16:creationId xmlns:a16="http://schemas.microsoft.com/office/drawing/2014/main" id="{31B03E09-DAE2-4B3D-97F7-D19386884572}"/>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2B3ADDA8-671F-4AD0-87E3-CF36D83FDFC0}"/>
              </a:ext>
            </a:extLst>
          </p:cNvPr>
          <p:cNvSpPr>
            <a:spLocks noGrp="1"/>
          </p:cNvSpPr>
          <p:nvPr>
            <p:ph type="sldNum" sz="quarter" idx="12"/>
          </p:nvPr>
        </p:nvSpPr>
        <p:spPr/>
        <p:txBody>
          <a:bodyPr/>
          <a:lstStyle/>
          <a:p>
            <a:fld id="{F324BA25-BB08-44E7-B889-CA19406E4C45}" type="slidenum">
              <a:rPr lang="es-ES" smtClean="0"/>
              <a:t>‹Nº›</a:t>
            </a:fld>
            <a:endParaRPr lang="es-ES"/>
          </a:p>
        </p:txBody>
      </p:sp>
    </p:spTree>
    <p:extLst>
      <p:ext uri="{BB962C8B-B14F-4D97-AF65-F5344CB8AC3E}">
        <p14:creationId xmlns:p14="http://schemas.microsoft.com/office/powerpoint/2010/main" val="4683464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A433CA-8E3B-4911-8E78-C7FC8146821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4941DBF1-2B25-4C84-807F-37B8E69966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D3041EDF-78C9-44DE-BF65-2A27485561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46EAD4F-94E4-483F-8E06-335A1FCFCD23}"/>
              </a:ext>
            </a:extLst>
          </p:cNvPr>
          <p:cNvSpPr>
            <a:spLocks noGrp="1"/>
          </p:cNvSpPr>
          <p:nvPr>
            <p:ph type="dt" sz="half" idx="10"/>
          </p:nvPr>
        </p:nvSpPr>
        <p:spPr/>
        <p:txBody>
          <a:bodyPr/>
          <a:lstStyle/>
          <a:p>
            <a:fld id="{18B2003D-9023-446F-A08D-1BCC472AA312}" type="datetimeFigureOut">
              <a:rPr lang="es-ES" smtClean="0"/>
              <a:t>14/09/2022</a:t>
            </a:fld>
            <a:endParaRPr lang="es-ES"/>
          </a:p>
        </p:txBody>
      </p:sp>
      <p:sp>
        <p:nvSpPr>
          <p:cNvPr id="6" name="Marcador de pie de página 5">
            <a:extLst>
              <a:ext uri="{FF2B5EF4-FFF2-40B4-BE49-F238E27FC236}">
                <a16:creationId xmlns:a16="http://schemas.microsoft.com/office/drawing/2014/main" id="{1BA6CA30-97AA-4401-8B82-E262D02A1FB5}"/>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BE1A6161-76BA-443E-8797-298DF404F7C8}"/>
              </a:ext>
            </a:extLst>
          </p:cNvPr>
          <p:cNvSpPr>
            <a:spLocks noGrp="1"/>
          </p:cNvSpPr>
          <p:nvPr>
            <p:ph type="sldNum" sz="quarter" idx="12"/>
          </p:nvPr>
        </p:nvSpPr>
        <p:spPr/>
        <p:txBody>
          <a:bodyPr/>
          <a:lstStyle/>
          <a:p>
            <a:fld id="{F324BA25-BB08-44E7-B889-CA19406E4C45}" type="slidenum">
              <a:rPr lang="es-ES" smtClean="0"/>
              <a:t>‹Nº›</a:t>
            </a:fld>
            <a:endParaRPr lang="es-ES"/>
          </a:p>
        </p:txBody>
      </p:sp>
    </p:spTree>
    <p:extLst>
      <p:ext uri="{BB962C8B-B14F-4D97-AF65-F5344CB8AC3E}">
        <p14:creationId xmlns:p14="http://schemas.microsoft.com/office/powerpoint/2010/main" val="3709653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2283765D-0EDB-4063-A21A-EA0A2757E4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4C0C722D-F8D7-4932-B638-42EE79FCC9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0B8C542F-F19A-4893-8E83-A5449092B2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B2003D-9023-446F-A08D-1BCC472AA312}" type="datetimeFigureOut">
              <a:rPr lang="es-ES" smtClean="0"/>
              <a:t>14/09/2022</a:t>
            </a:fld>
            <a:endParaRPr lang="es-ES"/>
          </a:p>
        </p:txBody>
      </p:sp>
      <p:sp>
        <p:nvSpPr>
          <p:cNvPr id="5" name="Marcador de pie de página 4">
            <a:extLst>
              <a:ext uri="{FF2B5EF4-FFF2-40B4-BE49-F238E27FC236}">
                <a16:creationId xmlns:a16="http://schemas.microsoft.com/office/drawing/2014/main" id="{CF38EED0-6F1A-484C-9D5A-4E93CB4F8D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03A15716-6E60-4A24-9AAA-38296FB5B9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24BA25-BB08-44E7-B889-CA19406E4C45}" type="slidenum">
              <a:rPr lang="es-ES" smtClean="0"/>
              <a:t>‹Nº›</a:t>
            </a:fld>
            <a:endParaRPr lang="es-ES"/>
          </a:p>
        </p:txBody>
      </p:sp>
    </p:spTree>
    <p:extLst>
      <p:ext uri="{BB962C8B-B14F-4D97-AF65-F5344CB8AC3E}">
        <p14:creationId xmlns:p14="http://schemas.microsoft.com/office/powerpoint/2010/main" val="745351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86AF5F-1BE1-4AEC-9DAD-2035D401741E}"/>
              </a:ext>
            </a:extLst>
          </p:cNvPr>
          <p:cNvSpPr>
            <a:spLocks noGrp="1"/>
          </p:cNvSpPr>
          <p:nvPr>
            <p:ph type="ctrTitle"/>
          </p:nvPr>
        </p:nvSpPr>
        <p:spPr/>
        <p:txBody>
          <a:bodyPr/>
          <a:lstStyle/>
          <a:p>
            <a:r>
              <a:rPr lang="es-ES" dirty="0"/>
              <a:t>TEMA 7</a:t>
            </a:r>
          </a:p>
        </p:txBody>
      </p:sp>
      <p:sp>
        <p:nvSpPr>
          <p:cNvPr id="3" name="Subtítulo 2">
            <a:extLst>
              <a:ext uri="{FF2B5EF4-FFF2-40B4-BE49-F238E27FC236}">
                <a16:creationId xmlns:a16="http://schemas.microsoft.com/office/drawing/2014/main" id="{0637CF64-97A4-4596-937D-88E306BE7255}"/>
              </a:ext>
            </a:extLst>
          </p:cNvPr>
          <p:cNvSpPr>
            <a:spLocks noGrp="1"/>
          </p:cNvSpPr>
          <p:nvPr>
            <p:ph type="subTitle" idx="1"/>
          </p:nvPr>
        </p:nvSpPr>
        <p:spPr>
          <a:xfrm>
            <a:off x="1524000" y="3602038"/>
            <a:ext cx="9144000" cy="526617"/>
          </a:xfrm>
        </p:spPr>
        <p:txBody>
          <a:bodyPr/>
          <a:lstStyle/>
          <a:p>
            <a:r>
              <a:rPr lang="es-ES" dirty="0"/>
              <a:t>LA INTERMEDIACIÓN TURÍSTICA</a:t>
            </a:r>
          </a:p>
        </p:txBody>
      </p:sp>
      <p:pic>
        <p:nvPicPr>
          <p:cNvPr id="4" name="Imagen 3">
            <a:extLst>
              <a:ext uri="{FF2B5EF4-FFF2-40B4-BE49-F238E27FC236}">
                <a16:creationId xmlns:a16="http://schemas.microsoft.com/office/drawing/2014/main" id="{A56560C9-BE41-4A95-8D22-4131F808619F}"/>
              </a:ext>
            </a:extLst>
          </p:cNvPr>
          <p:cNvPicPr>
            <a:picLocks noChangeAspect="1"/>
          </p:cNvPicPr>
          <p:nvPr/>
        </p:nvPicPr>
        <p:blipFill>
          <a:blip r:embed="rId2"/>
          <a:stretch>
            <a:fillRect/>
          </a:stretch>
        </p:blipFill>
        <p:spPr>
          <a:xfrm>
            <a:off x="858549" y="468312"/>
            <a:ext cx="3630324" cy="2787649"/>
          </a:xfrm>
          <a:prstGeom prst="rect">
            <a:avLst/>
          </a:prstGeom>
        </p:spPr>
      </p:pic>
      <p:pic>
        <p:nvPicPr>
          <p:cNvPr id="5" name="Imagen 4">
            <a:extLst>
              <a:ext uri="{FF2B5EF4-FFF2-40B4-BE49-F238E27FC236}">
                <a16:creationId xmlns:a16="http://schemas.microsoft.com/office/drawing/2014/main" id="{3EF5B8DD-1F94-4E89-A747-DD6AD00F01EF}"/>
              </a:ext>
            </a:extLst>
          </p:cNvPr>
          <p:cNvPicPr>
            <a:picLocks noChangeAspect="1"/>
          </p:cNvPicPr>
          <p:nvPr/>
        </p:nvPicPr>
        <p:blipFill>
          <a:blip r:embed="rId3"/>
          <a:stretch>
            <a:fillRect/>
          </a:stretch>
        </p:blipFill>
        <p:spPr>
          <a:xfrm>
            <a:off x="8876001" y="790573"/>
            <a:ext cx="2143125" cy="2143125"/>
          </a:xfrm>
          <a:prstGeom prst="rect">
            <a:avLst/>
          </a:prstGeom>
        </p:spPr>
      </p:pic>
      <p:pic>
        <p:nvPicPr>
          <p:cNvPr id="6" name="Imagen 5">
            <a:extLst>
              <a:ext uri="{FF2B5EF4-FFF2-40B4-BE49-F238E27FC236}">
                <a16:creationId xmlns:a16="http://schemas.microsoft.com/office/drawing/2014/main" id="{82AE668F-FE4C-4739-B678-F17B3D8E98BD}"/>
              </a:ext>
            </a:extLst>
          </p:cNvPr>
          <p:cNvPicPr>
            <a:picLocks noChangeAspect="1"/>
          </p:cNvPicPr>
          <p:nvPr/>
        </p:nvPicPr>
        <p:blipFill>
          <a:blip r:embed="rId4"/>
          <a:stretch>
            <a:fillRect/>
          </a:stretch>
        </p:blipFill>
        <p:spPr>
          <a:xfrm>
            <a:off x="1052945" y="3865346"/>
            <a:ext cx="1857375" cy="2457450"/>
          </a:xfrm>
          <a:prstGeom prst="rect">
            <a:avLst/>
          </a:prstGeom>
        </p:spPr>
      </p:pic>
      <p:pic>
        <p:nvPicPr>
          <p:cNvPr id="7" name="Imagen 6">
            <a:extLst>
              <a:ext uri="{FF2B5EF4-FFF2-40B4-BE49-F238E27FC236}">
                <a16:creationId xmlns:a16="http://schemas.microsoft.com/office/drawing/2014/main" id="{5ADB88F4-AD4A-4929-B739-7F558C4211D0}"/>
              </a:ext>
            </a:extLst>
          </p:cNvPr>
          <p:cNvPicPr>
            <a:picLocks noChangeAspect="1"/>
          </p:cNvPicPr>
          <p:nvPr/>
        </p:nvPicPr>
        <p:blipFill>
          <a:blip r:embed="rId5"/>
          <a:stretch>
            <a:fillRect/>
          </a:stretch>
        </p:blipFill>
        <p:spPr>
          <a:xfrm>
            <a:off x="7620000" y="4433455"/>
            <a:ext cx="3251055" cy="1787236"/>
          </a:xfrm>
          <a:prstGeom prst="rect">
            <a:avLst/>
          </a:prstGeom>
        </p:spPr>
      </p:pic>
    </p:spTree>
    <p:extLst>
      <p:ext uri="{BB962C8B-B14F-4D97-AF65-F5344CB8AC3E}">
        <p14:creationId xmlns:p14="http://schemas.microsoft.com/office/powerpoint/2010/main" val="536504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15D06378-12B2-4F15-803C-A9EE6C3BC880}"/>
              </a:ext>
            </a:extLst>
          </p:cNvPr>
          <p:cNvPicPr>
            <a:picLocks noChangeAspect="1"/>
          </p:cNvPicPr>
          <p:nvPr/>
        </p:nvPicPr>
        <p:blipFill>
          <a:blip r:embed="rId2"/>
          <a:stretch>
            <a:fillRect/>
          </a:stretch>
        </p:blipFill>
        <p:spPr>
          <a:xfrm>
            <a:off x="456846" y="323566"/>
            <a:ext cx="1774090" cy="1749704"/>
          </a:xfrm>
          <a:prstGeom prst="rect">
            <a:avLst/>
          </a:prstGeom>
        </p:spPr>
      </p:pic>
      <p:sp>
        <p:nvSpPr>
          <p:cNvPr id="3" name="CuadroTexto 2">
            <a:extLst>
              <a:ext uri="{FF2B5EF4-FFF2-40B4-BE49-F238E27FC236}">
                <a16:creationId xmlns:a16="http://schemas.microsoft.com/office/drawing/2014/main" id="{E700F22B-7D73-490A-B5D0-4A928AA7AE8B}"/>
              </a:ext>
            </a:extLst>
          </p:cNvPr>
          <p:cNvSpPr txBox="1"/>
          <p:nvPr/>
        </p:nvSpPr>
        <p:spPr>
          <a:xfrm>
            <a:off x="5126182" y="1198418"/>
            <a:ext cx="3469989" cy="646331"/>
          </a:xfrm>
          <a:prstGeom prst="rect">
            <a:avLst/>
          </a:prstGeom>
          <a:noFill/>
        </p:spPr>
        <p:txBody>
          <a:bodyPr wrap="none" rtlCol="0">
            <a:spAutoFit/>
          </a:bodyPr>
          <a:lstStyle/>
          <a:p>
            <a:endParaRPr lang="es-ES" dirty="0"/>
          </a:p>
          <a:p>
            <a:r>
              <a:rPr lang="es-ES" b="1" dirty="0">
                <a:solidFill>
                  <a:srgbClr val="FF0000"/>
                </a:solidFill>
              </a:rPr>
              <a:t>TIPOS DE SERVICIOS DE LAS AAVV</a:t>
            </a:r>
            <a:r>
              <a:rPr lang="es-ES" dirty="0">
                <a:solidFill>
                  <a:srgbClr val="FF0000"/>
                </a:solidFill>
              </a:rPr>
              <a:t>:</a:t>
            </a:r>
          </a:p>
        </p:txBody>
      </p:sp>
      <p:sp>
        <p:nvSpPr>
          <p:cNvPr id="4" name="Rectángulo 3">
            <a:extLst>
              <a:ext uri="{FF2B5EF4-FFF2-40B4-BE49-F238E27FC236}">
                <a16:creationId xmlns:a16="http://schemas.microsoft.com/office/drawing/2014/main" id="{541098A6-C9A3-406B-8520-294651196146}"/>
              </a:ext>
            </a:extLst>
          </p:cNvPr>
          <p:cNvSpPr/>
          <p:nvPr/>
        </p:nvSpPr>
        <p:spPr>
          <a:xfrm>
            <a:off x="554183" y="2413338"/>
            <a:ext cx="11042072" cy="3785652"/>
          </a:xfrm>
          <a:prstGeom prst="rect">
            <a:avLst/>
          </a:prstGeom>
        </p:spPr>
        <p:txBody>
          <a:bodyPr wrap="square">
            <a:spAutoFit/>
          </a:bodyPr>
          <a:lstStyle/>
          <a:p>
            <a:pPr marL="457200" indent="-457200" algn="just">
              <a:buAutoNum type="arabicPeriod"/>
            </a:pPr>
            <a:r>
              <a:rPr lang="es-ES" sz="2000" b="1" dirty="0"/>
              <a:t>Servicios individuales</a:t>
            </a:r>
            <a:r>
              <a:rPr lang="es-ES" sz="2000" dirty="0"/>
              <a:t>: servicios con entidad propia, individualmente considerados, y en cuya comercialización las agencias de viajes actúan </a:t>
            </a:r>
            <a:r>
              <a:rPr lang="es-ES" sz="2000" b="1" dirty="0"/>
              <a:t>como intermediarios entre el prestador del servicio turístico y el consumidor,</a:t>
            </a:r>
            <a:r>
              <a:rPr lang="es-ES" sz="2000" dirty="0"/>
              <a:t> pudiendo percibir </a:t>
            </a:r>
            <a:r>
              <a:rPr lang="es-ES" sz="2000" b="1" dirty="0"/>
              <a:t>del cliente </a:t>
            </a:r>
            <a:r>
              <a:rPr lang="es-ES" sz="2000" dirty="0"/>
              <a:t>una remuneración en concepto de gastos de gestión, con independencia de que perciba o no </a:t>
            </a:r>
            <a:r>
              <a:rPr lang="es-ES" sz="2000" b="1" dirty="0"/>
              <a:t>remuneración del prestador </a:t>
            </a:r>
            <a:r>
              <a:rPr lang="es-ES" sz="2000" dirty="0"/>
              <a:t>del servicio.</a:t>
            </a:r>
          </a:p>
          <a:p>
            <a:pPr marL="457200" indent="-457200" algn="just">
              <a:buAutoNum type="arabicPeriod"/>
            </a:pPr>
            <a:endParaRPr lang="es-ES" sz="2000" dirty="0"/>
          </a:p>
          <a:p>
            <a:pPr marL="457200" indent="-457200" algn="just">
              <a:buAutoNum type="arabicPeriod"/>
            </a:pPr>
            <a:r>
              <a:rPr lang="es-ES" sz="2000" b="1" dirty="0"/>
              <a:t>Viajes combinados y servicios de viaje vinculados </a:t>
            </a:r>
            <a:r>
              <a:rPr lang="es-ES" sz="2000" dirty="0"/>
              <a:t>(véase la diapositiva siguiente), según el Libro IV de la LGDCU</a:t>
            </a:r>
          </a:p>
          <a:p>
            <a:pPr marL="457200" indent="-457200" algn="just">
              <a:buAutoNum type="arabicPeriod"/>
            </a:pPr>
            <a:endParaRPr lang="es-ES" sz="2000" dirty="0"/>
          </a:p>
          <a:p>
            <a:pPr marL="457200" indent="-457200" algn="just">
              <a:buAutoNum type="arabicPeriod"/>
            </a:pPr>
            <a:r>
              <a:rPr lang="es-ES" sz="2000" b="1" dirty="0"/>
              <a:t>Excursiones</a:t>
            </a:r>
            <a:r>
              <a:rPr lang="es-ES" sz="2000" dirty="0"/>
              <a:t>: combinaciones de </a:t>
            </a:r>
            <a:r>
              <a:rPr lang="es-ES" sz="2000" b="1" dirty="0"/>
              <a:t>dos o más servicios turísticos </a:t>
            </a:r>
            <a:r>
              <a:rPr lang="es-ES" sz="2000" dirty="0"/>
              <a:t>vendidos u ofertados en venta con arreglo a un </a:t>
            </a:r>
            <a:r>
              <a:rPr lang="es-ES" sz="2000" b="1" dirty="0"/>
              <a:t>precio global</a:t>
            </a:r>
            <a:r>
              <a:rPr lang="es-ES" sz="2000" dirty="0"/>
              <a:t>, y cuya duración </a:t>
            </a:r>
            <a:r>
              <a:rPr lang="es-ES" sz="2000" b="1" dirty="0"/>
              <a:t>no sobrepase las veinticuatro horas ni incluya una noche de estancia </a:t>
            </a:r>
            <a:r>
              <a:rPr lang="es-ES" sz="2000" dirty="0"/>
              <a:t>en un alojamiento turístico.</a:t>
            </a:r>
          </a:p>
          <a:p>
            <a:pPr marL="457200" indent="-457200" algn="just">
              <a:buAutoNum type="arabicPeriod"/>
            </a:pPr>
            <a:endParaRPr lang="es-ES" sz="2000" dirty="0"/>
          </a:p>
        </p:txBody>
      </p:sp>
    </p:spTree>
    <p:extLst>
      <p:ext uri="{BB962C8B-B14F-4D97-AF65-F5344CB8AC3E}">
        <p14:creationId xmlns:p14="http://schemas.microsoft.com/office/powerpoint/2010/main" val="2565862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6DB578E3-07FF-40CD-85B3-B3FE6731DEC3}"/>
              </a:ext>
            </a:extLst>
          </p:cNvPr>
          <p:cNvPicPr>
            <a:picLocks noChangeAspect="1"/>
          </p:cNvPicPr>
          <p:nvPr/>
        </p:nvPicPr>
        <p:blipFill>
          <a:blip r:embed="rId2"/>
          <a:stretch>
            <a:fillRect/>
          </a:stretch>
        </p:blipFill>
        <p:spPr>
          <a:xfrm>
            <a:off x="387573" y="365130"/>
            <a:ext cx="1774090" cy="1749704"/>
          </a:xfrm>
          <a:prstGeom prst="rect">
            <a:avLst/>
          </a:prstGeom>
        </p:spPr>
      </p:pic>
      <p:sp>
        <p:nvSpPr>
          <p:cNvPr id="3" name="Rectángulo 2">
            <a:extLst>
              <a:ext uri="{FF2B5EF4-FFF2-40B4-BE49-F238E27FC236}">
                <a16:creationId xmlns:a16="http://schemas.microsoft.com/office/drawing/2014/main" id="{5BA23CAC-981F-4435-B953-C0DBAE58F77C}"/>
              </a:ext>
            </a:extLst>
          </p:cNvPr>
          <p:cNvSpPr/>
          <p:nvPr/>
        </p:nvSpPr>
        <p:spPr>
          <a:xfrm>
            <a:off x="269986" y="2289290"/>
            <a:ext cx="11652027" cy="4462760"/>
          </a:xfrm>
          <a:prstGeom prst="rect">
            <a:avLst/>
          </a:prstGeom>
        </p:spPr>
        <p:txBody>
          <a:bodyPr wrap="square">
            <a:spAutoFit/>
          </a:bodyPr>
          <a:lstStyle/>
          <a:p>
            <a:endParaRPr lang="es-ES" sz="1400" dirty="0"/>
          </a:p>
          <a:p>
            <a:endParaRPr lang="es-ES" sz="1400" dirty="0"/>
          </a:p>
          <a:p>
            <a:pPr algn="just">
              <a:tabLst>
                <a:tab pos="1260475" algn="l"/>
                <a:tab pos="1441450" algn="l"/>
              </a:tabLst>
            </a:pPr>
            <a:r>
              <a:rPr lang="es-ES" sz="1600" dirty="0"/>
              <a:t>i) son contratados en un único punto de venta y seleccionados antes de que el viajero acepte pagar,</a:t>
            </a:r>
          </a:p>
          <a:p>
            <a:pPr algn="just">
              <a:tabLst>
                <a:tab pos="1260475" algn="l"/>
                <a:tab pos="1441450" algn="l"/>
              </a:tabLst>
            </a:pPr>
            <a:r>
              <a:rPr lang="es-ES" sz="1600" dirty="0" err="1"/>
              <a:t>ii</a:t>
            </a:r>
            <a:r>
              <a:rPr lang="es-ES" sz="1600" dirty="0"/>
              <a:t>) son ofrecidos, vendidos o facturados a un precio a tanto alzado o global,</a:t>
            </a:r>
          </a:p>
          <a:p>
            <a:pPr algn="just">
              <a:tabLst>
                <a:tab pos="1260475" algn="l"/>
                <a:tab pos="1441450" algn="l"/>
              </a:tabLst>
            </a:pPr>
            <a:r>
              <a:rPr lang="es-ES" sz="1600" dirty="0" err="1"/>
              <a:t>iii</a:t>
            </a:r>
            <a:r>
              <a:rPr lang="es-ES" sz="1600" dirty="0"/>
              <a:t>) son anunciados o vendidos como «viaje combinado» o bajo una denominación similar,</a:t>
            </a:r>
          </a:p>
          <a:p>
            <a:pPr algn="just">
              <a:tabLst>
                <a:tab pos="1260475" algn="l"/>
                <a:tab pos="1441450" algn="l"/>
              </a:tabLst>
            </a:pPr>
            <a:r>
              <a:rPr lang="es-ES" sz="1600" dirty="0" err="1"/>
              <a:t>iv</a:t>
            </a:r>
            <a:r>
              <a:rPr lang="es-ES" sz="1600" dirty="0"/>
              <a:t>) son combinados después de la celebración de un contrato en virtud del cual el empresario permite al viajero elegir entre una selección de distintos tipos de servicios de viaje, o</a:t>
            </a:r>
          </a:p>
          <a:p>
            <a:pPr algn="just">
              <a:tabLst>
                <a:tab pos="1260475" algn="l"/>
                <a:tab pos="1441450" algn="l"/>
              </a:tabLst>
            </a:pPr>
            <a:r>
              <a:rPr lang="es-ES" sz="1600" dirty="0"/>
              <a:t>v) son contratados con distintos empresarios a través de procesos de reserva en línea conectados en los que el nombre del viajero, sus datos  de pago y su dirección de correo electrónico son transmitidos por el empresario con el que se celebra el primer contrato a otro u otros  empresarios con quienes se celebra otro contrato, a más tardar veinticuatro horas después de la confirmación de la reserva del primer servicio de viaje.</a:t>
            </a:r>
          </a:p>
          <a:p>
            <a:pPr algn="just"/>
            <a:r>
              <a:rPr lang="es-ES" sz="1600" dirty="0"/>
              <a:t>	Igualmente, la misma LGDCU define los </a:t>
            </a:r>
            <a:r>
              <a:rPr lang="es-ES" sz="1600" b="1" u="sng" dirty="0"/>
              <a:t>servicios de viaje vinculados </a:t>
            </a:r>
            <a:r>
              <a:rPr lang="es-ES" sz="1600" b="1" dirty="0"/>
              <a:t>como al menos dos tipos diferentes de servicios de viaje adquiridos con objeto del mismo viaje o vacación, que, sin constituir un viaje combinado, den lugar a la celebración de contratos distintos con cada uno de los prestadores individuales de servicios de viaje</a:t>
            </a:r>
            <a:r>
              <a:rPr lang="es-ES" sz="1600" dirty="0"/>
              <a:t>, si un empresario facilita:</a:t>
            </a:r>
          </a:p>
          <a:p>
            <a:pPr algn="just"/>
            <a:r>
              <a:rPr lang="es-ES" sz="1600" dirty="0"/>
              <a:t>1.º con ocasión de </a:t>
            </a:r>
            <a:r>
              <a:rPr lang="es-ES" sz="1600" b="1" dirty="0"/>
              <a:t>una única visita o contacto con su punto de venta</a:t>
            </a:r>
            <a:r>
              <a:rPr lang="es-ES" sz="1600" dirty="0"/>
              <a:t>, la selección y el pago separado de cada servicio de viaje por parte de los viajeros, o</a:t>
            </a:r>
          </a:p>
          <a:p>
            <a:pPr algn="just"/>
            <a:r>
              <a:rPr lang="es-ES" sz="1600" dirty="0"/>
              <a:t>2.º de manera específica, </a:t>
            </a:r>
            <a:r>
              <a:rPr lang="es-ES" sz="1600" b="1" dirty="0"/>
              <a:t>la contratación de al menos un servicio de viaje adicional con otro empresario</a:t>
            </a:r>
            <a:r>
              <a:rPr lang="es-ES" sz="1600" dirty="0"/>
              <a:t>, siempre que tenga lugar a más tardar veinticuatro horas después de la confirmación de la reserva del primer servicio de viaje.</a:t>
            </a:r>
          </a:p>
        </p:txBody>
      </p:sp>
      <p:sp>
        <p:nvSpPr>
          <p:cNvPr id="4" name="Rectángulo 3">
            <a:extLst>
              <a:ext uri="{FF2B5EF4-FFF2-40B4-BE49-F238E27FC236}">
                <a16:creationId xmlns:a16="http://schemas.microsoft.com/office/drawing/2014/main" id="{E7E96675-5086-4CA9-B49B-4E7880D58630}"/>
              </a:ext>
            </a:extLst>
          </p:cNvPr>
          <p:cNvSpPr/>
          <p:nvPr/>
        </p:nvSpPr>
        <p:spPr>
          <a:xfrm>
            <a:off x="2396836" y="365130"/>
            <a:ext cx="8839200" cy="2031325"/>
          </a:xfrm>
          <a:prstGeom prst="rect">
            <a:avLst/>
          </a:prstGeom>
        </p:spPr>
        <p:txBody>
          <a:bodyPr wrap="square">
            <a:spAutoFit/>
          </a:bodyPr>
          <a:lstStyle/>
          <a:p>
            <a:pPr algn="just"/>
            <a:r>
              <a:rPr lang="es-ES" dirty="0"/>
              <a:t>	Se entiende por "</a:t>
            </a:r>
            <a:r>
              <a:rPr lang="es-ES" b="1" u="sng" dirty="0"/>
              <a:t>Viaje combinado</a:t>
            </a:r>
            <a:r>
              <a:rPr lang="es-ES" dirty="0"/>
              <a:t>" la combinación de, al menos, dos tipos de servicios de viaje (transporte, alojamiento, alquiler de vehículos y otros servicios que sean relevantes para el viaje) a efectos del mismo viaje o vacación, </a:t>
            </a:r>
            <a:r>
              <a:rPr lang="es-ES" b="1" dirty="0"/>
              <a:t>si esos servicios</a:t>
            </a:r>
            <a:r>
              <a:rPr lang="es-ES" dirty="0"/>
              <a:t>:</a:t>
            </a:r>
          </a:p>
          <a:p>
            <a:pPr algn="just"/>
            <a:r>
              <a:rPr lang="es-ES" dirty="0"/>
              <a:t>	</a:t>
            </a:r>
            <a:r>
              <a:rPr lang="es-ES" b="1" dirty="0"/>
              <a:t>1.º</a:t>
            </a:r>
            <a:r>
              <a:rPr lang="es-ES" dirty="0"/>
              <a:t> son combinados </a:t>
            </a:r>
            <a:r>
              <a:rPr lang="es-ES" b="1" dirty="0"/>
              <a:t>por un solo empresario</a:t>
            </a:r>
            <a:r>
              <a:rPr lang="es-ES" dirty="0"/>
              <a:t>, incluso a petición o según la selección del viajero, antes de que se celebre un único contrato por la totalidad de los servicios, </a:t>
            </a:r>
            <a:r>
              <a:rPr lang="es-ES" b="1" dirty="0"/>
              <a:t>o</a:t>
            </a:r>
          </a:p>
          <a:p>
            <a:pPr algn="just"/>
            <a:r>
              <a:rPr lang="es-ES" dirty="0"/>
              <a:t>	</a:t>
            </a:r>
            <a:r>
              <a:rPr lang="es-ES" b="1" dirty="0"/>
              <a:t>2.º</a:t>
            </a:r>
            <a:r>
              <a:rPr lang="es-ES" dirty="0"/>
              <a:t> </a:t>
            </a:r>
            <a:r>
              <a:rPr lang="es-ES" b="1" dirty="0"/>
              <a:t>con independencia de la celebración de contratos distintos con diferentes prestadores de servicios de viaje, esos servicios:</a:t>
            </a:r>
          </a:p>
        </p:txBody>
      </p:sp>
    </p:spTree>
    <p:extLst>
      <p:ext uri="{BB962C8B-B14F-4D97-AF65-F5344CB8AC3E}">
        <p14:creationId xmlns:p14="http://schemas.microsoft.com/office/powerpoint/2010/main" val="1341490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EC9156ED-623D-4ECA-BC1C-27586CD34248}"/>
              </a:ext>
            </a:extLst>
          </p:cNvPr>
          <p:cNvPicPr>
            <a:picLocks noChangeAspect="1"/>
          </p:cNvPicPr>
          <p:nvPr/>
        </p:nvPicPr>
        <p:blipFill>
          <a:blip r:embed="rId2"/>
          <a:stretch>
            <a:fillRect/>
          </a:stretch>
        </p:blipFill>
        <p:spPr>
          <a:xfrm>
            <a:off x="332155" y="309711"/>
            <a:ext cx="1774090" cy="1749704"/>
          </a:xfrm>
          <a:prstGeom prst="rect">
            <a:avLst/>
          </a:prstGeom>
        </p:spPr>
      </p:pic>
      <p:sp>
        <p:nvSpPr>
          <p:cNvPr id="3" name="CuadroTexto 2">
            <a:extLst>
              <a:ext uri="{FF2B5EF4-FFF2-40B4-BE49-F238E27FC236}">
                <a16:creationId xmlns:a16="http://schemas.microsoft.com/office/drawing/2014/main" id="{609BD85C-1152-457E-B1C2-22EA7D4E50EB}"/>
              </a:ext>
            </a:extLst>
          </p:cNvPr>
          <p:cNvSpPr txBox="1"/>
          <p:nvPr/>
        </p:nvSpPr>
        <p:spPr>
          <a:xfrm>
            <a:off x="5137995" y="420376"/>
            <a:ext cx="2869932" cy="369332"/>
          </a:xfrm>
          <a:prstGeom prst="rect">
            <a:avLst/>
          </a:prstGeom>
          <a:noFill/>
        </p:spPr>
        <p:txBody>
          <a:bodyPr wrap="square" rtlCol="0">
            <a:spAutoFit/>
          </a:bodyPr>
          <a:lstStyle/>
          <a:p>
            <a:r>
              <a:rPr lang="es-ES" b="1" dirty="0">
                <a:solidFill>
                  <a:srgbClr val="FF0000"/>
                </a:solidFill>
              </a:rPr>
              <a:t>GARANTÍAS Y SEGUROS (1)</a:t>
            </a:r>
          </a:p>
        </p:txBody>
      </p:sp>
      <p:sp>
        <p:nvSpPr>
          <p:cNvPr id="4" name="Rectángulo 3">
            <a:extLst>
              <a:ext uri="{FF2B5EF4-FFF2-40B4-BE49-F238E27FC236}">
                <a16:creationId xmlns:a16="http://schemas.microsoft.com/office/drawing/2014/main" id="{EFEE8420-0E87-4A5F-A1CD-E349E6318844}"/>
              </a:ext>
            </a:extLst>
          </p:cNvPr>
          <p:cNvSpPr/>
          <p:nvPr/>
        </p:nvSpPr>
        <p:spPr>
          <a:xfrm>
            <a:off x="2604655" y="824344"/>
            <a:ext cx="9158207" cy="2246769"/>
          </a:xfrm>
          <a:prstGeom prst="rect">
            <a:avLst/>
          </a:prstGeom>
        </p:spPr>
        <p:txBody>
          <a:bodyPr wrap="square">
            <a:spAutoFit/>
          </a:bodyPr>
          <a:lstStyle/>
          <a:p>
            <a:pPr algn="just"/>
            <a:r>
              <a:rPr lang="es-ES" sz="2000" dirty="0"/>
              <a:t>Las AAVV están obligadas a ofrecer una </a:t>
            </a:r>
            <a:r>
              <a:rPr lang="es-ES" sz="2000" b="1" dirty="0"/>
              <a:t>garantía</a:t>
            </a:r>
            <a:r>
              <a:rPr lang="es-ES" sz="2000" dirty="0"/>
              <a:t> para responder del cumplimiento de las obligaciones derivadas de la prestación de sus servicios frente a los contratantes de un viaje combinado o servicio de viaje vinculado y, especialmente, en caso de insolvencia, del reembolso efectivo de todos los pagos realizados por los viajeros o por un tercero en su nombre, en la medida en que no se hayan prestado los servicios correspondientes y, en el caso de que se incluya el transporte, de la repatriación efectiva de los mismos, sin perjuicio de que se pueda ofrecer la continuación del viaje.</a:t>
            </a:r>
          </a:p>
        </p:txBody>
      </p:sp>
      <p:sp>
        <p:nvSpPr>
          <p:cNvPr id="6" name="CuadroTexto 5">
            <a:extLst>
              <a:ext uri="{FF2B5EF4-FFF2-40B4-BE49-F238E27FC236}">
                <a16:creationId xmlns:a16="http://schemas.microsoft.com/office/drawing/2014/main" id="{1D5A2E6A-06BD-4B63-B0A5-CCB9FAB65C3B}"/>
              </a:ext>
            </a:extLst>
          </p:cNvPr>
          <p:cNvSpPr txBox="1"/>
          <p:nvPr/>
        </p:nvSpPr>
        <p:spPr>
          <a:xfrm>
            <a:off x="473611" y="4536995"/>
            <a:ext cx="1491177" cy="923330"/>
          </a:xfrm>
          <a:prstGeom prst="rect">
            <a:avLst/>
          </a:prstGeom>
          <a:noFill/>
        </p:spPr>
        <p:txBody>
          <a:bodyPr wrap="none" rtlCol="0">
            <a:spAutoFit/>
          </a:bodyPr>
          <a:lstStyle/>
          <a:p>
            <a:r>
              <a:rPr lang="es-ES" dirty="0"/>
              <a:t>Esas garantías</a:t>
            </a:r>
          </a:p>
          <a:p>
            <a:r>
              <a:rPr lang="es-ES" dirty="0"/>
              <a:t> pueden ser</a:t>
            </a:r>
          </a:p>
          <a:p>
            <a:r>
              <a:rPr lang="es-ES" dirty="0"/>
              <a:t>de tres tipos:</a:t>
            </a:r>
          </a:p>
        </p:txBody>
      </p:sp>
      <p:sp>
        <p:nvSpPr>
          <p:cNvPr id="7" name="Rectángulo 6">
            <a:extLst>
              <a:ext uri="{FF2B5EF4-FFF2-40B4-BE49-F238E27FC236}">
                <a16:creationId xmlns:a16="http://schemas.microsoft.com/office/drawing/2014/main" id="{7E852BB4-5BCE-4545-9049-5AE85E2D0DFE}"/>
              </a:ext>
            </a:extLst>
          </p:cNvPr>
          <p:cNvSpPr/>
          <p:nvPr/>
        </p:nvSpPr>
        <p:spPr>
          <a:xfrm>
            <a:off x="2826327" y="3429000"/>
            <a:ext cx="9144000" cy="3139321"/>
          </a:xfrm>
          <a:prstGeom prst="rect">
            <a:avLst/>
          </a:prstGeom>
        </p:spPr>
        <p:txBody>
          <a:bodyPr wrap="square">
            <a:spAutoFit/>
          </a:bodyPr>
          <a:lstStyle/>
          <a:p>
            <a:endParaRPr lang="es-ES" dirty="0"/>
          </a:p>
          <a:p>
            <a:r>
              <a:rPr lang="es-ES" b="1" dirty="0"/>
              <a:t>Individual:</a:t>
            </a:r>
            <a:r>
              <a:rPr lang="es-ES" dirty="0"/>
              <a:t> aval bancario o similar por importe de 100.000 € el primer año, y un 5% del volumen</a:t>
            </a:r>
          </a:p>
          <a:p>
            <a:r>
              <a:rPr lang="es-ES" dirty="0"/>
              <a:t>de negocio a partir del segundo, pero nunca inferior a 100.000 €</a:t>
            </a:r>
          </a:p>
          <a:p>
            <a:endParaRPr lang="es-ES" dirty="0"/>
          </a:p>
          <a:p>
            <a:endParaRPr lang="es-ES" dirty="0"/>
          </a:p>
          <a:p>
            <a:r>
              <a:rPr lang="es-ES" b="1" dirty="0"/>
              <a:t>Colectiva</a:t>
            </a:r>
            <a:r>
              <a:rPr lang="es-ES" dirty="0"/>
              <a:t>: a través de asociaciones empresariales: será de al menos un 50% de la suma de las garantías que individualmente considerados deberían constituir de acuerdo con el apartado anterior. Mínimo 500.000 €</a:t>
            </a:r>
          </a:p>
          <a:p>
            <a:endParaRPr lang="es-ES" dirty="0"/>
          </a:p>
          <a:p>
            <a:r>
              <a:rPr lang="es-ES" b="1" dirty="0"/>
              <a:t>Garantía por cada viaje combinado o servicio de viaje vinculado</a:t>
            </a:r>
            <a:r>
              <a:rPr lang="es-ES" dirty="0"/>
              <a:t>: el organizador o minorista contrata un seguro para cada contratante de viaje combinado o servicio de viaje vinculado.</a:t>
            </a:r>
          </a:p>
        </p:txBody>
      </p:sp>
      <p:sp>
        <p:nvSpPr>
          <p:cNvPr id="9" name="Abrir llave 8">
            <a:extLst>
              <a:ext uri="{FF2B5EF4-FFF2-40B4-BE49-F238E27FC236}">
                <a16:creationId xmlns:a16="http://schemas.microsoft.com/office/drawing/2014/main" id="{B7678928-D493-444C-AA24-F573717B184D}"/>
              </a:ext>
            </a:extLst>
          </p:cNvPr>
          <p:cNvSpPr/>
          <p:nvPr/>
        </p:nvSpPr>
        <p:spPr>
          <a:xfrm>
            <a:off x="1953491" y="3429000"/>
            <a:ext cx="1330036" cy="3139321"/>
          </a:xfrm>
          <a:prstGeom prst="leftBrace">
            <a:avLst/>
          </a:prstGeom>
          <a:ln w="444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Tree>
    <p:extLst>
      <p:ext uri="{BB962C8B-B14F-4D97-AF65-F5344CB8AC3E}">
        <p14:creationId xmlns:p14="http://schemas.microsoft.com/office/powerpoint/2010/main" val="24276373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C96730FB-152D-4CF6-911F-DBE4FAFE3006}"/>
              </a:ext>
            </a:extLst>
          </p:cNvPr>
          <p:cNvPicPr>
            <a:picLocks noChangeAspect="1"/>
          </p:cNvPicPr>
          <p:nvPr/>
        </p:nvPicPr>
        <p:blipFill>
          <a:blip r:embed="rId2"/>
          <a:stretch>
            <a:fillRect/>
          </a:stretch>
        </p:blipFill>
        <p:spPr>
          <a:xfrm>
            <a:off x="467652" y="365130"/>
            <a:ext cx="1780186" cy="1749704"/>
          </a:xfrm>
          <a:prstGeom prst="rect">
            <a:avLst/>
          </a:prstGeom>
        </p:spPr>
      </p:pic>
      <p:sp>
        <p:nvSpPr>
          <p:cNvPr id="3" name="Rectángulo 2">
            <a:extLst>
              <a:ext uri="{FF2B5EF4-FFF2-40B4-BE49-F238E27FC236}">
                <a16:creationId xmlns:a16="http://schemas.microsoft.com/office/drawing/2014/main" id="{FAE2263A-8B6F-408A-857A-81EF2C4FC57F}"/>
              </a:ext>
            </a:extLst>
          </p:cNvPr>
          <p:cNvSpPr/>
          <p:nvPr/>
        </p:nvSpPr>
        <p:spPr>
          <a:xfrm>
            <a:off x="845127" y="2372142"/>
            <a:ext cx="10363200" cy="4154984"/>
          </a:xfrm>
          <a:prstGeom prst="rect">
            <a:avLst/>
          </a:prstGeom>
        </p:spPr>
        <p:txBody>
          <a:bodyPr wrap="square">
            <a:spAutoFit/>
          </a:bodyPr>
          <a:lstStyle/>
          <a:p>
            <a:pPr algn="just"/>
            <a:r>
              <a:rPr lang="es-ES" sz="2400" b="1" u="sng" dirty="0"/>
              <a:t>En cuanto a los seguros</a:t>
            </a:r>
            <a:r>
              <a:rPr lang="es-ES" sz="2400" u="sng" dirty="0"/>
              <a:t>, </a:t>
            </a:r>
            <a:r>
              <a:rPr lang="es-ES" sz="2400" dirty="0"/>
              <a:t>las AAVV suscribirán una póliza de seguro que dé cobertura a los riesgos inherentes al desarrollo de su actividad empresarial, abarcando estos tres niveles de responsabilidad:</a:t>
            </a:r>
          </a:p>
          <a:p>
            <a:pPr algn="just"/>
            <a:r>
              <a:rPr lang="es-ES" sz="2400" dirty="0"/>
              <a:t>a)	La responsabilidad civil de explotación del negocio.</a:t>
            </a:r>
          </a:p>
          <a:p>
            <a:pPr algn="just"/>
            <a:r>
              <a:rPr lang="es-ES" sz="2400" dirty="0"/>
              <a:t>b)	La responsabilidad civil indirecta o subsidiaria.</a:t>
            </a:r>
          </a:p>
          <a:p>
            <a:pPr algn="just"/>
            <a:r>
              <a:rPr lang="es-ES" sz="2400" dirty="0"/>
              <a:t>c)	La responsabilidad por daños patrimoniales primarios.</a:t>
            </a:r>
          </a:p>
          <a:p>
            <a:pPr algn="just"/>
            <a:r>
              <a:rPr lang="es-ES" sz="2400" dirty="0"/>
              <a:t>Estas coberturas deberán incluir </a:t>
            </a:r>
            <a:r>
              <a:rPr lang="es-ES" sz="2400" b="1" dirty="0"/>
              <a:t>toda clase de siniestros: daños corporales, daños materiales, daños morales y perjuicios económicos causados.</a:t>
            </a:r>
          </a:p>
          <a:p>
            <a:pPr algn="just"/>
            <a:r>
              <a:rPr lang="es-ES" sz="2400" dirty="0"/>
              <a:t>La suma asegurada por la póliza será, como mínimo, de 450.000 euros, a razón de 150.000 euros para cada uno de los tres niveles de responsabilidad definidos en el apartado anterior.</a:t>
            </a:r>
          </a:p>
        </p:txBody>
      </p:sp>
      <p:sp>
        <p:nvSpPr>
          <p:cNvPr id="4" name="CuadroTexto 3">
            <a:extLst>
              <a:ext uri="{FF2B5EF4-FFF2-40B4-BE49-F238E27FC236}">
                <a16:creationId xmlns:a16="http://schemas.microsoft.com/office/drawing/2014/main" id="{15333E63-E6EA-4611-A347-C2B6E7425713}"/>
              </a:ext>
            </a:extLst>
          </p:cNvPr>
          <p:cNvSpPr txBox="1"/>
          <p:nvPr/>
        </p:nvSpPr>
        <p:spPr>
          <a:xfrm>
            <a:off x="4419600" y="872836"/>
            <a:ext cx="3904146" cy="461665"/>
          </a:xfrm>
          <a:prstGeom prst="rect">
            <a:avLst/>
          </a:prstGeom>
          <a:noFill/>
        </p:spPr>
        <p:txBody>
          <a:bodyPr wrap="none" rtlCol="0">
            <a:spAutoFit/>
          </a:bodyPr>
          <a:lstStyle/>
          <a:p>
            <a:r>
              <a:rPr lang="es-ES" sz="2400" b="1" dirty="0">
                <a:solidFill>
                  <a:srgbClr val="FF0000"/>
                </a:solidFill>
              </a:rPr>
              <a:t>GARANTÍAS Y SEGUROS ( y 2)</a:t>
            </a:r>
          </a:p>
        </p:txBody>
      </p:sp>
    </p:spTree>
    <p:extLst>
      <p:ext uri="{BB962C8B-B14F-4D97-AF65-F5344CB8AC3E}">
        <p14:creationId xmlns:p14="http://schemas.microsoft.com/office/powerpoint/2010/main" val="3021572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92415689-0AAB-4730-9F1B-A413D7808AFA}"/>
              </a:ext>
            </a:extLst>
          </p:cNvPr>
          <p:cNvPicPr>
            <a:picLocks noChangeAspect="1"/>
          </p:cNvPicPr>
          <p:nvPr/>
        </p:nvPicPr>
        <p:blipFill>
          <a:blip r:embed="rId2"/>
          <a:stretch>
            <a:fillRect/>
          </a:stretch>
        </p:blipFill>
        <p:spPr>
          <a:xfrm>
            <a:off x="384263" y="280355"/>
            <a:ext cx="1742409" cy="1742409"/>
          </a:xfrm>
          <a:prstGeom prst="rect">
            <a:avLst/>
          </a:prstGeom>
        </p:spPr>
      </p:pic>
      <p:sp>
        <p:nvSpPr>
          <p:cNvPr id="3" name="Rectángulo 2">
            <a:extLst>
              <a:ext uri="{FF2B5EF4-FFF2-40B4-BE49-F238E27FC236}">
                <a16:creationId xmlns:a16="http://schemas.microsoft.com/office/drawing/2014/main" id="{CAD1BF06-A65A-441C-8581-41A59321DE34}"/>
              </a:ext>
            </a:extLst>
          </p:cNvPr>
          <p:cNvSpPr/>
          <p:nvPr/>
        </p:nvSpPr>
        <p:spPr>
          <a:xfrm>
            <a:off x="2410691" y="280355"/>
            <a:ext cx="8645235" cy="2246769"/>
          </a:xfrm>
          <a:prstGeom prst="rect">
            <a:avLst/>
          </a:prstGeom>
        </p:spPr>
        <p:txBody>
          <a:bodyPr wrap="square">
            <a:spAutoFit/>
          </a:bodyPr>
          <a:lstStyle/>
          <a:p>
            <a:pPr algn="just"/>
            <a:r>
              <a:rPr lang="es-ES" sz="2000" dirty="0"/>
              <a:t>Los OPC son empresas constituidas por personas físicas o jurídicas que profesionalmente presten servicios de organización, dirección y control de congresos, ferias, convenciones y otros eventos de naturaleza análoga.</a:t>
            </a:r>
          </a:p>
          <a:p>
            <a:pPr algn="just"/>
            <a:endParaRPr lang="es-ES" sz="2000" dirty="0"/>
          </a:p>
          <a:p>
            <a:pPr algn="just" defTabSz="263525"/>
            <a:r>
              <a:rPr lang="es-ES" sz="2000" dirty="0"/>
              <a:t>•	</a:t>
            </a:r>
            <a:r>
              <a:rPr lang="es-ES" sz="2000" b="1" dirty="0"/>
              <a:t>Funciones: </a:t>
            </a:r>
            <a:r>
              <a:rPr lang="es-ES" sz="2000" dirty="0"/>
              <a:t>El Proyecto divide las actividades de estas empresas en dos grupos, aclarando que pueden realizarlas por sí mismas o bien subcontratarlas:</a:t>
            </a:r>
          </a:p>
          <a:p>
            <a:pPr algn="just"/>
            <a:endParaRPr lang="es-ES" sz="2000" dirty="0"/>
          </a:p>
        </p:txBody>
      </p:sp>
      <p:sp>
        <p:nvSpPr>
          <p:cNvPr id="5" name="Rectángulo 4">
            <a:extLst>
              <a:ext uri="{FF2B5EF4-FFF2-40B4-BE49-F238E27FC236}">
                <a16:creationId xmlns:a16="http://schemas.microsoft.com/office/drawing/2014/main" id="{218CA481-4DD3-46B3-BAE7-FFEA69722612}"/>
              </a:ext>
            </a:extLst>
          </p:cNvPr>
          <p:cNvSpPr/>
          <p:nvPr/>
        </p:nvSpPr>
        <p:spPr>
          <a:xfrm>
            <a:off x="497448" y="2333161"/>
            <a:ext cx="10558478" cy="4247317"/>
          </a:xfrm>
          <a:prstGeom prst="rect">
            <a:avLst/>
          </a:prstGeom>
        </p:spPr>
        <p:txBody>
          <a:bodyPr wrap="square">
            <a:spAutoFit/>
          </a:bodyPr>
          <a:lstStyle/>
          <a:p>
            <a:pPr marL="342900" indent="-342900" defTabSz="360363">
              <a:buAutoNum type="arabicPeriod"/>
            </a:pPr>
            <a:r>
              <a:rPr lang="es-ES" b="1" dirty="0"/>
              <a:t>De consultoría, planificación y organización</a:t>
            </a:r>
            <a:r>
              <a:rPr lang="es-ES" dirty="0"/>
              <a:t>:</a:t>
            </a:r>
          </a:p>
          <a:p>
            <a:pPr defTabSz="360363"/>
            <a:r>
              <a:rPr lang="es-ES" dirty="0"/>
              <a:t>a)	El asesoramiento y la ayuda al cliente para plantear los objetivos que se desean lograr.</a:t>
            </a:r>
          </a:p>
          <a:p>
            <a:pPr defTabSz="360363"/>
            <a:r>
              <a:rPr lang="es-ES" dirty="0"/>
              <a:t>b)	Proporcionar a sus clientes los locales donde vaya a celebrarse el congreso.</a:t>
            </a:r>
          </a:p>
          <a:p>
            <a:pPr defTabSz="360363"/>
            <a:r>
              <a:rPr lang="es-ES" dirty="0"/>
              <a:t>c)	La planificación conjunta con sus clientes de fechas del evento y duración del mismo.</a:t>
            </a:r>
          </a:p>
          <a:p>
            <a:pPr defTabSz="360363"/>
            <a:r>
              <a:rPr lang="es-ES" dirty="0"/>
              <a:t>d)	La ayuda al cliente en la definición del presupuesto.</a:t>
            </a:r>
          </a:p>
          <a:p>
            <a:pPr defTabSz="360363"/>
            <a:r>
              <a:rPr lang="es-ES" dirty="0"/>
              <a:t>e)	El establecimiento de un plan general de todas las fases de la organización y un plan de marketing</a:t>
            </a:r>
          </a:p>
          <a:p>
            <a:pPr defTabSz="360363"/>
            <a:r>
              <a:rPr lang="es-ES" dirty="0"/>
              <a:t>f)	La preparación de campañas de promoción en torno a la reunión si es necesario.</a:t>
            </a:r>
          </a:p>
          <a:p>
            <a:pPr defTabSz="360363"/>
            <a:r>
              <a:rPr lang="es-ES" dirty="0"/>
              <a:t>g)	El asesoramiento sobre financiación y subvenciones de instituciones públicas o privadas o patrocinio.</a:t>
            </a:r>
          </a:p>
          <a:p>
            <a:pPr defTabSz="360363"/>
            <a:r>
              <a:rPr lang="es-ES" dirty="0"/>
              <a:t>h)	El diseño e impresión del material promocional para la reunión.</a:t>
            </a:r>
          </a:p>
          <a:p>
            <a:pPr defTabSz="360363"/>
            <a:r>
              <a:rPr lang="es-ES" dirty="0"/>
              <a:t>i)	La tramitación de los permisos administrativos correspondientes que sean necesarios para el evento.</a:t>
            </a:r>
          </a:p>
          <a:p>
            <a:pPr defTabSz="360363"/>
            <a:r>
              <a:rPr lang="es-ES" dirty="0"/>
              <a:t>j)	La selección y contratación de los proveedores idóneos.</a:t>
            </a:r>
          </a:p>
          <a:p>
            <a:pPr defTabSz="360363"/>
            <a:r>
              <a:rPr lang="es-ES" dirty="0"/>
              <a:t>k)	La elección del equipo técnico de medios audiovisuales.</a:t>
            </a:r>
          </a:p>
          <a:p>
            <a:pPr defTabSz="360363"/>
            <a:r>
              <a:rPr lang="es-ES" dirty="0"/>
              <a:t>l)	Elección y contratación de auxiliares, guías de turismo y personal técnico necesarios</a:t>
            </a:r>
          </a:p>
          <a:p>
            <a:pPr defTabSz="360363"/>
            <a:r>
              <a:rPr lang="es-ES" dirty="0"/>
              <a:t>m)	La preparación del acto inaugural y de clausura y de todas las cuestiones relacionadas con el protocolo.</a:t>
            </a:r>
          </a:p>
          <a:p>
            <a:pPr defTabSz="360363"/>
            <a:r>
              <a:rPr lang="es-ES" dirty="0"/>
              <a:t>n)	Aquellas otras funciones de asesoramiento y organización que les sean propias y hayan asumido</a:t>
            </a:r>
          </a:p>
        </p:txBody>
      </p:sp>
    </p:spTree>
    <p:extLst>
      <p:ext uri="{BB962C8B-B14F-4D97-AF65-F5344CB8AC3E}">
        <p14:creationId xmlns:p14="http://schemas.microsoft.com/office/powerpoint/2010/main" val="32780787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5ED16F0D-39AE-4B4A-A4E8-DAAD28FBA494}"/>
              </a:ext>
            </a:extLst>
          </p:cNvPr>
          <p:cNvPicPr>
            <a:picLocks noChangeAspect="1"/>
          </p:cNvPicPr>
          <p:nvPr/>
        </p:nvPicPr>
        <p:blipFill>
          <a:blip r:embed="rId2"/>
          <a:stretch>
            <a:fillRect/>
          </a:stretch>
        </p:blipFill>
        <p:spPr>
          <a:xfrm>
            <a:off x="375105" y="382032"/>
            <a:ext cx="1743607" cy="1743607"/>
          </a:xfrm>
          <a:prstGeom prst="rect">
            <a:avLst/>
          </a:prstGeom>
        </p:spPr>
      </p:pic>
      <p:sp>
        <p:nvSpPr>
          <p:cNvPr id="3" name="Rectángulo 2">
            <a:extLst>
              <a:ext uri="{FF2B5EF4-FFF2-40B4-BE49-F238E27FC236}">
                <a16:creationId xmlns:a16="http://schemas.microsoft.com/office/drawing/2014/main" id="{30B2FFB7-18BB-4652-BED1-F836D6CFE074}"/>
              </a:ext>
            </a:extLst>
          </p:cNvPr>
          <p:cNvSpPr/>
          <p:nvPr/>
        </p:nvSpPr>
        <p:spPr>
          <a:xfrm>
            <a:off x="375105" y="2411843"/>
            <a:ext cx="11456677" cy="2862322"/>
          </a:xfrm>
          <a:prstGeom prst="rect">
            <a:avLst/>
          </a:prstGeom>
        </p:spPr>
        <p:txBody>
          <a:bodyPr wrap="square">
            <a:spAutoFit/>
          </a:bodyPr>
          <a:lstStyle/>
          <a:p>
            <a:pPr marL="342900" indent="-342900">
              <a:buAutoNum type="arabicPeriod" startAt="2"/>
            </a:pPr>
            <a:r>
              <a:rPr lang="es-ES" b="1" dirty="0"/>
              <a:t>De dirección y control:</a:t>
            </a:r>
          </a:p>
          <a:p>
            <a:endParaRPr lang="es-ES" b="1" dirty="0"/>
          </a:p>
          <a:p>
            <a:pPr algn="just">
              <a:tabLst>
                <a:tab pos="360363" algn="l"/>
              </a:tabLst>
            </a:pPr>
            <a:r>
              <a:rPr lang="es-ES" dirty="0"/>
              <a:t>a)	La administración completa del evento, incluyendo el registro y la entrega de material a participantes, ponentes e invitados especiales.</a:t>
            </a:r>
          </a:p>
          <a:p>
            <a:pPr algn="just">
              <a:tabLst>
                <a:tab pos="360363" algn="l"/>
              </a:tabLst>
            </a:pPr>
            <a:r>
              <a:rPr lang="es-ES" dirty="0"/>
              <a:t>b)	La coordinación de la inauguración, el desarrollo de las sesiones y la clausura.</a:t>
            </a:r>
          </a:p>
          <a:p>
            <a:pPr algn="just">
              <a:tabLst>
                <a:tab pos="360363" algn="l"/>
              </a:tabLst>
            </a:pPr>
            <a:r>
              <a:rPr lang="es-ES" dirty="0"/>
              <a:t>c)	La distribución de las salas, acorde con la asistencia al congreso o reunión y letreros direccionales.</a:t>
            </a:r>
          </a:p>
          <a:p>
            <a:pPr algn="just">
              <a:tabLst>
                <a:tab pos="360363" algn="l"/>
              </a:tabLst>
            </a:pPr>
            <a:r>
              <a:rPr lang="es-ES" dirty="0"/>
              <a:t>d)	La realización de eventos sociales, actos de promoción, coordinación, control y ruedas de prensa u otras actividades e)	El trabajo de secretaría y coordinación.</a:t>
            </a:r>
          </a:p>
          <a:p>
            <a:pPr algn="just">
              <a:tabLst>
                <a:tab pos="360363" algn="l"/>
              </a:tabLst>
            </a:pPr>
            <a:r>
              <a:rPr lang="es-ES" dirty="0"/>
              <a:t>f)	La coordinación con la agencia de viajes implicada para la recepción y registro de participantes, ponentes e invitados, g)	Aquellas otras funciones de dirección y control que les sean propias y hayan asumido contractualmente</a:t>
            </a:r>
          </a:p>
        </p:txBody>
      </p:sp>
      <p:sp>
        <p:nvSpPr>
          <p:cNvPr id="4" name="CuadroTexto 3">
            <a:extLst>
              <a:ext uri="{FF2B5EF4-FFF2-40B4-BE49-F238E27FC236}">
                <a16:creationId xmlns:a16="http://schemas.microsoft.com/office/drawing/2014/main" id="{4CC9E32C-E01C-4263-BC48-EA686F8DFE2E}"/>
              </a:ext>
            </a:extLst>
          </p:cNvPr>
          <p:cNvSpPr txBox="1"/>
          <p:nvPr/>
        </p:nvSpPr>
        <p:spPr>
          <a:xfrm>
            <a:off x="6691745" y="512618"/>
            <a:ext cx="184731" cy="369332"/>
          </a:xfrm>
          <a:prstGeom prst="rect">
            <a:avLst/>
          </a:prstGeom>
          <a:noFill/>
        </p:spPr>
        <p:txBody>
          <a:bodyPr wrap="none" rtlCol="0">
            <a:spAutoFit/>
          </a:bodyPr>
          <a:lstStyle/>
          <a:p>
            <a:endParaRPr lang="es-ES" dirty="0"/>
          </a:p>
        </p:txBody>
      </p:sp>
      <p:sp>
        <p:nvSpPr>
          <p:cNvPr id="5" name="CuadroTexto 4">
            <a:extLst>
              <a:ext uri="{FF2B5EF4-FFF2-40B4-BE49-F238E27FC236}">
                <a16:creationId xmlns:a16="http://schemas.microsoft.com/office/drawing/2014/main" id="{B6D8DB30-D37B-49C5-8442-2496AD6F9898}"/>
              </a:ext>
            </a:extLst>
          </p:cNvPr>
          <p:cNvSpPr txBox="1"/>
          <p:nvPr/>
        </p:nvSpPr>
        <p:spPr>
          <a:xfrm>
            <a:off x="495012" y="5537356"/>
            <a:ext cx="11201977" cy="646331"/>
          </a:xfrm>
          <a:prstGeom prst="rect">
            <a:avLst/>
          </a:prstGeom>
          <a:noFill/>
        </p:spPr>
        <p:txBody>
          <a:bodyPr wrap="none" rtlCol="0">
            <a:spAutoFit/>
          </a:bodyPr>
          <a:lstStyle/>
          <a:p>
            <a:pPr algn="just"/>
            <a:r>
              <a:rPr lang="es-ES" dirty="0"/>
              <a:t>Los OPC </a:t>
            </a:r>
            <a:r>
              <a:rPr lang="es-ES" b="1" dirty="0"/>
              <a:t>no pueden actuar como AV</a:t>
            </a:r>
            <a:r>
              <a:rPr lang="es-ES" dirty="0"/>
              <a:t>, a menos que se hayan constituido como tales.</a:t>
            </a:r>
          </a:p>
          <a:p>
            <a:pPr algn="just"/>
            <a:r>
              <a:rPr lang="es-ES" dirty="0"/>
              <a:t>Aunque </a:t>
            </a:r>
            <a:r>
              <a:rPr lang="es-ES" b="1" dirty="0"/>
              <a:t>no necesitan el aval </a:t>
            </a:r>
            <a:r>
              <a:rPr lang="es-ES" dirty="0"/>
              <a:t>de las AAVV, </a:t>
            </a:r>
            <a:r>
              <a:rPr lang="es-ES" b="1" dirty="0"/>
              <a:t>sí tienen la obligación de suscribir una póliza de seguro idéntica </a:t>
            </a:r>
            <a:r>
              <a:rPr lang="es-ES" dirty="0"/>
              <a:t>a aquellas.</a:t>
            </a:r>
          </a:p>
        </p:txBody>
      </p:sp>
      <p:pic>
        <p:nvPicPr>
          <p:cNvPr id="6" name="Imagen 5">
            <a:extLst>
              <a:ext uri="{FF2B5EF4-FFF2-40B4-BE49-F238E27FC236}">
                <a16:creationId xmlns:a16="http://schemas.microsoft.com/office/drawing/2014/main" id="{4B4726FB-FB8E-48DD-BD9C-FB5287D6C1EC}"/>
              </a:ext>
            </a:extLst>
          </p:cNvPr>
          <p:cNvPicPr>
            <a:picLocks noChangeAspect="1"/>
          </p:cNvPicPr>
          <p:nvPr/>
        </p:nvPicPr>
        <p:blipFill>
          <a:blip r:embed="rId3"/>
          <a:stretch>
            <a:fillRect/>
          </a:stretch>
        </p:blipFill>
        <p:spPr>
          <a:xfrm>
            <a:off x="3948545" y="382032"/>
            <a:ext cx="7356764" cy="2242993"/>
          </a:xfrm>
          <a:prstGeom prst="rect">
            <a:avLst/>
          </a:prstGeom>
        </p:spPr>
      </p:pic>
    </p:spTree>
    <p:extLst>
      <p:ext uri="{BB962C8B-B14F-4D97-AF65-F5344CB8AC3E}">
        <p14:creationId xmlns:p14="http://schemas.microsoft.com/office/powerpoint/2010/main" val="15833519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lipse 4">
            <a:extLst>
              <a:ext uri="{FF2B5EF4-FFF2-40B4-BE49-F238E27FC236}">
                <a16:creationId xmlns:a16="http://schemas.microsoft.com/office/drawing/2014/main" id="{2A2C4815-CDBF-46A0-B481-95CB618AFB2A}"/>
              </a:ext>
            </a:extLst>
          </p:cNvPr>
          <p:cNvSpPr/>
          <p:nvPr/>
        </p:nvSpPr>
        <p:spPr>
          <a:xfrm>
            <a:off x="415636" y="96982"/>
            <a:ext cx="1620982" cy="14408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 name="CuadroTexto 1">
            <a:extLst>
              <a:ext uri="{FF2B5EF4-FFF2-40B4-BE49-F238E27FC236}">
                <a16:creationId xmlns:a16="http://schemas.microsoft.com/office/drawing/2014/main" id="{1C9C8DEE-A389-4F0A-8441-716F5FB7151B}"/>
              </a:ext>
            </a:extLst>
          </p:cNvPr>
          <p:cNvSpPr txBox="1"/>
          <p:nvPr/>
        </p:nvSpPr>
        <p:spPr>
          <a:xfrm>
            <a:off x="415636" y="304800"/>
            <a:ext cx="1620982" cy="1015663"/>
          </a:xfrm>
          <a:prstGeom prst="rect">
            <a:avLst/>
          </a:prstGeom>
          <a:noFill/>
        </p:spPr>
        <p:txBody>
          <a:bodyPr wrap="square" rtlCol="0">
            <a:spAutoFit/>
          </a:bodyPr>
          <a:lstStyle/>
          <a:p>
            <a:pPr algn="ctr"/>
            <a:r>
              <a:rPr lang="es-ES" sz="2000" b="1" dirty="0"/>
              <a:t>CENTRALES </a:t>
            </a:r>
          </a:p>
          <a:p>
            <a:pPr algn="ctr"/>
            <a:r>
              <a:rPr lang="es-ES" sz="2000" b="1" dirty="0"/>
              <a:t>DE RESERVA</a:t>
            </a:r>
          </a:p>
          <a:p>
            <a:pPr algn="ctr"/>
            <a:r>
              <a:rPr lang="es-ES" sz="2000" b="1" dirty="0"/>
              <a:t>(CR)</a:t>
            </a:r>
          </a:p>
        </p:txBody>
      </p:sp>
      <p:sp>
        <p:nvSpPr>
          <p:cNvPr id="3" name="Rectángulo 2">
            <a:extLst>
              <a:ext uri="{FF2B5EF4-FFF2-40B4-BE49-F238E27FC236}">
                <a16:creationId xmlns:a16="http://schemas.microsoft.com/office/drawing/2014/main" id="{78CBF792-1D00-4494-B328-0C6F683DAE62}"/>
              </a:ext>
            </a:extLst>
          </p:cNvPr>
          <p:cNvSpPr/>
          <p:nvPr/>
        </p:nvSpPr>
        <p:spPr>
          <a:xfrm>
            <a:off x="270163" y="643890"/>
            <a:ext cx="11651673" cy="5909310"/>
          </a:xfrm>
          <a:prstGeom prst="rect">
            <a:avLst/>
          </a:prstGeom>
        </p:spPr>
        <p:txBody>
          <a:bodyPr wrap="square">
            <a:spAutoFit/>
          </a:bodyPr>
          <a:lstStyle/>
          <a:p>
            <a:r>
              <a:rPr lang="es-ES" dirty="0"/>
              <a:t>		Son aquellas </a:t>
            </a:r>
            <a:r>
              <a:rPr lang="es-ES" b="1" dirty="0"/>
              <a:t>agrupaciones de empresas turísticas </a:t>
            </a:r>
            <a:r>
              <a:rPr lang="es-ES" dirty="0"/>
              <a:t>prestadoras de los servicios de intermediación en la 		venta de billetes y reserva de plazas en medios de transporte y en alojamientos turísticos.</a:t>
            </a:r>
          </a:p>
          <a:p>
            <a:r>
              <a:rPr lang="es-ES" dirty="0"/>
              <a:t>		Obsérvese que se trata de </a:t>
            </a:r>
            <a:r>
              <a:rPr lang="es-ES" b="1" dirty="0"/>
              <a:t>agrupaciones de empresas</a:t>
            </a:r>
            <a:r>
              <a:rPr lang="es-ES" dirty="0"/>
              <a:t>, que crean a su vez otra -la CR- y que canalizan 		sus ventas a través de ella, en muchas ocasiones a través de la web. Según el reglamento, estas 			empresas </a:t>
            </a:r>
            <a:r>
              <a:rPr lang="es-ES" b="1" dirty="0"/>
              <a:t>pueden realizar dos de las actividades de las AAVV:</a:t>
            </a:r>
          </a:p>
          <a:p>
            <a:endParaRPr lang="es-ES" dirty="0"/>
          </a:p>
          <a:p>
            <a:pPr algn="just">
              <a:tabLst>
                <a:tab pos="263525" algn="l"/>
              </a:tabLst>
            </a:pPr>
            <a:r>
              <a:rPr lang="es-ES" dirty="0"/>
              <a:t>a)	La mediación en la venta de billetes o reserva de plazas en toda clase de medios de transporte, así como en la contratación o reserva de alojamiento turístico y de servicios o actividades ofrecidos por las empresas turísticas.</a:t>
            </a:r>
          </a:p>
          <a:p>
            <a:pPr algn="just">
              <a:tabLst>
                <a:tab pos="263525" algn="l"/>
              </a:tabLst>
            </a:pPr>
            <a:r>
              <a:rPr lang="es-ES" dirty="0"/>
              <a:t>b)	La organización y comercialización de los denominados viajes combinados y servicios de viajes vinculados, así como la organización y comercialización de excursiones (esta inclusión parece un error, toda vez que la fabricación y venta de viajes combinados o servicios de viaje vinculados y excursiones está reservada a las AAVV)</a:t>
            </a:r>
          </a:p>
          <a:p>
            <a:pPr marL="263525" indent="-263525" algn="just">
              <a:buAutoNum type="alphaLcParenR" startAt="3"/>
            </a:pPr>
            <a:r>
              <a:rPr lang="es-ES" dirty="0"/>
              <a:t>Asimismo, podrán desarrollar las actividades de información, difusión y venta de material publicitario relacionado con el turismo que complementen las anteriores.</a:t>
            </a:r>
          </a:p>
          <a:p>
            <a:endParaRPr lang="es-ES" dirty="0"/>
          </a:p>
          <a:p>
            <a:pPr algn="just"/>
            <a:r>
              <a:rPr lang="es-ES" dirty="0"/>
              <a:t>A diferencia de las AAVV y de los OPC, las CR </a:t>
            </a:r>
            <a:r>
              <a:rPr lang="es-ES" b="1" dirty="0"/>
              <a:t>no podrán percibir directamente de la clientela contraprestación económica alguna </a:t>
            </a:r>
            <a:r>
              <a:rPr lang="es-ES" dirty="0"/>
              <a:t>por su mediación. En consecuencia, la reserva se entenderá contratada directamente con la empresa prestadora del servicio, </a:t>
            </a:r>
            <a:r>
              <a:rPr lang="es-ES" b="1" dirty="0"/>
              <a:t>la cual responderá ante la clientela del correcto cumplimiento del contrato, sin perjuicio del derecho de la persona prestadora del servicio a actuar contra la central de reserva</a:t>
            </a:r>
            <a:r>
              <a:rPr lang="es-ES" dirty="0"/>
              <a:t>. En el supuesto de que percibieran remuneración del cliente se entenderá que actúan como agencias de viajes (debiendo cumplir con lo establecido para ellas). Tampoco precisan de Aval (lo que sugiere que no pueden realizar viajes combinados), pero sí un seguro de responsabilidad civil idéntico a las AAVV y a los OPC</a:t>
            </a:r>
          </a:p>
        </p:txBody>
      </p:sp>
    </p:spTree>
    <p:extLst>
      <p:ext uri="{BB962C8B-B14F-4D97-AF65-F5344CB8AC3E}">
        <p14:creationId xmlns:p14="http://schemas.microsoft.com/office/powerpoint/2010/main" val="1413758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D91183E4-CF9E-4409-A6B4-303AAC68798E}"/>
              </a:ext>
            </a:extLst>
          </p:cNvPr>
          <p:cNvSpPr/>
          <p:nvPr/>
        </p:nvSpPr>
        <p:spPr>
          <a:xfrm>
            <a:off x="595822" y="293315"/>
            <a:ext cx="11405678" cy="6370975"/>
          </a:xfrm>
          <a:prstGeom prst="rect">
            <a:avLst/>
          </a:prstGeom>
        </p:spPr>
        <p:txBody>
          <a:bodyPr wrap="square">
            <a:spAutoFit/>
          </a:bodyPr>
          <a:lstStyle/>
          <a:p>
            <a:r>
              <a:rPr lang="es-ES" sz="2400" b="1" dirty="0"/>
              <a:t>CONSIDERACIONES PREVIAS</a:t>
            </a:r>
          </a:p>
          <a:p>
            <a:endParaRPr lang="es-ES" sz="2400" b="1" dirty="0"/>
          </a:p>
          <a:p>
            <a:pPr algn="just"/>
            <a:r>
              <a:rPr lang="es-ES" sz="2000" dirty="0"/>
              <a:t>	Denominamos empresas de intermediación a aquellas que no facilitan al cliente el servicio final, sino que actúan como intermediarias o distribuidoras entre quien produce un servicio (por ejemplo, la compañía aérea o un hotel) y el consumidor final. Pero también debemos incluir a aquellas que no se limitan a ser intermediarias, sino que fabrican viajes combinados, uniendo diversos productos de diferentes proveedores y vendiéndolos como un único producto (de ahí su denominación de “paquete”) al consumidor final.</a:t>
            </a:r>
          </a:p>
          <a:p>
            <a:pPr algn="just"/>
            <a:endParaRPr lang="es-ES" sz="2000" dirty="0"/>
          </a:p>
          <a:p>
            <a:pPr marL="342900" indent="-342900" algn="just">
              <a:buFont typeface="Arial" panose="020B0604020202020204" pitchFamily="34" charset="0"/>
              <a:buChar char="•"/>
              <a:tabLst>
                <a:tab pos="0" algn="l"/>
                <a:tab pos="360363" algn="l"/>
              </a:tabLst>
            </a:pPr>
            <a:r>
              <a:rPr lang="es-ES" sz="2000" dirty="0"/>
              <a:t>	</a:t>
            </a:r>
            <a:r>
              <a:rPr lang="es-ES" sz="2000" b="1" dirty="0"/>
              <a:t>La regulación de las AAVV está cambiando por: </a:t>
            </a:r>
            <a:r>
              <a:rPr lang="es-ES" sz="2000" dirty="0"/>
              <a:t>la Directiva 2006/123/CE y la Ley 17/2009, de 23 de noviembre, sobre el libre acceso a las actividades de servicios y su ejercicio y, como consecuencia, la regulación de las CCAA</a:t>
            </a:r>
          </a:p>
          <a:p>
            <a:pPr marL="342900" indent="-342900" algn="just">
              <a:buFont typeface="Arial" panose="020B0604020202020204" pitchFamily="34" charset="0"/>
              <a:buChar char="•"/>
              <a:tabLst>
                <a:tab pos="0" algn="l"/>
              </a:tabLst>
            </a:pPr>
            <a:endParaRPr lang="es-ES" sz="2000" b="1" dirty="0"/>
          </a:p>
          <a:p>
            <a:pPr marL="342900" indent="-342900" algn="just">
              <a:buFont typeface="Arial" panose="020B0604020202020204" pitchFamily="34" charset="0"/>
              <a:buChar char="•"/>
              <a:tabLst>
                <a:tab pos="0" algn="l"/>
              </a:tabLst>
            </a:pPr>
            <a:r>
              <a:rPr lang="es-ES" sz="2000" b="1" dirty="0"/>
              <a:t>Con la finalidad de </a:t>
            </a:r>
            <a:r>
              <a:rPr lang="es-ES" sz="2000" dirty="0"/>
              <a:t>suprimir los regímenes de autorización, procedimientos y formalidades excesivamente onerosos que obstaculizan la libertad de establecimiento y la creación de nuevas empresas de servicios</a:t>
            </a:r>
          </a:p>
          <a:p>
            <a:pPr marL="342900" indent="-342900" algn="just">
              <a:buFont typeface="Arial" panose="020B0604020202020204" pitchFamily="34" charset="0"/>
              <a:buChar char="•"/>
              <a:tabLst>
                <a:tab pos="0" algn="l"/>
              </a:tabLst>
            </a:pPr>
            <a:endParaRPr lang="es-ES" sz="2000" dirty="0"/>
          </a:p>
          <a:p>
            <a:pPr marL="342900" indent="-342900" algn="just">
              <a:buFont typeface="Arial" panose="020B0604020202020204" pitchFamily="34" charset="0"/>
              <a:buChar char="•"/>
              <a:tabLst>
                <a:tab pos="0" algn="l"/>
              </a:tabLst>
            </a:pPr>
            <a:r>
              <a:rPr lang="es-ES" sz="2000" b="1" dirty="0"/>
              <a:t>En la RM está aún vigente el Decreto n.º 100/2007, de 25 de mayo</a:t>
            </a:r>
            <a:r>
              <a:rPr lang="es-ES" sz="2000" dirty="0"/>
              <a:t>, por el que se regulan las agencias de viaje y centrales de reserva. Pero </a:t>
            </a:r>
            <a:r>
              <a:rPr lang="es-ES" sz="2000" b="1" dirty="0"/>
              <a:t>está pronto a derogarse</a:t>
            </a:r>
            <a:r>
              <a:rPr lang="es-ES" sz="2000" dirty="0"/>
              <a:t>, pues ya existe un nuevo proyecto de decreto que es el que vamos a seguir en el resto del tema.</a:t>
            </a:r>
          </a:p>
        </p:txBody>
      </p:sp>
    </p:spTree>
    <p:extLst>
      <p:ext uri="{BB962C8B-B14F-4D97-AF65-F5344CB8AC3E}">
        <p14:creationId xmlns:p14="http://schemas.microsoft.com/office/powerpoint/2010/main" val="1156387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E4E6AE7A-E86D-4625-9792-3CC2BC62E206}"/>
              </a:ext>
            </a:extLst>
          </p:cNvPr>
          <p:cNvSpPr txBox="1"/>
          <p:nvPr/>
        </p:nvSpPr>
        <p:spPr>
          <a:xfrm>
            <a:off x="453303" y="193965"/>
            <a:ext cx="11285393" cy="5940088"/>
          </a:xfrm>
          <a:prstGeom prst="rect">
            <a:avLst/>
          </a:prstGeom>
          <a:noFill/>
        </p:spPr>
        <p:txBody>
          <a:bodyPr wrap="square" rtlCol="0">
            <a:spAutoFit/>
          </a:bodyPr>
          <a:lstStyle/>
          <a:p>
            <a:pPr algn="just"/>
            <a:r>
              <a:rPr lang="es-ES" sz="2000" b="1" dirty="0"/>
              <a:t>LAS EMPRESAS DE INTERMEDIACIÓN TURÍSTICA: </a:t>
            </a:r>
            <a:r>
              <a:rPr lang="es-ES" sz="2000" dirty="0"/>
              <a:t>aquellas que se dedican, profesional y habitualmente, a desarrollar actividades de mediación y organización de servicios turísticos, pudiendo utilizar para ello medios propios</a:t>
            </a:r>
          </a:p>
          <a:p>
            <a:pPr algn="just"/>
            <a:endParaRPr lang="es-ES" sz="2000" dirty="0"/>
          </a:p>
          <a:p>
            <a:pPr algn="just"/>
            <a:r>
              <a:rPr lang="es-ES" sz="2000" b="1" dirty="0"/>
              <a:t>Tres tipos:</a:t>
            </a:r>
          </a:p>
          <a:p>
            <a:pPr algn="just"/>
            <a:endParaRPr lang="es-ES" sz="2000" dirty="0"/>
          </a:p>
          <a:p>
            <a:pPr marL="342900" indent="-342900" algn="just">
              <a:buFont typeface="Arial" panose="020B0604020202020204" pitchFamily="34" charset="0"/>
              <a:buChar char="•"/>
            </a:pPr>
            <a:r>
              <a:rPr lang="es-ES" sz="2000" dirty="0"/>
              <a:t>Agencias de Viaje (AV)</a:t>
            </a:r>
          </a:p>
          <a:p>
            <a:pPr marL="342900" indent="-342900" algn="just">
              <a:buFont typeface="Arial" panose="020B0604020202020204" pitchFamily="34" charset="0"/>
              <a:buChar char="•"/>
            </a:pPr>
            <a:r>
              <a:rPr lang="es-ES" sz="2000" dirty="0"/>
              <a:t>Organizadores Profesionales de Congresos (OPC)</a:t>
            </a:r>
          </a:p>
          <a:p>
            <a:pPr marL="342900" indent="-342900" algn="just">
              <a:buFont typeface="Arial" panose="020B0604020202020204" pitchFamily="34" charset="0"/>
              <a:buChar char="•"/>
            </a:pPr>
            <a:r>
              <a:rPr lang="es-ES" sz="2000" dirty="0"/>
              <a:t>Centrales de Reserva (CR)</a:t>
            </a:r>
          </a:p>
          <a:p>
            <a:pPr algn="just"/>
            <a:endParaRPr lang="es-ES" sz="2000" dirty="0"/>
          </a:p>
          <a:p>
            <a:pPr algn="just"/>
            <a:r>
              <a:rPr lang="es-ES" sz="2000" b="1" dirty="0"/>
              <a:t>Para todas ellas:</a:t>
            </a:r>
          </a:p>
          <a:p>
            <a:pPr marL="342900" indent="-342900" algn="just">
              <a:buFont typeface="Arial" panose="020B0604020202020204" pitchFamily="34" charset="0"/>
              <a:buChar char="•"/>
            </a:pPr>
            <a:r>
              <a:rPr lang="es-ES" sz="2000" b="1" dirty="0"/>
              <a:t>Código de Identificación </a:t>
            </a:r>
            <a:r>
              <a:rPr lang="es-ES" sz="2000" dirty="0"/>
              <a:t>(CI)</a:t>
            </a:r>
          </a:p>
          <a:p>
            <a:pPr marL="342900" indent="-342900" algn="just">
              <a:buFont typeface="Arial" panose="020B0604020202020204" pitchFamily="34" charset="0"/>
              <a:buChar char="•"/>
            </a:pPr>
            <a:r>
              <a:rPr lang="es-ES" sz="2000" dirty="0"/>
              <a:t>Sólo estas empresas podrán realizar la organización, intermediación y comercialización de servicios turísticos prestados a título oneroso, a distancia</a:t>
            </a:r>
            <a:r>
              <a:rPr lang="es-ES" sz="2000" b="1" dirty="0"/>
              <a:t>, por vía electrónica y a petición individual del destinatario</a:t>
            </a:r>
            <a:r>
              <a:rPr lang="es-ES" sz="2000" dirty="0"/>
              <a:t>, mediante servicios de la sociedad de la información</a:t>
            </a:r>
          </a:p>
          <a:p>
            <a:pPr marL="342900" indent="-342900" algn="just">
              <a:buFont typeface="Arial" panose="020B0604020202020204" pitchFamily="34" charset="0"/>
              <a:buChar char="•"/>
            </a:pPr>
            <a:r>
              <a:rPr lang="es-ES" sz="2000" b="1" dirty="0"/>
              <a:t>Declaración Responsable</a:t>
            </a:r>
          </a:p>
          <a:p>
            <a:pPr marL="342900" indent="-342900" algn="just">
              <a:buFont typeface="Arial" panose="020B0604020202020204" pitchFamily="34" charset="0"/>
              <a:buChar char="•"/>
            </a:pPr>
            <a:r>
              <a:rPr lang="es-ES" sz="2000" dirty="0"/>
              <a:t>Las empresas de intermediación turística legalmente establecidas </a:t>
            </a:r>
            <a:r>
              <a:rPr lang="es-ES" sz="2000" b="1" dirty="0"/>
              <a:t>en otra CA, Estado miembro de la Unión Europea o perteneciente al Acuerdo sobre Espacio Económico Europeo (AEEE) </a:t>
            </a:r>
            <a:r>
              <a:rPr lang="es-ES" sz="2000" dirty="0"/>
              <a:t>podrán prestar sus servicios y establecer libremente sucursales en la CARM, presentando una declaración responsable. </a:t>
            </a:r>
          </a:p>
        </p:txBody>
      </p:sp>
      <p:pic>
        <p:nvPicPr>
          <p:cNvPr id="4" name="Imagen 3">
            <a:extLst>
              <a:ext uri="{FF2B5EF4-FFF2-40B4-BE49-F238E27FC236}">
                <a16:creationId xmlns:a16="http://schemas.microsoft.com/office/drawing/2014/main" id="{07F44422-82E7-4240-9337-93C9D51ED960}"/>
              </a:ext>
            </a:extLst>
          </p:cNvPr>
          <p:cNvPicPr>
            <a:picLocks noChangeAspect="1"/>
          </p:cNvPicPr>
          <p:nvPr/>
        </p:nvPicPr>
        <p:blipFill>
          <a:blip r:embed="rId2"/>
          <a:stretch>
            <a:fillRect/>
          </a:stretch>
        </p:blipFill>
        <p:spPr>
          <a:xfrm>
            <a:off x="6747163" y="1385453"/>
            <a:ext cx="2272146" cy="2244437"/>
          </a:xfrm>
          <a:prstGeom prst="rect">
            <a:avLst/>
          </a:prstGeom>
        </p:spPr>
      </p:pic>
      <p:pic>
        <p:nvPicPr>
          <p:cNvPr id="5" name="Imagen 4">
            <a:extLst>
              <a:ext uri="{FF2B5EF4-FFF2-40B4-BE49-F238E27FC236}">
                <a16:creationId xmlns:a16="http://schemas.microsoft.com/office/drawing/2014/main" id="{88A9B91B-D067-46BE-951D-C57326278436}"/>
              </a:ext>
            </a:extLst>
          </p:cNvPr>
          <p:cNvPicPr>
            <a:picLocks noChangeAspect="1"/>
          </p:cNvPicPr>
          <p:nvPr/>
        </p:nvPicPr>
        <p:blipFill>
          <a:blip r:embed="rId3"/>
          <a:stretch>
            <a:fillRect/>
          </a:stretch>
        </p:blipFill>
        <p:spPr>
          <a:xfrm>
            <a:off x="9466550" y="1385452"/>
            <a:ext cx="2272146" cy="2244438"/>
          </a:xfrm>
          <a:prstGeom prst="rect">
            <a:avLst/>
          </a:prstGeom>
        </p:spPr>
      </p:pic>
    </p:spTree>
    <p:extLst>
      <p:ext uri="{BB962C8B-B14F-4D97-AF65-F5344CB8AC3E}">
        <p14:creationId xmlns:p14="http://schemas.microsoft.com/office/powerpoint/2010/main" val="3476060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4D7ACE89-EF2A-49F6-BD21-EB583A15BC05}"/>
              </a:ext>
            </a:extLst>
          </p:cNvPr>
          <p:cNvPicPr>
            <a:picLocks noChangeAspect="1"/>
          </p:cNvPicPr>
          <p:nvPr/>
        </p:nvPicPr>
        <p:blipFill>
          <a:blip r:embed="rId2"/>
          <a:stretch>
            <a:fillRect/>
          </a:stretch>
        </p:blipFill>
        <p:spPr>
          <a:xfrm>
            <a:off x="442416" y="284475"/>
            <a:ext cx="1775950" cy="1752143"/>
          </a:xfrm>
          <a:prstGeom prst="rect">
            <a:avLst/>
          </a:prstGeom>
        </p:spPr>
      </p:pic>
      <p:sp>
        <p:nvSpPr>
          <p:cNvPr id="3" name="Rectángulo 2">
            <a:extLst>
              <a:ext uri="{FF2B5EF4-FFF2-40B4-BE49-F238E27FC236}">
                <a16:creationId xmlns:a16="http://schemas.microsoft.com/office/drawing/2014/main" id="{1F1E35D4-F0A8-450E-BA30-C9303EBDA89A}"/>
              </a:ext>
            </a:extLst>
          </p:cNvPr>
          <p:cNvSpPr/>
          <p:nvPr/>
        </p:nvSpPr>
        <p:spPr>
          <a:xfrm>
            <a:off x="2479962" y="284475"/>
            <a:ext cx="8950037" cy="707886"/>
          </a:xfrm>
          <a:prstGeom prst="rect">
            <a:avLst/>
          </a:prstGeom>
        </p:spPr>
        <p:txBody>
          <a:bodyPr wrap="square">
            <a:spAutoFit/>
          </a:bodyPr>
          <a:lstStyle/>
          <a:p>
            <a:pPr algn="just"/>
            <a:r>
              <a:rPr lang="es-ES" sz="2000" dirty="0"/>
              <a:t>El nuevo proyecto elimina la clasificación entre Mayoristas, Minoristas y Mayoristas-Minoristas. </a:t>
            </a:r>
          </a:p>
        </p:txBody>
      </p:sp>
      <p:sp>
        <p:nvSpPr>
          <p:cNvPr id="4" name="Rectángulo 3">
            <a:extLst>
              <a:ext uri="{FF2B5EF4-FFF2-40B4-BE49-F238E27FC236}">
                <a16:creationId xmlns:a16="http://schemas.microsoft.com/office/drawing/2014/main" id="{6702ED06-1CAE-4FD3-8A77-5C0FCE09D31E}"/>
              </a:ext>
            </a:extLst>
          </p:cNvPr>
          <p:cNvSpPr/>
          <p:nvPr/>
        </p:nvSpPr>
        <p:spPr>
          <a:xfrm>
            <a:off x="2479963" y="992361"/>
            <a:ext cx="8950036" cy="1323439"/>
          </a:xfrm>
          <a:prstGeom prst="rect">
            <a:avLst/>
          </a:prstGeom>
        </p:spPr>
        <p:txBody>
          <a:bodyPr wrap="square">
            <a:spAutoFit/>
          </a:bodyPr>
          <a:lstStyle/>
          <a:p>
            <a:pPr algn="just"/>
            <a:r>
              <a:rPr lang="es-ES" sz="2000" b="1" dirty="0"/>
              <a:t>Definición</a:t>
            </a:r>
            <a:r>
              <a:rPr lang="es-ES" sz="2000" dirty="0"/>
              <a:t>: las personas físicas o jurídicas que se dediquen profesionalmente al ejercicio de actividades de intermediación, comercialización u organización de viajes y otros servicios turísticos, pudiendo utilizar medios propios en la prestación de los mismos.</a:t>
            </a:r>
          </a:p>
        </p:txBody>
      </p:sp>
      <p:sp>
        <p:nvSpPr>
          <p:cNvPr id="5" name="CuadroTexto 4">
            <a:extLst>
              <a:ext uri="{FF2B5EF4-FFF2-40B4-BE49-F238E27FC236}">
                <a16:creationId xmlns:a16="http://schemas.microsoft.com/office/drawing/2014/main" id="{C5F65E39-8578-4100-A283-028DF0CA1E13}"/>
              </a:ext>
            </a:extLst>
          </p:cNvPr>
          <p:cNvSpPr txBox="1"/>
          <p:nvPr/>
        </p:nvSpPr>
        <p:spPr>
          <a:xfrm>
            <a:off x="831629" y="3323659"/>
            <a:ext cx="10459826" cy="3385542"/>
          </a:xfrm>
          <a:prstGeom prst="rect">
            <a:avLst/>
          </a:prstGeom>
          <a:noFill/>
        </p:spPr>
        <p:txBody>
          <a:bodyPr wrap="square" rtlCol="0">
            <a:spAutoFit/>
          </a:bodyPr>
          <a:lstStyle/>
          <a:p>
            <a:r>
              <a:rPr lang="es-ES" b="1" dirty="0"/>
              <a:t>De esto se desprende:</a:t>
            </a:r>
          </a:p>
          <a:p>
            <a:endParaRPr lang="es-ES" b="1" dirty="0"/>
          </a:p>
          <a:p>
            <a:pPr algn="just" defTabSz="263525"/>
            <a:r>
              <a:rPr lang="es-ES" dirty="0"/>
              <a:t>1.	</a:t>
            </a:r>
            <a:r>
              <a:rPr lang="es-ES" sz="2000" dirty="0"/>
              <a:t>Que su titular puede ser tanto una </a:t>
            </a:r>
            <a:r>
              <a:rPr lang="es-ES" sz="2000" b="1" dirty="0"/>
              <a:t>persona física, como jurídica </a:t>
            </a:r>
            <a:r>
              <a:rPr lang="es-ES" sz="2000" dirty="0"/>
              <a:t>(sociedad, cooperativa, etc.)</a:t>
            </a:r>
          </a:p>
          <a:p>
            <a:pPr algn="just" defTabSz="263525"/>
            <a:r>
              <a:rPr lang="es-ES" sz="2000" dirty="0"/>
              <a:t>2.	Que se dedican </a:t>
            </a:r>
            <a:r>
              <a:rPr lang="es-ES" sz="2000" b="1" dirty="0"/>
              <a:t>de forma habitual </a:t>
            </a:r>
            <a:r>
              <a:rPr lang="es-ES" sz="2000" dirty="0"/>
              <a:t>(profesional) a esta actividad</a:t>
            </a:r>
          </a:p>
          <a:p>
            <a:pPr algn="just" defTabSz="263525"/>
            <a:r>
              <a:rPr lang="es-ES" sz="2000" dirty="0"/>
              <a:t>3.	Que pueden realizar tanto </a:t>
            </a:r>
            <a:r>
              <a:rPr lang="es-ES" sz="2000" b="1" dirty="0"/>
              <a:t>labores de intermediación </a:t>
            </a:r>
            <a:r>
              <a:rPr lang="es-ES" sz="2000" dirty="0"/>
              <a:t>como de </a:t>
            </a:r>
            <a:r>
              <a:rPr lang="es-ES" sz="2000" b="1" dirty="0"/>
              <a:t>organización</a:t>
            </a:r>
            <a:r>
              <a:rPr lang="es-ES" sz="2000" dirty="0"/>
              <a:t>, es decir, pueden actuar como intermediarias entre un proveedor y el usuario, o bien fabricar y vender viajes combinados y otros servicios turísticos tanto al usuario como a otras AVV</a:t>
            </a:r>
          </a:p>
          <a:p>
            <a:pPr algn="just" defTabSz="263525"/>
            <a:r>
              <a:rPr lang="es-ES" sz="2000" dirty="0"/>
              <a:t>4.	Que pueden utilizar </a:t>
            </a:r>
            <a:r>
              <a:rPr lang="es-ES" sz="2000" b="1" dirty="0"/>
              <a:t>medios propios </a:t>
            </a:r>
            <a:r>
              <a:rPr lang="es-ES" sz="2000" dirty="0"/>
              <a:t>en la prestación de los servicios, En las grandes agencias (TTOO), es frecuente que el transporte sea propiedad de la propia agencia. Tal es el caso de TUI, que es propietaria de la compañía </a:t>
            </a:r>
            <a:r>
              <a:rPr lang="es-ES" sz="2000" dirty="0" err="1"/>
              <a:t>TuiFly</a:t>
            </a:r>
            <a:r>
              <a:rPr lang="es-ES" sz="2000" dirty="0"/>
              <a:t>.</a:t>
            </a:r>
          </a:p>
          <a:p>
            <a:endParaRPr lang="es-ES" dirty="0"/>
          </a:p>
        </p:txBody>
      </p:sp>
      <p:pic>
        <p:nvPicPr>
          <p:cNvPr id="6" name="Imagen 5">
            <a:extLst>
              <a:ext uri="{FF2B5EF4-FFF2-40B4-BE49-F238E27FC236}">
                <a16:creationId xmlns:a16="http://schemas.microsoft.com/office/drawing/2014/main" id="{D2732845-F028-46A7-9CC2-99E245CE59F1}"/>
              </a:ext>
            </a:extLst>
          </p:cNvPr>
          <p:cNvPicPr>
            <a:picLocks noChangeAspect="1"/>
          </p:cNvPicPr>
          <p:nvPr/>
        </p:nvPicPr>
        <p:blipFill>
          <a:blip r:embed="rId3"/>
          <a:stretch>
            <a:fillRect/>
          </a:stretch>
        </p:blipFill>
        <p:spPr>
          <a:xfrm>
            <a:off x="8573459" y="2036618"/>
            <a:ext cx="2619375" cy="1743075"/>
          </a:xfrm>
          <a:prstGeom prst="rect">
            <a:avLst/>
          </a:prstGeom>
        </p:spPr>
      </p:pic>
    </p:spTree>
    <p:extLst>
      <p:ext uri="{BB962C8B-B14F-4D97-AF65-F5344CB8AC3E}">
        <p14:creationId xmlns:p14="http://schemas.microsoft.com/office/powerpoint/2010/main" val="2691131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ipse 3">
            <a:extLst>
              <a:ext uri="{FF2B5EF4-FFF2-40B4-BE49-F238E27FC236}">
                <a16:creationId xmlns:a16="http://schemas.microsoft.com/office/drawing/2014/main" id="{98833796-FEFD-4E90-97BB-650A856ABA18}"/>
              </a:ext>
            </a:extLst>
          </p:cNvPr>
          <p:cNvSpPr/>
          <p:nvPr/>
        </p:nvSpPr>
        <p:spPr>
          <a:xfrm>
            <a:off x="5569528" y="4668982"/>
            <a:ext cx="832868" cy="8728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2" name="Imagen 1">
            <a:extLst>
              <a:ext uri="{FF2B5EF4-FFF2-40B4-BE49-F238E27FC236}">
                <a16:creationId xmlns:a16="http://schemas.microsoft.com/office/drawing/2014/main" id="{913EC40B-3BE7-4DC0-B522-A007EE146801}"/>
              </a:ext>
            </a:extLst>
          </p:cNvPr>
          <p:cNvPicPr>
            <a:picLocks noChangeAspect="1"/>
          </p:cNvPicPr>
          <p:nvPr/>
        </p:nvPicPr>
        <p:blipFill>
          <a:blip r:embed="rId2"/>
          <a:stretch>
            <a:fillRect/>
          </a:stretch>
        </p:blipFill>
        <p:spPr>
          <a:xfrm>
            <a:off x="290591" y="282003"/>
            <a:ext cx="1774090" cy="1749704"/>
          </a:xfrm>
          <a:prstGeom prst="rect">
            <a:avLst/>
          </a:prstGeom>
        </p:spPr>
      </p:pic>
      <p:sp>
        <p:nvSpPr>
          <p:cNvPr id="3" name="CuadroTexto 2">
            <a:extLst>
              <a:ext uri="{FF2B5EF4-FFF2-40B4-BE49-F238E27FC236}">
                <a16:creationId xmlns:a16="http://schemas.microsoft.com/office/drawing/2014/main" id="{0CEA6034-0905-4F58-812C-5873D1B5C0EA}"/>
              </a:ext>
            </a:extLst>
          </p:cNvPr>
          <p:cNvSpPr txBox="1"/>
          <p:nvPr/>
        </p:nvSpPr>
        <p:spPr>
          <a:xfrm>
            <a:off x="2632363" y="651165"/>
            <a:ext cx="9088582" cy="4247317"/>
          </a:xfrm>
          <a:prstGeom prst="rect">
            <a:avLst/>
          </a:prstGeom>
          <a:noFill/>
        </p:spPr>
        <p:txBody>
          <a:bodyPr wrap="square" rtlCol="0">
            <a:spAutoFit/>
          </a:bodyPr>
          <a:lstStyle/>
          <a:p>
            <a:r>
              <a:rPr lang="es-ES" dirty="0"/>
              <a:t>El proyecto de D. distingue entre </a:t>
            </a:r>
            <a:r>
              <a:rPr lang="es-ES" b="1" dirty="0"/>
              <a:t>fines propios o exclusivos </a:t>
            </a:r>
            <a:r>
              <a:rPr lang="es-ES" dirty="0"/>
              <a:t>y </a:t>
            </a:r>
            <a:r>
              <a:rPr lang="es-ES" b="1" dirty="0"/>
              <a:t>otras actividades. </a:t>
            </a:r>
          </a:p>
          <a:p>
            <a:endParaRPr lang="es-ES" b="1" dirty="0"/>
          </a:p>
          <a:p>
            <a:r>
              <a:rPr lang="es-ES" b="1" dirty="0"/>
              <a:t>Fines propios o exclusivos: </a:t>
            </a:r>
            <a:r>
              <a:rPr lang="es-ES" dirty="0"/>
              <a:t>reservados a AAVV</a:t>
            </a:r>
          </a:p>
          <a:p>
            <a:endParaRPr lang="es-ES" dirty="0"/>
          </a:p>
          <a:p>
            <a:pPr algn="just">
              <a:tabLst>
                <a:tab pos="263525" algn="l"/>
              </a:tabLst>
            </a:pPr>
            <a:r>
              <a:rPr lang="es-ES" dirty="0"/>
              <a:t>a)	La </a:t>
            </a:r>
            <a:r>
              <a:rPr lang="es-ES" b="1" dirty="0"/>
              <a:t>mediación </a:t>
            </a:r>
            <a:r>
              <a:rPr lang="es-ES" dirty="0"/>
              <a:t>en la venta de billetes o reserva de plazas en toda clase de medios de transporte, así como en la contratación o reserva de alojamiento turístico y de servicios o actividades ofrecidos por las empresas turísticas (es dudosa la legalidad de este artículo que debe entenderse, como una actividad no exclusiva)</a:t>
            </a:r>
          </a:p>
          <a:p>
            <a:pPr algn="just">
              <a:tabLst>
                <a:tab pos="263525" algn="l"/>
              </a:tabLst>
            </a:pPr>
            <a:endParaRPr lang="es-ES" dirty="0"/>
          </a:p>
          <a:p>
            <a:pPr algn="just">
              <a:tabLst>
                <a:tab pos="263525" algn="l"/>
              </a:tabLst>
            </a:pPr>
            <a:r>
              <a:rPr lang="es-ES" dirty="0"/>
              <a:t>b)	La organización y comercialización de los denominados </a:t>
            </a:r>
            <a:r>
              <a:rPr lang="es-ES" b="1" dirty="0"/>
              <a:t>viajes combinados y servicios de viajes vinculados,</a:t>
            </a:r>
            <a:r>
              <a:rPr lang="es-ES" dirty="0"/>
              <a:t> así como la organización y comercialización de </a:t>
            </a:r>
            <a:r>
              <a:rPr lang="es-ES" b="1" dirty="0"/>
              <a:t>excursiones</a:t>
            </a:r>
            <a:r>
              <a:rPr lang="es-ES" dirty="0"/>
              <a:t>.</a:t>
            </a:r>
          </a:p>
          <a:p>
            <a:pPr algn="just">
              <a:tabLst>
                <a:tab pos="263525" algn="l"/>
              </a:tabLst>
            </a:pPr>
            <a:r>
              <a:rPr lang="es-ES" dirty="0"/>
              <a:t> </a:t>
            </a:r>
          </a:p>
          <a:p>
            <a:pPr algn="just">
              <a:tabLst>
                <a:tab pos="263525" algn="l"/>
              </a:tabLst>
            </a:pPr>
            <a:r>
              <a:rPr lang="es-ES" dirty="0"/>
              <a:t>c)	La </a:t>
            </a:r>
            <a:r>
              <a:rPr lang="es-ES" b="1" dirty="0"/>
              <a:t>representación de otras agencias de viajes </a:t>
            </a:r>
            <a:r>
              <a:rPr lang="es-ES" dirty="0"/>
              <a:t>con la finalidad de prestar a sus clientes, por cuenta y nombre de aquellas, cualquiera de los servicios turísticos </a:t>
            </a:r>
          </a:p>
          <a:p>
            <a:endParaRPr lang="es-ES" dirty="0"/>
          </a:p>
        </p:txBody>
      </p:sp>
      <p:sp>
        <p:nvSpPr>
          <p:cNvPr id="7" name="CuadroTexto 6">
            <a:extLst>
              <a:ext uri="{FF2B5EF4-FFF2-40B4-BE49-F238E27FC236}">
                <a16:creationId xmlns:a16="http://schemas.microsoft.com/office/drawing/2014/main" id="{5133C0B8-0ADA-48F1-BC52-C846C64450D0}"/>
              </a:ext>
            </a:extLst>
          </p:cNvPr>
          <p:cNvSpPr txBox="1"/>
          <p:nvPr/>
        </p:nvSpPr>
        <p:spPr>
          <a:xfrm>
            <a:off x="1745673" y="4898482"/>
            <a:ext cx="8914137" cy="369332"/>
          </a:xfrm>
          <a:prstGeom prst="rect">
            <a:avLst/>
          </a:prstGeom>
          <a:noFill/>
        </p:spPr>
        <p:txBody>
          <a:bodyPr wrap="square" rtlCol="0">
            <a:spAutoFit/>
          </a:bodyPr>
          <a:lstStyle/>
          <a:p>
            <a:r>
              <a:rPr lang="es-ES" dirty="0"/>
              <a:t>Función mediadora:    </a:t>
            </a:r>
            <a:r>
              <a:rPr lang="es-ES" b="1" dirty="0"/>
              <a:t>USUARIO</a:t>
            </a:r>
            <a:r>
              <a:rPr lang="es-ES" dirty="0"/>
              <a:t>	      AV		</a:t>
            </a:r>
            <a:r>
              <a:rPr lang="es-ES" b="1" dirty="0"/>
              <a:t>PROVEEDOR</a:t>
            </a:r>
          </a:p>
        </p:txBody>
      </p:sp>
      <p:sp>
        <p:nvSpPr>
          <p:cNvPr id="8" name="Flecha: a la izquierda y derecha 7">
            <a:extLst>
              <a:ext uri="{FF2B5EF4-FFF2-40B4-BE49-F238E27FC236}">
                <a16:creationId xmlns:a16="http://schemas.microsoft.com/office/drawing/2014/main" id="{FAB0ED9B-8321-4268-8C99-E98F780CF2E3}"/>
              </a:ext>
            </a:extLst>
          </p:cNvPr>
          <p:cNvSpPr/>
          <p:nvPr/>
        </p:nvSpPr>
        <p:spPr>
          <a:xfrm>
            <a:off x="4821381" y="4941589"/>
            <a:ext cx="748146" cy="28311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9" name="Imagen 8">
            <a:extLst>
              <a:ext uri="{FF2B5EF4-FFF2-40B4-BE49-F238E27FC236}">
                <a16:creationId xmlns:a16="http://schemas.microsoft.com/office/drawing/2014/main" id="{DCE2323A-F7B4-4F10-9367-9F79A8D48B33}"/>
              </a:ext>
            </a:extLst>
          </p:cNvPr>
          <p:cNvPicPr>
            <a:picLocks noChangeAspect="1"/>
          </p:cNvPicPr>
          <p:nvPr/>
        </p:nvPicPr>
        <p:blipFill>
          <a:blip r:embed="rId3"/>
          <a:stretch>
            <a:fillRect/>
          </a:stretch>
        </p:blipFill>
        <p:spPr>
          <a:xfrm>
            <a:off x="6402395" y="4924638"/>
            <a:ext cx="774259" cy="317019"/>
          </a:xfrm>
          <a:prstGeom prst="rect">
            <a:avLst/>
          </a:prstGeom>
        </p:spPr>
      </p:pic>
    </p:spTree>
    <p:extLst>
      <p:ext uri="{BB962C8B-B14F-4D97-AF65-F5344CB8AC3E}">
        <p14:creationId xmlns:p14="http://schemas.microsoft.com/office/powerpoint/2010/main" val="92361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Elipse 15">
            <a:extLst>
              <a:ext uri="{FF2B5EF4-FFF2-40B4-BE49-F238E27FC236}">
                <a16:creationId xmlns:a16="http://schemas.microsoft.com/office/drawing/2014/main" id="{FE4CF13F-0611-4689-91FF-392E56AA638E}"/>
              </a:ext>
            </a:extLst>
          </p:cNvPr>
          <p:cNvSpPr/>
          <p:nvPr/>
        </p:nvSpPr>
        <p:spPr>
          <a:xfrm>
            <a:off x="4876800" y="3740727"/>
            <a:ext cx="1066800" cy="8722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Elipse 5">
            <a:extLst>
              <a:ext uri="{FF2B5EF4-FFF2-40B4-BE49-F238E27FC236}">
                <a16:creationId xmlns:a16="http://schemas.microsoft.com/office/drawing/2014/main" id="{974AF9A9-2DC1-4DB9-ADE6-A4151D7504D5}"/>
              </a:ext>
            </a:extLst>
          </p:cNvPr>
          <p:cNvSpPr/>
          <p:nvPr/>
        </p:nvSpPr>
        <p:spPr>
          <a:xfrm>
            <a:off x="484909" y="2881746"/>
            <a:ext cx="2189018" cy="25353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2" name="Imagen 1">
            <a:extLst>
              <a:ext uri="{FF2B5EF4-FFF2-40B4-BE49-F238E27FC236}">
                <a16:creationId xmlns:a16="http://schemas.microsoft.com/office/drawing/2014/main" id="{B5F15549-E9A1-495C-96B2-1BEB733BA009}"/>
              </a:ext>
            </a:extLst>
          </p:cNvPr>
          <p:cNvPicPr>
            <a:picLocks noChangeAspect="1"/>
          </p:cNvPicPr>
          <p:nvPr/>
        </p:nvPicPr>
        <p:blipFill>
          <a:blip r:embed="rId2"/>
          <a:stretch>
            <a:fillRect/>
          </a:stretch>
        </p:blipFill>
        <p:spPr>
          <a:xfrm>
            <a:off x="332155" y="282003"/>
            <a:ext cx="1774090" cy="1749704"/>
          </a:xfrm>
          <a:prstGeom prst="rect">
            <a:avLst/>
          </a:prstGeom>
        </p:spPr>
      </p:pic>
      <p:sp>
        <p:nvSpPr>
          <p:cNvPr id="3" name="CuadroTexto 2">
            <a:extLst>
              <a:ext uri="{FF2B5EF4-FFF2-40B4-BE49-F238E27FC236}">
                <a16:creationId xmlns:a16="http://schemas.microsoft.com/office/drawing/2014/main" id="{F2E599D7-44BE-4CA1-B55B-14820760EF16}"/>
              </a:ext>
            </a:extLst>
          </p:cNvPr>
          <p:cNvSpPr txBox="1"/>
          <p:nvPr/>
        </p:nvSpPr>
        <p:spPr>
          <a:xfrm>
            <a:off x="4156364" y="471054"/>
            <a:ext cx="4234877" cy="369332"/>
          </a:xfrm>
          <a:prstGeom prst="rect">
            <a:avLst/>
          </a:prstGeom>
          <a:noFill/>
        </p:spPr>
        <p:txBody>
          <a:bodyPr wrap="none" rtlCol="0">
            <a:spAutoFit/>
          </a:bodyPr>
          <a:lstStyle/>
          <a:p>
            <a:r>
              <a:rPr lang="es-ES" b="1" dirty="0">
                <a:solidFill>
                  <a:srgbClr val="FF0000"/>
                </a:solidFill>
              </a:rPr>
              <a:t>LA FUNCIÓN DE ORGANIZACIÓN DE VV.CC.</a:t>
            </a:r>
          </a:p>
        </p:txBody>
      </p:sp>
      <p:sp>
        <p:nvSpPr>
          <p:cNvPr id="4" name="CuadroTexto 3">
            <a:extLst>
              <a:ext uri="{FF2B5EF4-FFF2-40B4-BE49-F238E27FC236}">
                <a16:creationId xmlns:a16="http://schemas.microsoft.com/office/drawing/2014/main" id="{F7802F3B-AB4A-4DCF-A9B3-3AFB9DD2E5A7}"/>
              </a:ext>
            </a:extLst>
          </p:cNvPr>
          <p:cNvSpPr txBox="1"/>
          <p:nvPr/>
        </p:nvSpPr>
        <p:spPr>
          <a:xfrm>
            <a:off x="3505199" y="1108377"/>
            <a:ext cx="6911222" cy="923330"/>
          </a:xfrm>
          <a:prstGeom prst="rect">
            <a:avLst/>
          </a:prstGeom>
          <a:noFill/>
        </p:spPr>
        <p:txBody>
          <a:bodyPr wrap="square" rtlCol="0">
            <a:spAutoFit/>
          </a:bodyPr>
          <a:lstStyle/>
          <a:p>
            <a:pPr algn="just"/>
            <a:r>
              <a:rPr lang="es-ES" dirty="0"/>
              <a:t>En este caso, la AV no actúa como intermediaria, sino como organizadora, contratando previamente una serie de servicios, uniéndolos y vendiéndolos como si fuera uno solo. </a:t>
            </a:r>
          </a:p>
        </p:txBody>
      </p:sp>
      <p:sp>
        <p:nvSpPr>
          <p:cNvPr id="5" name="CuadroTexto 4">
            <a:extLst>
              <a:ext uri="{FF2B5EF4-FFF2-40B4-BE49-F238E27FC236}">
                <a16:creationId xmlns:a16="http://schemas.microsoft.com/office/drawing/2014/main" id="{D19C1629-6AB8-4FB3-BF56-E542B38B102B}"/>
              </a:ext>
            </a:extLst>
          </p:cNvPr>
          <p:cNvSpPr txBox="1"/>
          <p:nvPr/>
        </p:nvSpPr>
        <p:spPr>
          <a:xfrm>
            <a:off x="831274" y="3200400"/>
            <a:ext cx="2355272" cy="1754326"/>
          </a:xfrm>
          <a:prstGeom prst="rect">
            <a:avLst/>
          </a:prstGeom>
          <a:noFill/>
        </p:spPr>
        <p:txBody>
          <a:bodyPr wrap="square" rtlCol="0">
            <a:spAutoFit/>
          </a:bodyPr>
          <a:lstStyle/>
          <a:p>
            <a:r>
              <a:rPr lang="es-ES" dirty="0"/>
              <a:t>Hotel</a:t>
            </a:r>
          </a:p>
          <a:p>
            <a:r>
              <a:rPr lang="es-ES" dirty="0"/>
              <a:t>Transporte</a:t>
            </a:r>
          </a:p>
          <a:p>
            <a:r>
              <a:rPr lang="es-ES" dirty="0"/>
              <a:t>Alojamientos</a:t>
            </a:r>
          </a:p>
          <a:p>
            <a:r>
              <a:rPr lang="es-ES" dirty="0"/>
              <a:t>Seguros</a:t>
            </a:r>
          </a:p>
          <a:p>
            <a:r>
              <a:rPr lang="es-ES" dirty="0"/>
              <a:t>Guías</a:t>
            </a:r>
          </a:p>
          <a:p>
            <a:r>
              <a:rPr lang="es-ES" dirty="0"/>
              <a:t>Actividades, etc.</a:t>
            </a:r>
          </a:p>
        </p:txBody>
      </p:sp>
      <p:sp>
        <p:nvSpPr>
          <p:cNvPr id="8" name="CuadroTexto 7">
            <a:extLst>
              <a:ext uri="{FF2B5EF4-FFF2-40B4-BE49-F238E27FC236}">
                <a16:creationId xmlns:a16="http://schemas.microsoft.com/office/drawing/2014/main" id="{7944C308-05CD-499B-B240-037A97C062C3}"/>
              </a:ext>
            </a:extLst>
          </p:cNvPr>
          <p:cNvSpPr txBox="1"/>
          <p:nvPr/>
        </p:nvSpPr>
        <p:spPr>
          <a:xfrm>
            <a:off x="831273" y="5643134"/>
            <a:ext cx="9585147" cy="369332"/>
          </a:xfrm>
          <a:prstGeom prst="rect">
            <a:avLst/>
          </a:prstGeom>
          <a:noFill/>
        </p:spPr>
        <p:txBody>
          <a:bodyPr wrap="square" rtlCol="0">
            <a:spAutoFit/>
          </a:bodyPr>
          <a:lstStyle/>
          <a:p>
            <a:r>
              <a:rPr lang="es-ES" b="1" dirty="0">
                <a:solidFill>
                  <a:srgbClr val="00B050"/>
                </a:solidFill>
              </a:rPr>
              <a:t>Proveedores  			    Organizadora	Detallista o minorista           Consumidor   </a:t>
            </a:r>
          </a:p>
        </p:txBody>
      </p:sp>
      <p:cxnSp>
        <p:nvCxnSpPr>
          <p:cNvPr id="10" name="Conector recto de flecha 9">
            <a:extLst>
              <a:ext uri="{FF2B5EF4-FFF2-40B4-BE49-F238E27FC236}">
                <a16:creationId xmlns:a16="http://schemas.microsoft.com/office/drawing/2014/main" id="{AD82EB66-5487-4308-9DD5-1ECC33D46047}"/>
              </a:ext>
            </a:extLst>
          </p:cNvPr>
          <p:cNvCxnSpPr/>
          <p:nvPr/>
        </p:nvCxnSpPr>
        <p:spPr>
          <a:xfrm>
            <a:off x="2673927" y="3200400"/>
            <a:ext cx="2036618" cy="9282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Conector recto de flecha 11">
            <a:extLst>
              <a:ext uri="{FF2B5EF4-FFF2-40B4-BE49-F238E27FC236}">
                <a16:creationId xmlns:a16="http://schemas.microsoft.com/office/drawing/2014/main" id="{52853AB3-ECB5-4D29-AE5E-F15BB0D7CFFA}"/>
              </a:ext>
            </a:extLst>
          </p:cNvPr>
          <p:cNvCxnSpPr>
            <a:stCxn id="5" idx="3"/>
          </p:cNvCxnSpPr>
          <p:nvPr/>
        </p:nvCxnSpPr>
        <p:spPr>
          <a:xfrm>
            <a:off x="3186546" y="4077563"/>
            <a:ext cx="1343890" cy="510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Conector recto de flecha 12">
            <a:extLst>
              <a:ext uri="{FF2B5EF4-FFF2-40B4-BE49-F238E27FC236}">
                <a16:creationId xmlns:a16="http://schemas.microsoft.com/office/drawing/2014/main" id="{B747B014-B884-48AE-B803-461BBE6E3916}"/>
              </a:ext>
            </a:extLst>
          </p:cNvPr>
          <p:cNvCxnSpPr>
            <a:cxnSpLocks/>
          </p:cNvCxnSpPr>
          <p:nvPr/>
        </p:nvCxnSpPr>
        <p:spPr>
          <a:xfrm flipV="1">
            <a:off x="2881745" y="4281055"/>
            <a:ext cx="1801091" cy="7247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CuadroTexto 14">
            <a:extLst>
              <a:ext uri="{FF2B5EF4-FFF2-40B4-BE49-F238E27FC236}">
                <a16:creationId xmlns:a16="http://schemas.microsoft.com/office/drawing/2014/main" id="{774BDD35-6AD6-4056-854E-79D82A0F7ACE}"/>
              </a:ext>
            </a:extLst>
          </p:cNvPr>
          <p:cNvSpPr txBox="1"/>
          <p:nvPr/>
        </p:nvSpPr>
        <p:spPr>
          <a:xfrm flipH="1">
            <a:off x="5195454" y="3976255"/>
            <a:ext cx="554181" cy="369332"/>
          </a:xfrm>
          <a:prstGeom prst="rect">
            <a:avLst/>
          </a:prstGeom>
          <a:noFill/>
        </p:spPr>
        <p:txBody>
          <a:bodyPr wrap="square" rtlCol="0">
            <a:spAutoFit/>
          </a:bodyPr>
          <a:lstStyle/>
          <a:p>
            <a:r>
              <a:rPr lang="es-ES" dirty="0"/>
              <a:t>AV</a:t>
            </a:r>
          </a:p>
        </p:txBody>
      </p:sp>
      <p:sp>
        <p:nvSpPr>
          <p:cNvPr id="17" name="CuadroTexto 16">
            <a:extLst>
              <a:ext uri="{FF2B5EF4-FFF2-40B4-BE49-F238E27FC236}">
                <a16:creationId xmlns:a16="http://schemas.microsoft.com/office/drawing/2014/main" id="{DE2B9100-9745-4918-86BB-F35C35508C66}"/>
              </a:ext>
            </a:extLst>
          </p:cNvPr>
          <p:cNvSpPr txBox="1"/>
          <p:nvPr/>
        </p:nvSpPr>
        <p:spPr>
          <a:xfrm>
            <a:off x="7026845" y="3597270"/>
            <a:ext cx="3217547" cy="1200329"/>
          </a:xfrm>
          <a:prstGeom prst="rect">
            <a:avLst/>
          </a:prstGeom>
          <a:noFill/>
        </p:spPr>
        <p:txBody>
          <a:bodyPr wrap="none" rtlCol="0">
            <a:spAutoFit/>
          </a:bodyPr>
          <a:lstStyle/>
          <a:p>
            <a:r>
              <a:rPr lang="es-ES" dirty="0"/>
              <a:t>		Usuario final</a:t>
            </a:r>
          </a:p>
          <a:p>
            <a:endParaRPr lang="es-ES" dirty="0"/>
          </a:p>
          <a:p>
            <a:endParaRPr lang="es-ES" dirty="0"/>
          </a:p>
          <a:p>
            <a:r>
              <a:rPr lang="es-ES" dirty="0"/>
              <a:t>AV minorista 	Usuario final</a:t>
            </a:r>
          </a:p>
        </p:txBody>
      </p:sp>
      <p:sp>
        <p:nvSpPr>
          <p:cNvPr id="18" name="Flecha: a la derecha 17">
            <a:extLst>
              <a:ext uri="{FF2B5EF4-FFF2-40B4-BE49-F238E27FC236}">
                <a16:creationId xmlns:a16="http://schemas.microsoft.com/office/drawing/2014/main" id="{23181CE6-9674-4BCE-A92C-E06874595760}"/>
              </a:ext>
            </a:extLst>
          </p:cNvPr>
          <p:cNvSpPr/>
          <p:nvPr/>
        </p:nvSpPr>
        <p:spPr>
          <a:xfrm>
            <a:off x="6096000" y="3597270"/>
            <a:ext cx="2687782" cy="37898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19" name="Imagen 18">
            <a:extLst>
              <a:ext uri="{FF2B5EF4-FFF2-40B4-BE49-F238E27FC236}">
                <a16:creationId xmlns:a16="http://schemas.microsoft.com/office/drawing/2014/main" id="{58A4B2C1-508C-460C-8FA7-FD2BCF094E5B}"/>
              </a:ext>
            </a:extLst>
          </p:cNvPr>
          <p:cNvPicPr>
            <a:picLocks noChangeAspect="1"/>
          </p:cNvPicPr>
          <p:nvPr/>
        </p:nvPicPr>
        <p:blipFill>
          <a:blip r:embed="rId3"/>
          <a:stretch>
            <a:fillRect/>
          </a:stretch>
        </p:blipFill>
        <p:spPr>
          <a:xfrm>
            <a:off x="6075787" y="4460220"/>
            <a:ext cx="951058" cy="414564"/>
          </a:xfrm>
          <a:prstGeom prst="rect">
            <a:avLst/>
          </a:prstGeom>
        </p:spPr>
      </p:pic>
    </p:spTree>
    <p:extLst>
      <p:ext uri="{BB962C8B-B14F-4D97-AF65-F5344CB8AC3E}">
        <p14:creationId xmlns:p14="http://schemas.microsoft.com/office/powerpoint/2010/main" val="2941952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F8E90B26-8415-4314-A3E5-95D9B8836D47}"/>
              </a:ext>
            </a:extLst>
          </p:cNvPr>
          <p:cNvSpPr/>
          <p:nvPr/>
        </p:nvSpPr>
        <p:spPr>
          <a:xfrm>
            <a:off x="249381" y="2326521"/>
            <a:ext cx="11942619" cy="3385542"/>
          </a:xfrm>
          <a:prstGeom prst="rect">
            <a:avLst/>
          </a:prstGeom>
        </p:spPr>
        <p:txBody>
          <a:bodyPr wrap="square">
            <a:spAutoFit/>
          </a:bodyPr>
          <a:lstStyle/>
          <a:p>
            <a:r>
              <a:rPr lang="es-ES" sz="1400" dirty="0"/>
              <a:t>Disfruta de Nueva York y Punta Cana</a:t>
            </a:r>
          </a:p>
          <a:p>
            <a:r>
              <a:rPr lang="es-ES" sz="1400" dirty="0"/>
              <a:t>3 noches en Nueva York en hotel 4* y 4 en Punta Cana en hotel 5*, con vuelos y traslados </a:t>
            </a:r>
            <a:r>
              <a:rPr lang="es-ES" sz="1400" b="1" dirty="0"/>
              <a:t>desde 1.480€</a:t>
            </a:r>
          </a:p>
          <a:p>
            <a:endParaRPr lang="es-ES" sz="1400" dirty="0"/>
          </a:p>
          <a:p>
            <a:r>
              <a:rPr lang="es-ES" sz="1400" dirty="0"/>
              <a:t>Itinerario</a:t>
            </a:r>
          </a:p>
          <a:p>
            <a:r>
              <a:rPr lang="es-ES" sz="1400" dirty="0"/>
              <a:t>DÍA  1. CIUDAD DE ORIGEN – NUEVA YORK</a:t>
            </a:r>
          </a:p>
          <a:p>
            <a:r>
              <a:rPr lang="es-ES" sz="1400" dirty="0"/>
              <a:t> Salida en avión, destino a Nueva York. Llegada y traslado al hotel. Alojamiento.</a:t>
            </a:r>
          </a:p>
          <a:p>
            <a:r>
              <a:rPr lang="es-ES" sz="1400" dirty="0"/>
              <a:t>DÍA  2 - 3. NUEVA YORK</a:t>
            </a:r>
          </a:p>
          <a:p>
            <a:r>
              <a:rPr lang="es-ES" sz="1400" dirty="0"/>
              <a:t>Estancia en hotel 3* en régimen de alojamiento. Días libres para conocer esta fascinante ciudad a través de nuestra recomendación de visitas opcionales.</a:t>
            </a:r>
          </a:p>
          <a:p>
            <a:r>
              <a:rPr lang="es-ES" sz="1400" dirty="0"/>
              <a:t>DÍAS  4 - 7. NUEVA YORK – PUNTA CANA</a:t>
            </a:r>
          </a:p>
          <a:p>
            <a:r>
              <a:rPr lang="es-ES" sz="1400" dirty="0"/>
              <a:t>Traslado al aeropuerto para tomar un vuelo destino Punta Cana. Llegada y traslado al hotel 5*. Alojamiento en régimen de todo incluido. Días libres para disfrutar de la playa  y de las instalaciones del hotel. </a:t>
            </a:r>
          </a:p>
          <a:p>
            <a:r>
              <a:rPr lang="es-ES" sz="1400" dirty="0"/>
              <a:t>DÍA 8.  PUNTA CANA – CIUDAD DE ORIGEN</a:t>
            </a:r>
          </a:p>
          <a:p>
            <a:r>
              <a:rPr lang="es-ES" sz="1400" dirty="0"/>
              <a:t>A la hora prevista, traslado al aeropuerto para salir en avión, con destino a España. Noche a bordo.</a:t>
            </a:r>
          </a:p>
          <a:p>
            <a:r>
              <a:rPr lang="es-ES" sz="1400" dirty="0"/>
              <a:t>DÍA 9.  LLEGADA A CIUDAD DE ORIGEN</a:t>
            </a:r>
          </a:p>
          <a:p>
            <a:endParaRPr lang="es-ES" dirty="0"/>
          </a:p>
        </p:txBody>
      </p:sp>
      <p:pic>
        <p:nvPicPr>
          <p:cNvPr id="4" name="Imagen 3">
            <a:extLst>
              <a:ext uri="{FF2B5EF4-FFF2-40B4-BE49-F238E27FC236}">
                <a16:creationId xmlns:a16="http://schemas.microsoft.com/office/drawing/2014/main" id="{E8C01E5A-0984-425C-A6AF-72F4B6BC23CB}"/>
              </a:ext>
            </a:extLst>
          </p:cNvPr>
          <p:cNvPicPr>
            <a:picLocks noChangeAspect="1"/>
          </p:cNvPicPr>
          <p:nvPr/>
        </p:nvPicPr>
        <p:blipFill>
          <a:blip r:embed="rId2"/>
          <a:stretch>
            <a:fillRect/>
          </a:stretch>
        </p:blipFill>
        <p:spPr>
          <a:xfrm>
            <a:off x="5731785" y="295196"/>
            <a:ext cx="5915025" cy="1590675"/>
          </a:xfrm>
          <a:prstGeom prst="rect">
            <a:avLst/>
          </a:prstGeom>
        </p:spPr>
      </p:pic>
      <p:sp>
        <p:nvSpPr>
          <p:cNvPr id="5" name="Rectángulo 4">
            <a:extLst>
              <a:ext uri="{FF2B5EF4-FFF2-40B4-BE49-F238E27FC236}">
                <a16:creationId xmlns:a16="http://schemas.microsoft.com/office/drawing/2014/main" id="{0B05ECBE-9675-4FDB-B008-DFF62FE844B2}"/>
              </a:ext>
            </a:extLst>
          </p:cNvPr>
          <p:cNvSpPr/>
          <p:nvPr/>
        </p:nvSpPr>
        <p:spPr>
          <a:xfrm>
            <a:off x="334780" y="295196"/>
            <a:ext cx="5211581" cy="2031325"/>
          </a:xfrm>
          <a:prstGeom prst="rect">
            <a:avLst/>
          </a:prstGeom>
        </p:spPr>
        <p:txBody>
          <a:bodyPr wrap="square">
            <a:spAutoFit/>
          </a:bodyPr>
          <a:lstStyle/>
          <a:p>
            <a:pPr algn="just"/>
            <a:r>
              <a:rPr lang="es-ES" b="1" dirty="0"/>
              <a:t>El precio incluye: Vuelos en clase turista y traslados Aeropuerto–Hotel–Aeropuerto. Tasas aéreas. 3 noches en Nueva York en hotel 4* en solo alojamiento. 4 noches en Punta Cana en hotel 5* en todo incluido. Seguro de viaje. Gastos de gestión reservando a través de nuestra web o en nuestro departamento de Venta Telefónica.</a:t>
            </a:r>
          </a:p>
        </p:txBody>
      </p:sp>
      <p:sp>
        <p:nvSpPr>
          <p:cNvPr id="7" name="CuadroTexto 6">
            <a:extLst>
              <a:ext uri="{FF2B5EF4-FFF2-40B4-BE49-F238E27FC236}">
                <a16:creationId xmlns:a16="http://schemas.microsoft.com/office/drawing/2014/main" id="{98A57D6D-2678-4C57-BAE9-1F3F649B1C97}"/>
              </a:ext>
            </a:extLst>
          </p:cNvPr>
          <p:cNvSpPr txBox="1"/>
          <p:nvPr/>
        </p:nvSpPr>
        <p:spPr>
          <a:xfrm>
            <a:off x="2595065" y="5783381"/>
            <a:ext cx="6193747" cy="369332"/>
          </a:xfrm>
          <a:prstGeom prst="rect">
            <a:avLst/>
          </a:prstGeom>
          <a:noFill/>
        </p:spPr>
        <p:txBody>
          <a:bodyPr wrap="none" rtlCol="0">
            <a:spAutoFit/>
          </a:bodyPr>
          <a:lstStyle/>
          <a:p>
            <a:r>
              <a:rPr lang="es-ES" b="1" dirty="0">
                <a:solidFill>
                  <a:srgbClr val="FF0000"/>
                </a:solidFill>
              </a:rPr>
              <a:t>Ejemplo de Viaje Combinado ofrecido por Viajes el Corte Inglés</a:t>
            </a:r>
          </a:p>
        </p:txBody>
      </p:sp>
    </p:spTree>
    <p:extLst>
      <p:ext uri="{BB962C8B-B14F-4D97-AF65-F5344CB8AC3E}">
        <p14:creationId xmlns:p14="http://schemas.microsoft.com/office/powerpoint/2010/main" val="2500066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CA605C66-01A5-433C-8B85-1272E6CD01A7}"/>
              </a:ext>
            </a:extLst>
          </p:cNvPr>
          <p:cNvPicPr>
            <a:picLocks noChangeAspect="1"/>
          </p:cNvPicPr>
          <p:nvPr/>
        </p:nvPicPr>
        <p:blipFill>
          <a:blip r:embed="rId2"/>
          <a:stretch>
            <a:fillRect/>
          </a:stretch>
        </p:blipFill>
        <p:spPr>
          <a:xfrm>
            <a:off x="318301" y="226584"/>
            <a:ext cx="1774090" cy="1749704"/>
          </a:xfrm>
          <a:prstGeom prst="rect">
            <a:avLst/>
          </a:prstGeom>
        </p:spPr>
      </p:pic>
      <p:sp>
        <p:nvSpPr>
          <p:cNvPr id="3" name="Rectángulo 2">
            <a:extLst>
              <a:ext uri="{FF2B5EF4-FFF2-40B4-BE49-F238E27FC236}">
                <a16:creationId xmlns:a16="http://schemas.microsoft.com/office/drawing/2014/main" id="{34A4DBB5-E8EE-42F3-AE9F-0DC26C963804}"/>
              </a:ext>
            </a:extLst>
          </p:cNvPr>
          <p:cNvSpPr/>
          <p:nvPr/>
        </p:nvSpPr>
        <p:spPr>
          <a:xfrm>
            <a:off x="318301" y="2358701"/>
            <a:ext cx="11693590" cy="3693319"/>
          </a:xfrm>
          <a:prstGeom prst="rect">
            <a:avLst/>
          </a:prstGeom>
        </p:spPr>
        <p:txBody>
          <a:bodyPr wrap="square">
            <a:spAutoFit/>
          </a:bodyPr>
          <a:lstStyle/>
          <a:p>
            <a:r>
              <a:rPr lang="es-ES" b="1" dirty="0"/>
              <a:t>Otras actividades que pueden realizar las AAVV pero que no tienen esa nota de exclusividad</a:t>
            </a:r>
            <a:r>
              <a:rPr lang="es-ES" dirty="0"/>
              <a:t>, ya que pueden realizarlas otras empresas:</a:t>
            </a:r>
          </a:p>
          <a:p>
            <a:endParaRPr lang="es-ES" dirty="0"/>
          </a:p>
          <a:p>
            <a:r>
              <a:rPr lang="es-ES" dirty="0"/>
              <a:t>a)	Información turística, difusión o venta de material publicitario relacionado con turismo.</a:t>
            </a:r>
          </a:p>
          <a:p>
            <a:r>
              <a:rPr lang="es-ES" dirty="0"/>
              <a:t>b)	Cambio de divisas y venta y cambio de cheques de viajero.</a:t>
            </a:r>
          </a:p>
          <a:p>
            <a:r>
              <a:rPr lang="es-ES" dirty="0"/>
              <a:t>c)	Expedición y transferencia de equipajes por cualquier medio de transporte.</a:t>
            </a:r>
          </a:p>
          <a:p>
            <a:r>
              <a:rPr lang="es-ES" dirty="0"/>
              <a:t>d)	Formalización de pólizas de seguro turístico, por pérdida o deterioro de equipajes u otros riesgos derivados de los 	viajes, contratadas con empresas aseguradoras legalmente constituidas.</a:t>
            </a:r>
          </a:p>
          <a:p>
            <a:r>
              <a:rPr lang="es-ES" dirty="0"/>
              <a:t>e)	Reserva, adquisición y venta de billetes o entradas de espectáculos, museos, monumentos y parques.</a:t>
            </a:r>
          </a:p>
          <a:p>
            <a:r>
              <a:rPr lang="es-ES" dirty="0"/>
              <a:t>f)	Fletamento de medios de transporte para la realización de servicios turísticos propios de su actividad.</a:t>
            </a:r>
          </a:p>
          <a:p>
            <a:r>
              <a:rPr lang="es-ES" dirty="0"/>
              <a:t>g)	Comercialización de productos o servicios prestados por las empresas de turismo activo.</a:t>
            </a:r>
          </a:p>
          <a:p>
            <a:r>
              <a:rPr lang="es-ES" dirty="0"/>
              <a:t>h)	Intermediación en el arrendamiento de vehículos, con o sin conductor.</a:t>
            </a:r>
          </a:p>
          <a:p>
            <a:r>
              <a:rPr lang="es-ES" dirty="0"/>
              <a:t>i)	Prestación de cualesquiera otros servicios y actividades que complementen los anteriormente enumerados</a:t>
            </a:r>
          </a:p>
        </p:txBody>
      </p:sp>
      <p:pic>
        <p:nvPicPr>
          <p:cNvPr id="4" name="Imagen 3">
            <a:extLst>
              <a:ext uri="{FF2B5EF4-FFF2-40B4-BE49-F238E27FC236}">
                <a16:creationId xmlns:a16="http://schemas.microsoft.com/office/drawing/2014/main" id="{B87AFCB2-2799-466A-8BBF-B4E8DB2D3AD1}"/>
              </a:ext>
            </a:extLst>
          </p:cNvPr>
          <p:cNvPicPr>
            <a:picLocks noChangeAspect="1"/>
          </p:cNvPicPr>
          <p:nvPr/>
        </p:nvPicPr>
        <p:blipFill>
          <a:blip r:embed="rId3"/>
          <a:stretch>
            <a:fillRect/>
          </a:stretch>
        </p:blipFill>
        <p:spPr>
          <a:xfrm>
            <a:off x="8046027" y="226584"/>
            <a:ext cx="3581400" cy="1749704"/>
          </a:xfrm>
          <a:prstGeom prst="rect">
            <a:avLst/>
          </a:prstGeom>
        </p:spPr>
      </p:pic>
    </p:spTree>
    <p:extLst>
      <p:ext uri="{BB962C8B-B14F-4D97-AF65-F5344CB8AC3E}">
        <p14:creationId xmlns:p14="http://schemas.microsoft.com/office/powerpoint/2010/main" val="3524030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ECA4514F-B7B2-4095-A239-16D12CA023E4}"/>
              </a:ext>
            </a:extLst>
          </p:cNvPr>
          <p:cNvPicPr>
            <a:picLocks noChangeAspect="1"/>
          </p:cNvPicPr>
          <p:nvPr/>
        </p:nvPicPr>
        <p:blipFill>
          <a:blip r:embed="rId2"/>
          <a:stretch>
            <a:fillRect/>
          </a:stretch>
        </p:blipFill>
        <p:spPr>
          <a:xfrm>
            <a:off x="346010" y="337421"/>
            <a:ext cx="1774090" cy="1749704"/>
          </a:xfrm>
          <a:prstGeom prst="rect">
            <a:avLst/>
          </a:prstGeom>
        </p:spPr>
      </p:pic>
      <p:sp>
        <p:nvSpPr>
          <p:cNvPr id="3" name="Rectángulo 2">
            <a:extLst>
              <a:ext uri="{FF2B5EF4-FFF2-40B4-BE49-F238E27FC236}">
                <a16:creationId xmlns:a16="http://schemas.microsoft.com/office/drawing/2014/main" id="{80FE73AC-C4C3-499B-AB9D-475822C0CFEE}"/>
              </a:ext>
            </a:extLst>
          </p:cNvPr>
          <p:cNvSpPr/>
          <p:nvPr/>
        </p:nvSpPr>
        <p:spPr>
          <a:xfrm>
            <a:off x="692726" y="2704467"/>
            <a:ext cx="10127673" cy="2554545"/>
          </a:xfrm>
          <a:prstGeom prst="rect">
            <a:avLst/>
          </a:prstGeom>
        </p:spPr>
        <p:txBody>
          <a:bodyPr wrap="square">
            <a:spAutoFit/>
          </a:bodyPr>
          <a:lstStyle/>
          <a:p>
            <a:r>
              <a:rPr lang="es-ES" sz="2000" dirty="0"/>
              <a:t>Un particular o una empresa </a:t>
            </a:r>
            <a:r>
              <a:rPr lang="es-ES" sz="2000" b="1" dirty="0"/>
              <a:t>que no es AV </a:t>
            </a:r>
            <a:r>
              <a:rPr lang="es-ES" sz="2000" dirty="0"/>
              <a:t>podrán organizar directamente viajes en los casos en que concurran </a:t>
            </a:r>
            <a:r>
              <a:rPr lang="es-ES" sz="2000" b="1" dirty="0"/>
              <a:t>todos y cada uno </a:t>
            </a:r>
            <a:r>
              <a:rPr lang="es-ES" sz="2000" dirty="0"/>
              <a:t>de los requisitos siguientes:</a:t>
            </a:r>
          </a:p>
          <a:p>
            <a:endParaRPr lang="es-ES" sz="2000" dirty="0"/>
          </a:p>
          <a:p>
            <a:r>
              <a:rPr lang="es-ES" sz="2000" dirty="0"/>
              <a:t>a)	Que la organización de los viajes se efectúe </a:t>
            </a:r>
            <a:r>
              <a:rPr lang="es-ES" sz="2000" b="1" dirty="0"/>
              <a:t>sin ánimo de lucro</a:t>
            </a:r>
            <a:r>
              <a:rPr lang="es-ES" sz="2000" dirty="0"/>
              <a:t>.</a:t>
            </a:r>
          </a:p>
          <a:p>
            <a:r>
              <a:rPr lang="es-ES" sz="2000" dirty="0"/>
              <a:t>b)	Que </a:t>
            </a:r>
            <a:r>
              <a:rPr lang="es-ES" sz="2000" b="1" dirty="0"/>
              <a:t>no vayan dirigidos al público </a:t>
            </a:r>
            <a:r>
              <a:rPr lang="es-ES" sz="2000" dirty="0"/>
              <a:t>en general.</a:t>
            </a:r>
          </a:p>
          <a:p>
            <a:r>
              <a:rPr lang="es-ES" sz="2000" dirty="0"/>
              <a:t>c)	Que </a:t>
            </a:r>
            <a:r>
              <a:rPr lang="es-ES" sz="2000" b="1" dirty="0"/>
              <a:t>no se utilicen medios publicitarios </a:t>
            </a:r>
            <a:r>
              <a:rPr lang="es-ES" sz="2000" dirty="0"/>
              <a:t>para su promoción.</a:t>
            </a:r>
          </a:p>
          <a:p>
            <a:r>
              <a:rPr lang="es-ES" sz="2000" dirty="0"/>
              <a:t>d)	Que se realicen </a:t>
            </a:r>
            <a:r>
              <a:rPr lang="es-ES" sz="2000" b="1" dirty="0"/>
              <a:t>de forma ocasional y esporádica</a:t>
            </a:r>
            <a:r>
              <a:rPr lang="es-ES" sz="2000" dirty="0"/>
              <a:t>.</a:t>
            </a:r>
          </a:p>
          <a:p>
            <a:r>
              <a:rPr lang="es-ES" sz="2000" dirty="0"/>
              <a:t>e)	Que se organicen </a:t>
            </a:r>
            <a:r>
              <a:rPr lang="es-ES" sz="2000" b="1" dirty="0"/>
              <a:t>sin apoyo de personal específico </a:t>
            </a:r>
            <a:r>
              <a:rPr lang="es-ES" sz="2000" dirty="0"/>
              <a:t>para la organización de tales viajes.</a:t>
            </a:r>
          </a:p>
        </p:txBody>
      </p:sp>
      <p:sp>
        <p:nvSpPr>
          <p:cNvPr id="4" name="Rectángulo 3">
            <a:extLst>
              <a:ext uri="{FF2B5EF4-FFF2-40B4-BE49-F238E27FC236}">
                <a16:creationId xmlns:a16="http://schemas.microsoft.com/office/drawing/2014/main" id="{AB03A5C9-7D6C-405C-83C7-BD92A256C9B6}"/>
              </a:ext>
            </a:extLst>
          </p:cNvPr>
          <p:cNvSpPr/>
          <p:nvPr/>
        </p:nvSpPr>
        <p:spPr>
          <a:xfrm>
            <a:off x="2777834" y="473609"/>
            <a:ext cx="8444347" cy="1938992"/>
          </a:xfrm>
          <a:prstGeom prst="rect">
            <a:avLst/>
          </a:prstGeom>
        </p:spPr>
        <p:txBody>
          <a:bodyPr wrap="square">
            <a:spAutoFit/>
          </a:bodyPr>
          <a:lstStyle/>
          <a:p>
            <a:pPr algn="just"/>
            <a:r>
              <a:rPr lang="es-ES" sz="2000" dirty="0"/>
              <a:t>Las personas físicas o jurídicas, organismos, entidades de cualquier orden, tanto públicas como privadas e instituciones, que oferten al público en general la realización de viajes, habrán de hacerlo a través de una agencia de viajes legalmente constituida, a quien deberán encargar la organización técnica y la formalización de reservas, y con quien necesariamente habrá de contratar el consumidor final.</a:t>
            </a:r>
          </a:p>
        </p:txBody>
      </p:sp>
    </p:spTree>
    <p:extLst>
      <p:ext uri="{BB962C8B-B14F-4D97-AF65-F5344CB8AC3E}">
        <p14:creationId xmlns:p14="http://schemas.microsoft.com/office/powerpoint/2010/main" val="128745554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TotalTime>
  <Words>3128</Words>
  <Application>Microsoft Office PowerPoint</Application>
  <PresentationFormat>Panorámica</PresentationFormat>
  <Paragraphs>168</Paragraphs>
  <Slides>16</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16</vt:i4>
      </vt:variant>
    </vt:vector>
  </HeadingPairs>
  <TitlesOfParts>
    <vt:vector size="20" baseType="lpstr">
      <vt:lpstr>Arial</vt:lpstr>
      <vt:lpstr>Calibri</vt:lpstr>
      <vt:lpstr>Calibri Light</vt:lpstr>
      <vt:lpstr>Tema de Office</vt:lpstr>
      <vt:lpstr>TEMA 7</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7</dc:title>
  <dc:creator>Enrique</dc:creator>
  <cp:lastModifiedBy>Enrique</cp:lastModifiedBy>
  <cp:revision>18</cp:revision>
  <dcterms:created xsi:type="dcterms:W3CDTF">2022-09-13T16:35:11Z</dcterms:created>
  <dcterms:modified xsi:type="dcterms:W3CDTF">2022-09-14T16:06:49Z</dcterms:modified>
</cp:coreProperties>
</file>