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0"/>
  </p:notesMasterIdLst>
  <p:sldIdLst>
    <p:sldId id="256" r:id="rId5"/>
    <p:sldId id="326" r:id="rId6"/>
    <p:sldId id="324" r:id="rId7"/>
    <p:sldId id="289" r:id="rId8"/>
    <p:sldId id="290" r:id="rId9"/>
    <p:sldId id="325" r:id="rId10"/>
    <p:sldId id="331" r:id="rId11"/>
    <p:sldId id="328" r:id="rId12"/>
    <p:sldId id="332" r:id="rId13"/>
    <p:sldId id="329" r:id="rId14"/>
    <p:sldId id="330" r:id="rId15"/>
    <p:sldId id="284" r:id="rId16"/>
    <p:sldId id="285" r:id="rId17"/>
    <p:sldId id="286" r:id="rId18"/>
    <p:sldId id="287" r:id="rId19"/>
    <p:sldId id="258" r:id="rId20"/>
    <p:sldId id="259" r:id="rId21"/>
    <p:sldId id="260" r:id="rId22"/>
    <p:sldId id="277" r:id="rId23"/>
    <p:sldId id="278" r:id="rId24"/>
    <p:sldId id="266" r:id="rId25"/>
    <p:sldId id="267" r:id="rId26"/>
    <p:sldId id="265" r:id="rId27"/>
    <p:sldId id="269" r:id="rId28"/>
    <p:sldId id="270" r:id="rId29"/>
    <p:sldId id="268" r:id="rId30"/>
    <p:sldId id="271" r:id="rId31"/>
    <p:sldId id="273" r:id="rId32"/>
    <p:sldId id="272" r:id="rId33"/>
    <p:sldId id="275" r:id="rId34"/>
    <p:sldId id="276" r:id="rId35"/>
    <p:sldId id="274" r:id="rId36"/>
    <p:sldId id="338" r:id="rId37"/>
    <p:sldId id="279" r:id="rId38"/>
    <p:sldId id="280" r:id="rId39"/>
    <p:sldId id="281" r:id="rId40"/>
    <p:sldId id="282" r:id="rId41"/>
    <p:sldId id="333" r:id="rId42"/>
    <p:sldId id="318" r:id="rId43"/>
    <p:sldId id="319" r:id="rId44"/>
    <p:sldId id="292" r:id="rId45"/>
    <p:sldId id="310" r:id="rId46"/>
    <p:sldId id="312" r:id="rId47"/>
    <p:sldId id="316" r:id="rId48"/>
    <p:sldId id="317" r:id="rId49"/>
    <p:sldId id="315" r:id="rId50"/>
    <p:sldId id="336" r:id="rId51"/>
    <p:sldId id="288" r:id="rId52"/>
    <p:sldId id="321" r:id="rId53"/>
    <p:sldId id="314" r:id="rId54"/>
    <p:sldId id="313" r:id="rId55"/>
    <p:sldId id="334" r:id="rId56"/>
    <p:sldId id="337" r:id="rId57"/>
    <p:sldId id="283" r:id="rId58"/>
    <p:sldId id="264" r:id="rId59"/>
  </p:sldIdLst>
  <p:sldSz cx="9144000" cy="5143500" type="screen16x9"/>
  <p:notesSz cx="6858000" cy="9144000"/>
  <p:embeddedFontLst>
    <p:embeddedFont>
      <p:font typeface="Alfa Slab One" panose="020B0604020202020204" charset="0"/>
      <p:regular r:id="rId61"/>
    </p:embeddedFont>
    <p:embeddedFont>
      <p:font typeface="Montserrat" panose="00000500000000000000" pitchFamily="2" charset="0"/>
      <p:regular r:id="rId62"/>
      <p:bold r:id="rId63"/>
      <p:italic r:id="rId64"/>
      <p:boldItalic r:id="rId65"/>
    </p:embeddedFont>
    <p:embeddedFont>
      <p:font typeface="Montserrat Medium" panose="00000600000000000000" pitchFamily="2" charset="0"/>
      <p:regular r:id="rId66"/>
      <p:italic r:id="rId67"/>
    </p:embeddedFont>
    <p:embeddedFont>
      <p:font typeface="Open Sans Light" panose="020B0306030504020204" pitchFamily="34" charset="0"/>
      <p:regular r:id="rId68"/>
      <p:italic r:id="rId69"/>
    </p:embeddedFont>
    <p:embeddedFont>
      <p:font typeface="roboto" panose="02000000000000000000" pitchFamily="2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jo0a4eDGbRU65mFZPWXbuYUI9T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063D5-C87A-4EC1-AC31-82F53BD2AA71}" v="62" dt="2026-03-16T11:42:28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6.fntdata"/><Relationship Id="rId74" Type="http://customschemas.google.com/relationships/presentationmetadata" Target="metadata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font" Target="fonts/font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2.fntdata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font" Target="fonts/font11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quel Tendero" userId="0c127327a9e17b2a" providerId="LiveId" clId="{DC4A5AD2-559E-4065-A2D3-8021B627B706}"/>
    <pc:docChg chg="undo custSel addSld delSld modSld sldOrd">
      <pc:chgData name="Raquel Tendero" userId="0c127327a9e17b2a" providerId="LiveId" clId="{DC4A5AD2-559E-4065-A2D3-8021B627B706}" dt="2026-03-18T11:35:37.482" v="1531" actId="255"/>
      <pc:docMkLst>
        <pc:docMk/>
      </pc:docMkLst>
      <pc:sldChg chg="addSp delSp modSp mod">
        <pc:chgData name="Raquel Tendero" userId="0c127327a9e17b2a" providerId="LiveId" clId="{DC4A5AD2-559E-4065-A2D3-8021B627B706}" dt="2026-03-02T11:33:27.443" v="598" actId="1076"/>
        <pc:sldMkLst>
          <pc:docMk/>
          <pc:sldMk cId="0" sldId="256"/>
        </pc:sldMkLst>
        <pc:spChg chg="add mod">
          <ac:chgData name="Raquel Tendero" userId="0c127327a9e17b2a" providerId="LiveId" clId="{DC4A5AD2-559E-4065-A2D3-8021B627B706}" dt="2026-03-02T11:33:22.924" v="597" actId="1076"/>
          <ac:spMkLst>
            <pc:docMk/>
            <pc:sldMk cId="0" sldId="256"/>
            <ac:spMk id="2" creationId="{DE37E4C9-348B-526C-7B60-7008AE81337D}"/>
          </ac:spMkLst>
        </pc:spChg>
        <pc:spChg chg="add mod">
          <ac:chgData name="Raquel Tendero" userId="0c127327a9e17b2a" providerId="LiveId" clId="{DC4A5AD2-559E-4065-A2D3-8021B627B706}" dt="2026-03-02T11:33:27.443" v="598" actId="1076"/>
          <ac:spMkLst>
            <pc:docMk/>
            <pc:sldMk cId="0" sldId="256"/>
            <ac:spMk id="4" creationId="{89B23637-A913-30F4-9E75-18C162723935}"/>
          </ac:spMkLst>
        </pc:spChg>
        <pc:spChg chg="mod">
          <ac:chgData name="Raquel Tendero" userId="0c127327a9e17b2a" providerId="LiveId" clId="{DC4A5AD2-559E-4065-A2D3-8021B627B706}" dt="2026-03-02T11:32:51.108" v="585" actId="1076"/>
          <ac:spMkLst>
            <pc:docMk/>
            <pc:sldMk cId="0" sldId="256"/>
            <ac:spMk id="55" creationId="{00000000-0000-0000-0000-000000000000}"/>
          </ac:spMkLst>
        </pc:spChg>
        <pc:picChg chg="add mod">
          <ac:chgData name="Raquel Tendero" userId="0c127327a9e17b2a" providerId="LiveId" clId="{DC4A5AD2-559E-4065-A2D3-8021B627B706}" dt="2026-03-02T11:33:19.716" v="596" actId="1076"/>
          <ac:picMkLst>
            <pc:docMk/>
            <pc:sldMk cId="0" sldId="256"/>
            <ac:picMk id="3" creationId="{438DF994-33F1-A69B-AFB1-2313EA5B219E}"/>
          </ac:picMkLst>
        </pc:picChg>
        <pc:picChg chg="mod">
          <ac:chgData name="Raquel Tendero" userId="0c127327a9e17b2a" providerId="LiveId" clId="{DC4A5AD2-559E-4065-A2D3-8021B627B706}" dt="2026-03-02T11:33:04.556" v="589" actId="1076"/>
          <ac:picMkLst>
            <pc:docMk/>
            <pc:sldMk cId="0" sldId="256"/>
            <ac:picMk id="54" creationId="{00000000-0000-0000-0000-000000000000}"/>
          </ac:picMkLst>
        </pc:picChg>
      </pc:sldChg>
      <pc:sldChg chg="addSp modSp mod ord">
        <pc:chgData name="Raquel Tendero" userId="0c127327a9e17b2a" providerId="LiveId" clId="{DC4A5AD2-559E-4065-A2D3-8021B627B706}" dt="2026-03-02T11:25:53.230" v="341"/>
        <pc:sldMkLst>
          <pc:docMk/>
          <pc:sldMk cId="0" sldId="258"/>
        </pc:sldMkLst>
        <pc:spChg chg="mod">
          <ac:chgData name="Raquel Tendero" userId="0c127327a9e17b2a" providerId="LiveId" clId="{DC4A5AD2-559E-4065-A2D3-8021B627B706}" dt="2026-03-02T09:44:40.126" v="85" actId="20577"/>
          <ac:spMkLst>
            <pc:docMk/>
            <pc:sldMk cId="0" sldId="258"/>
            <ac:spMk id="2" creationId="{4301A990-CF57-0B5E-634B-E8697C472650}"/>
          </ac:spMkLst>
        </pc:spChg>
        <pc:spChg chg="mod">
          <ac:chgData name="Raquel Tendero" userId="0c127327a9e17b2a" providerId="LiveId" clId="{DC4A5AD2-559E-4065-A2D3-8021B627B706}" dt="2026-03-02T11:24:55.382" v="335" actId="20577"/>
          <ac:spMkLst>
            <pc:docMk/>
            <pc:sldMk cId="0" sldId="258"/>
            <ac:spMk id="66" creationId="{00000000-0000-0000-0000-000000000000}"/>
          </ac:spMkLst>
        </pc:spChg>
        <pc:picChg chg="add mod">
          <ac:chgData name="Raquel Tendero" userId="0c127327a9e17b2a" providerId="LiveId" clId="{DC4A5AD2-559E-4065-A2D3-8021B627B706}" dt="2026-03-02T09:44:10.224" v="75" actId="1076"/>
          <ac:picMkLst>
            <pc:docMk/>
            <pc:sldMk cId="0" sldId="258"/>
            <ac:picMk id="4" creationId="{2808AB84-BADE-7E34-C01B-8380ED82DA41}"/>
          </ac:picMkLst>
        </pc:picChg>
        <pc:picChg chg="add mod">
          <ac:chgData name="Raquel Tendero" userId="0c127327a9e17b2a" providerId="LiveId" clId="{DC4A5AD2-559E-4065-A2D3-8021B627B706}" dt="2026-03-02T09:44:32.677" v="80" actId="1076"/>
          <ac:picMkLst>
            <pc:docMk/>
            <pc:sldMk cId="0" sldId="258"/>
            <ac:picMk id="6" creationId="{24CE2BC6-9630-D3A6-C004-6F8A84735A17}"/>
          </ac:picMkLst>
        </pc:picChg>
      </pc:sldChg>
      <pc:sldChg chg="delSp mod">
        <pc:chgData name="Raquel Tendero" userId="0c127327a9e17b2a" providerId="LiveId" clId="{DC4A5AD2-559E-4065-A2D3-8021B627B706}" dt="2026-03-02T09:41:04.844" v="2" actId="478"/>
        <pc:sldMkLst>
          <pc:docMk/>
          <pc:sldMk cId="0" sldId="259"/>
        </pc:sldMkLst>
      </pc:sldChg>
      <pc:sldChg chg="delSp modSp mod">
        <pc:chgData name="Raquel Tendero" userId="0c127327a9e17b2a" providerId="LiveId" clId="{DC4A5AD2-559E-4065-A2D3-8021B627B706}" dt="2026-03-10T11:05:51.660" v="733" actId="313"/>
        <pc:sldMkLst>
          <pc:docMk/>
          <pc:sldMk cId="0" sldId="260"/>
        </pc:sldMkLst>
        <pc:spChg chg="mod">
          <ac:chgData name="Raquel Tendero" userId="0c127327a9e17b2a" providerId="LiveId" clId="{DC4A5AD2-559E-4065-A2D3-8021B627B706}" dt="2026-03-10T11:05:51.660" v="733" actId="313"/>
          <ac:spMkLst>
            <pc:docMk/>
            <pc:sldMk cId="0" sldId="260"/>
            <ac:spMk id="81" creationId="{00000000-0000-0000-0000-000000000000}"/>
          </ac:spMkLst>
        </pc:spChg>
      </pc:sldChg>
      <pc:sldChg chg="addSp delSp modSp mod">
        <pc:chgData name="Raquel Tendero" userId="0c127327a9e17b2a" providerId="LiveId" clId="{DC4A5AD2-559E-4065-A2D3-8021B627B706}" dt="2026-03-12T11:29:40.086" v="813" actId="1076"/>
        <pc:sldMkLst>
          <pc:docMk/>
          <pc:sldMk cId="0" sldId="264"/>
        </pc:sldMkLst>
        <pc:spChg chg="mod">
          <ac:chgData name="Raquel Tendero" userId="0c127327a9e17b2a" providerId="LiveId" clId="{DC4A5AD2-559E-4065-A2D3-8021B627B706}" dt="2026-03-12T11:19:51.398" v="766" actId="1076"/>
          <ac:spMkLst>
            <pc:docMk/>
            <pc:sldMk cId="0" sldId="264"/>
            <ac:spMk id="2" creationId="{21176410-8429-000E-9C99-F747603417AB}"/>
          </ac:spMkLst>
        </pc:spChg>
        <pc:spChg chg="add mod">
          <ac:chgData name="Raquel Tendero" userId="0c127327a9e17b2a" providerId="LiveId" clId="{DC4A5AD2-559E-4065-A2D3-8021B627B706}" dt="2026-03-12T11:20:41.990" v="776" actId="1076"/>
          <ac:spMkLst>
            <pc:docMk/>
            <pc:sldMk cId="0" sldId="264"/>
            <ac:spMk id="5" creationId="{EE603DEA-B83C-3BEB-8889-14A38B8DF739}"/>
          </ac:spMkLst>
        </pc:spChg>
        <pc:spChg chg="add mod">
          <ac:chgData name="Raquel Tendero" userId="0c127327a9e17b2a" providerId="LiveId" clId="{DC4A5AD2-559E-4065-A2D3-8021B627B706}" dt="2026-03-12T11:20:29.815" v="772" actId="1076"/>
          <ac:spMkLst>
            <pc:docMk/>
            <pc:sldMk cId="0" sldId="264"/>
            <ac:spMk id="8" creationId="{1E15EFC9-244F-E78F-1CA5-0132B1E9875B}"/>
          </ac:spMkLst>
        </pc:spChg>
        <pc:spChg chg="mod">
          <ac:chgData name="Raquel Tendero" userId="0c127327a9e17b2a" providerId="LiveId" clId="{DC4A5AD2-559E-4065-A2D3-8021B627B706}" dt="2026-03-12T11:29:40.086" v="813" actId="1076"/>
          <ac:spMkLst>
            <pc:docMk/>
            <pc:sldMk cId="0" sldId="264"/>
            <ac:spMk id="106" creationId="{00000000-0000-0000-0000-000000000000}"/>
          </ac:spMkLst>
        </pc:spChg>
        <pc:picChg chg="add mod">
          <ac:chgData name="Raquel Tendero" userId="0c127327a9e17b2a" providerId="LiveId" clId="{DC4A5AD2-559E-4065-A2D3-8021B627B706}" dt="2026-03-02T11:18:51.171" v="293" actId="1076"/>
          <ac:picMkLst>
            <pc:docMk/>
            <pc:sldMk cId="0" sldId="264"/>
            <ac:picMk id="3" creationId="{2E173D50-1F4D-5323-9694-45EF71C9D7B6}"/>
          </ac:picMkLst>
        </pc:picChg>
        <pc:picChg chg="add mod">
          <ac:chgData name="Raquel Tendero" userId="0c127327a9e17b2a" providerId="LiveId" clId="{DC4A5AD2-559E-4065-A2D3-8021B627B706}" dt="2026-03-12T11:19:47.557" v="765" actId="1076"/>
          <ac:picMkLst>
            <pc:docMk/>
            <pc:sldMk cId="0" sldId="264"/>
            <ac:picMk id="4" creationId="{9721F267-47CE-C3BA-290D-8FBDC11E7927}"/>
          </ac:picMkLst>
        </pc:picChg>
        <pc:picChg chg="add mod">
          <ac:chgData name="Raquel Tendero" userId="0c127327a9e17b2a" providerId="LiveId" clId="{DC4A5AD2-559E-4065-A2D3-8021B627B706}" dt="2026-03-12T11:20:17.015" v="768" actId="1076"/>
          <ac:picMkLst>
            <pc:docMk/>
            <pc:sldMk cId="0" sldId="264"/>
            <ac:picMk id="6" creationId="{B0B4C550-C17B-1E41-4FD6-104CD0FA1A83}"/>
          </ac:picMkLst>
        </pc:picChg>
      </pc:sldChg>
      <pc:sldChg chg="delSp mod">
        <pc:chgData name="Raquel Tendero" userId="0c127327a9e17b2a" providerId="LiveId" clId="{DC4A5AD2-559E-4065-A2D3-8021B627B706}" dt="2026-03-02T09:41:35.361" v="9" actId="478"/>
        <pc:sldMkLst>
          <pc:docMk/>
          <pc:sldMk cId="271493330" sldId="265"/>
        </pc:sldMkLst>
      </pc:sldChg>
      <pc:sldChg chg="delSp mod">
        <pc:chgData name="Raquel Tendero" userId="0c127327a9e17b2a" providerId="LiveId" clId="{DC4A5AD2-559E-4065-A2D3-8021B627B706}" dt="2026-03-02T09:41:26.757" v="7" actId="478"/>
        <pc:sldMkLst>
          <pc:docMk/>
          <pc:sldMk cId="1446885387" sldId="266"/>
        </pc:sldMkLst>
      </pc:sldChg>
      <pc:sldChg chg="addSp delSp modSp mod">
        <pc:chgData name="Raquel Tendero" userId="0c127327a9e17b2a" providerId="LiveId" clId="{DC4A5AD2-559E-4065-A2D3-8021B627B706}" dt="2026-03-02T09:46:43.759" v="149" actId="14100"/>
        <pc:sldMkLst>
          <pc:docMk/>
          <pc:sldMk cId="2598562022" sldId="267"/>
        </pc:sldMkLst>
        <pc:picChg chg="add mod">
          <ac:chgData name="Raquel Tendero" userId="0c127327a9e17b2a" providerId="LiveId" clId="{DC4A5AD2-559E-4065-A2D3-8021B627B706}" dt="2026-03-02T09:46:43.759" v="149" actId="14100"/>
          <ac:picMkLst>
            <pc:docMk/>
            <pc:sldMk cId="2598562022" sldId="267"/>
            <ac:picMk id="3" creationId="{D4B8EA65-2DFA-8756-DA29-CFB3546C85C2}"/>
          </ac:picMkLst>
        </pc:picChg>
      </pc:sldChg>
      <pc:sldChg chg="delSp modSp mod">
        <pc:chgData name="Raquel Tendero" userId="0c127327a9e17b2a" providerId="LiveId" clId="{DC4A5AD2-559E-4065-A2D3-8021B627B706}" dt="2026-03-11T13:42:51.831" v="735" actId="478"/>
        <pc:sldMkLst>
          <pc:docMk/>
          <pc:sldMk cId="2656857832" sldId="268"/>
        </pc:sldMkLst>
        <pc:spChg chg="mod">
          <ac:chgData name="Raquel Tendero" userId="0c127327a9e17b2a" providerId="LiveId" clId="{DC4A5AD2-559E-4065-A2D3-8021B627B706}" dt="2026-03-02T09:46:58.271" v="150" actId="14100"/>
          <ac:spMkLst>
            <pc:docMk/>
            <pc:sldMk cId="2656857832" sldId="268"/>
            <ac:spMk id="79" creationId="{FF61C4A0-04BF-F74E-1F11-7DE53D003F1E}"/>
          </ac:spMkLst>
        </pc:spChg>
      </pc:sldChg>
      <pc:sldChg chg="delSp mod">
        <pc:chgData name="Raquel Tendero" userId="0c127327a9e17b2a" providerId="LiveId" clId="{DC4A5AD2-559E-4065-A2D3-8021B627B706}" dt="2026-03-02T09:41:39.582" v="10" actId="478"/>
        <pc:sldMkLst>
          <pc:docMk/>
          <pc:sldMk cId="1235079069" sldId="269"/>
        </pc:sldMkLst>
      </pc:sldChg>
      <pc:sldChg chg="delSp mod">
        <pc:chgData name="Raquel Tendero" userId="0c127327a9e17b2a" providerId="LiveId" clId="{DC4A5AD2-559E-4065-A2D3-8021B627B706}" dt="2026-03-02T09:41:44.412" v="11" actId="478"/>
        <pc:sldMkLst>
          <pc:docMk/>
          <pc:sldMk cId="4045314343" sldId="270"/>
        </pc:sldMkLst>
      </pc:sldChg>
      <pc:sldChg chg="delSp mod">
        <pc:chgData name="Raquel Tendero" userId="0c127327a9e17b2a" providerId="LiveId" clId="{DC4A5AD2-559E-4065-A2D3-8021B627B706}" dt="2026-03-02T09:41:47.970" v="12" actId="478"/>
        <pc:sldMkLst>
          <pc:docMk/>
          <pc:sldMk cId="4197942823" sldId="271"/>
        </pc:sldMkLst>
      </pc:sldChg>
      <pc:sldChg chg="delSp mod">
        <pc:chgData name="Raquel Tendero" userId="0c127327a9e17b2a" providerId="LiveId" clId="{DC4A5AD2-559E-4065-A2D3-8021B627B706}" dt="2026-03-02T09:41:54.690" v="14" actId="478"/>
        <pc:sldMkLst>
          <pc:docMk/>
          <pc:sldMk cId="212569915" sldId="272"/>
        </pc:sldMkLst>
      </pc:sldChg>
      <pc:sldChg chg="delSp mod">
        <pc:chgData name="Raquel Tendero" userId="0c127327a9e17b2a" providerId="LiveId" clId="{DC4A5AD2-559E-4065-A2D3-8021B627B706}" dt="2026-03-02T09:41:51.360" v="13" actId="478"/>
        <pc:sldMkLst>
          <pc:docMk/>
          <pc:sldMk cId="3668863272" sldId="273"/>
        </pc:sldMkLst>
      </pc:sldChg>
      <pc:sldChg chg="delSp mod">
        <pc:chgData name="Raquel Tendero" userId="0c127327a9e17b2a" providerId="LiveId" clId="{DC4A5AD2-559E-4065-A2D3-8021B627B706}" dt="2026-03-02T09:41:58.437" v="15" actId="478"/>
        <pc:sldMkLst>
          <pc:docMk/>
          <pc:sldMk cId="3393876447" sldId="275"/>
        </pc:sldMkLst>
      </pc:sldChg>
      <pc:sldChg chg="delSp mod">
        <pc:chgData name="Raquel Tendero" userId="0c127327a9e17b2a" providerId="LiveId" clId="{DC4A5AD2-559E-4065-A2D3-8021B627B706}" dt="2026-03-02T09:42:01.909" v="16" actId="478"/>
        <pc:sldMkLst>
          <pc:docMk/>
          <pc:sldMk cId="1949600169" sldId="276"/>
        </pc:sldMkLst>
      </pc:sldChg>
      <pc:sldChg chg="addSp delSp modSp mod">
        <pc:chgData name="Raquel Tendero" userId="0c127327a9e17b2a" providerId="LiveId" clId="{DC4A5AD2-559E-4065-A2D3-8021B627B706}" dt="2026-03-02T09:46:26.070" v="143" actId="1076"/>
        <pc:sldMkLst>
          <pc:docMk/>
          <pc:sldMk cId="996396889" sldId="277"/>
        </pc:sldMkLst>
        <pc:picChg chg="add mod">
          <ac:chgData name="Raquel Tendero" userId="0c127327a9e17b2a" providerId="LiveId" clId="{DC4A5AD2-559E-4065-A2D3-8021B627B706}" dt="2026-03-02T09:46:26.070" v="143" actId="1076"/>
          <ac:picMkLst>
            <pc:docMk/>
            <pc:sldMk cId="996396889" sldId="277"/>
            <ac:picMk id="6" creationId="{43569A60-F607-3BBF-9D13-73303D6654DF}"/>
          </ac:picMkLst>
        </pc:picChg>
      </pc:sldChg>
      <pc:sldChg chg="addSp delSp modSp mod">
        <pc:chgData name="Raquel Tendero" userId="0c127327a9e17b2a" providerId="LiveId" clId="{DC4A5AD2-559E-4065-A2D3-8021B627B706}" dt="2026-03-02T09:46:05.395" v="138" actId="20577"/>
        <pc:sldMkLst>
          <pc:docMk/>
          <pc:sldMk cId="2486636510" sldId="278"/>
        </pc:sldMkLst>
        <pc:spChg chg="mod">
          <ac:chgData name="Raquel Tendero" userId="0c127327a9e17b2a" providerId="LiveId" clId="{DC4A5AD2-559E-4065-A2D3-8021B627B706}" dt="2026-03-02T09:46:05.395" v="138" actId="20577"/>
          <ac:spMkLst>
            <pc:docMk/>
            <pc:sldMk cId="2486636510" sldId="278"/>
            <ac:spMk id="72" creationId="{A2BBA6C3-C628-F0C7-B2D7-F594510BB228}"/>
          </ac:spMkLst>
        </pc:spChg>
        <pc:picChg chg="add mod">
          <ac:chgData name="Raquel Tendero" userId="0c127327a9e17b2a" providerId="LiveId" clId="{DC4A5AD2-559E-4065-A2D3-8021B627B706}" dt="2026-03-02T09:45:58.303" v="134" actId="1076"/>
          <ac:picMkLst>
            <pc:docMk/>
            <pc:sldMk cId="2486636510" sldId="278"/>
            <ac:picMk id="4" creationId="{04BF472F-F232-73D1-AE6C-BE8C5EEA7F59}"/>
          </ac:picMkLst>
        </pc:picChg>
      </pc:sldChg>
      <pc:sldChg chg="modSp add mod">
        <pc:chgData name="Raquel Tendero" userId="0c127327a9e17b2a" providerId="LiveId" clId="{DC4A5AD2-559E-4065-A2D3-8021B627B706}" dt="2026-03-18T10:19:30.250" v="1433" actId="20577"/>
        <pc:sldMkLst>
          <pc:docMk/>
          <pc:sldMk cId="0" sldId="279"/>
        </pc:sldMkLst>
        <pc:spChg chg="mod">
          <ac:chgData name="Raquel Tendero" userId="0c127327a9e17b2a" providerId="LiveId" clId="{DC4A5AD2-559E-4065-A2D3-8021B627B706}" dt="2026-03-18T10:19:30.250" v="1433" actId="20577"/>
          <ac:spMkLst>
            <pc:docMk/>
            <pc:sldMk cId="0" sldId="279"/>
            <ac:spMk id="72" creationId="{00000000-0000-0000-0000-000000000000}"/>
          </ac:spMkLst>
        </pc:spChg>
      </pc:sldChg>
      <pc:sldChg chg="add">
        <pc:chgData name="Raquel Tendero" userId="0c127327a9e17b2a" providerId="LiveId" clId="{DC4A5AD2-559E-4065-A2D3-8021B627B706}" dt="2026-03-02T10:32:58.151" v="162"/>
        <pc:sldMkLst>
          <pc:docMk/>
          <pc:sldMk cId="0" sldId="280"/>
        </pc:sldMkLst>
      </pc:sldChg>
      <pc:sldChg chg="modSp add mod">
        <pc:chgData name="Raquel Tendero" userId="0c127327a9e17b2a" providerId="LiveId" clId="{DC4A5AD2-559E-4065-A2D3-8021B627B706}" dt="2026-03-16T08:45:18.175" v="823" actId="20577"/>
        <pc:sldMkLst>
          <pc:docMk/>
          <pc:sldMk cId="2104515586" sldId="281"/>
        </pc:sldMkLst>
        <pc:spChg chg="mod">
          <ac:chgData name="Raquel Tendero" userId="0c127327a9e17b2a" providerId="LiveId" clId="{DC4A5AD2-559E-4065-A2D3-8021B627B706}" dt="2026-03-16T08:45:18.175" v="823" actId="20577"/>
          <ac:spMkLst>
            <pc:docMk/>
            <pc:sldMk cId="2104515586" sldId="281"/>
            <ac:spMk id="3" creationId="{8125E4C4-97D5-1A76-2B79-B9C3A5117167}"/>
          </ac:spMkLst>
        </pc:spChg>
      </pc:sldChg>
      <pc:sldChg chg="modSp add del mod">
        <pc:chgData name="Raquel Tendero" userId="0c127327a9e17b2a" providerId="LiveId" clId="{DC4A5AD2-559E-4065-A2D3-8021B627B706}" dt="2026-03-16T08:47:27.157" v="831" actId="20577"/>
        <pc:sldMkLst>
          <pc:docMk/>
          <pc:sldMk cId="2616203555" sldId="282"/>
        </pc:sldMkLst>
        <pc:spChg chg="mod">
          <ac:chgData name="Raquel Tendero" userId="0c127327a9e17b2a" providerId="LiveId" clId="{DC4A5AD2-559E-4065-A2D3-8021B627B706}" dt="2026-03-16T08:47:27.157" v="831" actId="20577"/>
          <ac:spMkLst>
            <pc:docMk/>
            <pc:sldMk cId="2616203555" sldId="282"/>
            <ac:spMk id="3" creationId="{1ED5031D-5456-5236-EF32-F2CDDCA28C90}"/>
          </ac:spMkLst>
        </pc:spChg>
      </pc:sldChg>
      <pc:sldChg chg="addSp delSp modSp add mod ord">
        <pc:chgData name="Raquel Tendero" userId="0c127327a9e17b2a" providerId="LiveId" clId="{DC4A5AD2-559E-4065-A2D3-8021B627B706}" dt="2026-03-12T11:26:43.612" v="811" actId="114"/>
        <pc:sldMkLst>
          <pc:docMk/>
          <pc:sldMk cId="1036776933" sldId="283"/>
        </pc:sldMkLst>
        <pc:spChg chg="mod">
          <ac:chgData name="Raquel Tendero" userId="0c127327a9e17b2a" providerId="LiveId" clId="{DC4A5AD2-559E-4065-A2D3-8021B627B706}" dt="2026-03-02T11:16:03.546" v="272" actId="20577"/>
          <ac:spMkLst>
            <pc:docMk/>
            <pc:sldMk cId="1036776933" sldId="283"/>
            <ac:spMk id="2" creationId="{E861C812-056E-3519-A6C1-0FE9622B388C}"/>
          </ac:spMkLst>
        </pc:spChg>
        <pc:spChg chg="add mod">
          <ac:chgData name="Raquel Tendero" userId="0c127327a9e17b2a" providerId="LiveId" clId="{DC4A5AD2-559E-4065-A2D3-8021B627B706}" dt="2026-03-12T11:26:23.131" v="810" actId="108"/>
          <ac:spMkLst>
            <pc:docMk/>
            <pc:sldMk cId="1036776933" sldId="283"/>
            <ac:spMk id="4" creationId="{1AE39C3E-13EF-3DC8-4C34-48A9FC2DE82A}"/>
          </ac:spMkLst>
        </pc:spChg>
        <pc:spChg chg="add mod">
          <ac:chgData name="Raquel Tendero" userId="0c127327a9e17b2a" providerId="LiveId" clId="{DC4A5AD2-559E-4065-A2D3-8021B627B706}" dt="2026-03-12T11:26:43.612" v="811" actId="114"/>
          <ac:spMkLst>
            <pc:docMk/>
            <pc:sldMk cId="1036776933" sldId="283"/>
            <ac:spMk id="6" creationId="{E38009E5-CB75-F76A-1658-EF927508A23A}"/>
          </ac:spMkLst>
        </pc:spChg>
        <pc:spChg chg="mod">
          <ac:chgData name="Raquel Tendero" userId="0c127327a9e17b2a" providerId="LiveId" clId="{DC4A5AD2-559E-4065-A2D3-8021B627B706}" dt="2026-03-12T11:25:32.313" v="805" actId="113"/>
          <ac:spMkLst>
            <pc:docMk/>
            <pc:sldMk cId="1036776933" sldId="283"/>
            <ac:spMk id="80" creationId="{00000000-0000-0000-0000-000000000000}"/>
          </ac:spMkLst>
        </pc:spChg>
      </pc:sldChg>
      <pc:sldChg chg="add">
        <pc:chgData name="Raquel Tendero" userId="0c127327a9e17b2a" providerId="LiveId" clId="{DC4A5AD2-559E-4065-A2D3-8021B627B706}" dt="2026-03-02T11:27:36.468" v="378"/>
        <pc:sldMkLst>
          <pc:docMk/>
          <pc:sldMk cId="0" sldId="284"/>
        </pc:sldMkLst>
      </pc:sldChg>
      <pc:sldChg chg="add">
        <pc:chgData name="Raquel Tendero" userId="0c127327a9e17b2a" providerId="LiveId" clId="{DC4A5AD2-559E-4065-A2D3-8021B627B706}" dt="2026-03-02T11:27:36.468" v="378"/>
        <pc:sldMkLst>
          <pc:docMk/>
          <pc:sldMk cId="0" sldId="285"/>
        </pc:sldMkLst>
      </pc:sldChg>
      <pc:sldChg chg="add">
        <pc:chgData name="Raquel Tendero" userId="0c127327a9e17b2a" providerId="LiveId" clId="{DC4A5AD2-559E-4065-A2D3-8021B627B706}" dt="2026-03-02T11:27:36.468" v="378"/>
        <pc:sldMkLst>
          <pc:docMk/>
          <pc:sldMk cId="0" sldId="286"/>
        </pc:sldMkLst>
      </pc:sldChg>
      <pc:sldChg chg="add">
        <pc:chgData name="Raquel Tendero" userId="0c127327a9e17b2a" providerId="LiveId" clId="{DC4A5AD2-559E-4065-A2D3-8021B627B706}" dt="2026-03-02T11:27:36.468" v="378"/>
        <pc:sldMkLst>
          <pc:docMk/>
          <pc:sldMk cId="0" sldId="287"/>
        </pc:sldMkLst>
      </pc:sldChg>
      <pc:sldChg chg="addSp modSp add mod ord setBg">
        <pc:chgData name="Raquel Tendero" userId="0c127327a9e17b2a" providerId="LiveId" clId="{DC4A5AD2-559E-4065-A2D3-8021B627B706}" dt="2026-03-16T09:34:20.255" v="1317" actId="113"/>
        <pc:sldMkLst>
          <pc:docMk/>
          <pc:sldMk cId="568023187" sldId="288"/>
        </pc:sldMkLst>
        <pc:spChg chg="mod">
          <ac:chgData name="Raquel Tendero" userId="0c127327a9e17b2a" providerId="LiveId" clId="{DC4A5AD2-559E-4065-A2D3-8021B627B706}" dt="2026-03-16T09:32:37.342" v="1225" actId="14100"/>
          <ac:spMkLst>
            <pc:docMk/>
            <pc:sldMk cId="568023187" sldId="288"/>
            <ac:spMk id="2" creationId="{84EA20E5-522A-48D1-E0DF-025F90EFC892}"/>
          </ac:spMkLst>
        </pc:spChg>
        <pc:spChg chg="mod">
          <ac:chgData name="Raquel Tendero" userId="0c127327a9e17b2a" providerId="LiveId" clId="{DC4A5AD2-559E-4065-A2D3-8021B627B706}" dt="2026-03-16T09:32:02.400" v="1194" actId="1076"/>
          <ac:spMkLst>
            <pc:docMk/>
            <pc:sldMk cId="568023187" sldId="288"/>
            <ac:spMk id="3" creationId="{CDCAE16E-3C22-9752-2B01-13BCF17DF94D}"/>
          </ac:spMkLst>
        </pc:spChg>
        <pc:spChg chg="add mod">
          <ac:chgData name="Raquel Tendero" userId="0c127327a9e17b2a" providerId="LiveId" clId="{DC4A5AD2-559E-4065-A2D3-8021B627B706}" dt="2026-03-16T09:34:20.255" v="1317" actId="113"/>
          <ac:spMkLst>
            <pc:docMk/>
            <pc:sldMk cId="568023187" sldId="288"/>
            <ac:spMk id="5" creationId="{3A7714EA-1787-04BE-9B9C-F0274ABD661E}"/>
          </ac:spMkLst>
        </pc:spChg>
        <pc:picChg chg="mod">
          <ac:chgData name="Raquel Tendero" userId="0c127327a9e17b2a" providerId="LiveId" clId="{DC4A5AD2-559E-4065-A2D3-8021B627B706}" dt="2026-03-16T09:32:05.391" v="1195" actId="1076"/>
          <ac:picMkLst>
            <pc:docMk/>
            <pc:sldMk cId="568023187" sldId="288"/>
            <ac:picMk id="4" creationId="{60762044-AD48-A035-7B88-6D845D617C37}"/>
          </ac:picMkLst>
        </pc:picChg>
      </pc:sldChg>
      <pc:sldChg chg="modSp add mod">
        <pc:chgData name="Raquel Tendero" userId="0c127327a9e17b2a" providerId="LiveId" clId="{DC4A5AD2-559E-4065-A2D3-8021B627B706}" dt="2026-03-06T11:43:37.420" v="606" actId="1076"/>
        <pc:sldMkLst>
          <pc:docMk/>
          <pc:sldMk cId="2641344370" sldId="289"/>
        </pc:sldMkLst>
        <pc:spChg chg="mod">
          <ac:chgData name="Raquel Tendero" userId="0c127327a9e17b2a" providerId="LiveId" clId="{DC4A5AD2-559E-4065-A2D3-8021B627B706}" dt="2026-03-06T11:43:27.129" v="604" actId="20577"/>
          <ac:spMkLst>
            <pc:docMk/>
            <pc:sldMk cId="2641344370" sldId="289"/>
            <ac:spMk id="72" creationId="{00000000-0000-0000-0000-000000000000}"/>
          </ac:spMkLst>
        </pc:spChg>
        <pc:picChg chg="mod">
          <ac:chgData name="Raquel Tendero" userId="0c127327a9e17b2a" providerId="LiveId" clId="{DC4A5AD2-559E-4065-A2D3-8021B627B706}" dt="2026-03-06T11:43:37.420" v="606" actId="1076"/>
          <ac:picMkLst>
            <pc:docMk/>
            <pc:sldMk cId="2641344370" sldId="289"/>
            <ac:picMk id="8" creationId="{2F057D79-516D-C027-D5EB-5C9F5888EBCD}"/>
          </ac:picMkLst>
        </pc:picChg>
      </pc:sldChg>
      <pc:sldChg chg="delSp modSp add">
        <pc:chgData name="Raquel Tendero" userId="0c127327a9e17b2a" providerId="LiveId" clId="{DC4A5AD2-559E-4065-A2D3-8021B627B706}" dt="2026-03-10T10:54:24.653" v="608" actId="1076"/>
        <pc:sldMkLst>
          <pc:docMk/>
          <pc:sldMk cId="3773032776" sldId="290"/>
        </pc:sldMkLst>
        <pc:picChg chg="mod">
          <ac:chgData name="Raquel Tendero" userId="0c127327a9e17b2a" providerId="LiveId" clId="{DC4A5AD2-559E-4065-A2D3-8021B627B706}" dt="2026-03-10T10:54:24.653" v="608" actId="1076"/>
          <ac:picMkLst>
            <pc:docMk/>
            <pc:sldMk cId="3773032776" sldId="290"/>
            <ac:picMk id="1026" creationId="{F651C497-EAAB-D75D-8741-27C8972F6125}"/>
          </ac:picMkLst>
        </pc:picChg>
      </pc:sldChg>
      <pc:sldChg chg="modSp add mod">
        <pc:chgData name="Raquel Tendero" userId="0c127327a9e17b2a" providerId="LiveId" clId="{DC4A5AD2-559E-4065-A2D3-8021B627B706}" dt="2026-03-16T09:13:15.124" v="972" actId="313"/>
        <pc:sldMkLst>
          <pc:docMk/>
          <pc:sldMk cId="556172017" sldId="292"/>
        </pc:sldMkLst>
        <pc:spChg chg="mod">
          <ac:chgData name="Raquel Tendero" userId="0c127327a9e17b2a" providerId="LiveId" clId="{DC4A5AD2-559E-4065-A2D3-8021B627B706}" dt="2026-03-16T09:13:15.124" v="972" actId="313"/>
          <ac:spMkLst>
            <pc:docMk/>
            <pc:sldMk cId="556172017" sldId="292"/>
            <ac:spMk id="3" creationId="{64FB3744-5225-DC9A-136B-D7E654FF74D3}"/>
          </ac:spMkLst>
        </pc:spChg>
      </pc:sldChg>
      <pc:sldChg chg="modSp add mod">
        <pc:chgData name="Raquel Tendero" userId="0c127327a9e17b2a" providerId="LiveId" clId="{DC4A5AD2-559E-4065-A2D3-8021B627B706}" dt="2026-03-02T11:23:28.483" v="308" actId="207"/>
        <pc:sldMkLst>
          <pc:docMk/>
          <pc:sldMk cId="1678789980" sldId="310"/>
        </pc:sldMkLst>
        <pc:spChg chg="mod">
          <ac:chgData name="Raquel Tendero" userId="0c127327a9e17b2a" providerId="LiveId" clId="{DC4A5AD2-559E-4065-A2D3-8021B627B706}" dt="2026-03-02T11:23:28.483" v="308" actId="207"/>
          <ac:spMkLst>
            <pc:docMk/>
            <pc:sldMk cId="1678789980" sldId="310"/>
            <ac:spMk id="3" creationId="{64FB3744-5225-DC9A-136B-D7E654FF74D3}"/>
          </ac:spMkLst>
        </pc:spChg>
      </pc:sldChg>
      <pc:sldChg chg="modSp add mod">
        <pc:chgData name="Raquel Tendero" userId="0c127327a9e17b2a" providerId="LiveId" clId="{DC4A5AD2-559E-4065-A2D3-8021B627B706}" dt="2026-03-02T11:23:18.885" v="307" actId="207"/>
        <pc:sldMkLst>
          <pc:docMk/>
          <pc:sldMk cId="2731682293" sldId="312"/>
        </pc:sldMkLst>
        <pc:spChg chg="mod">
          <ac:chgData name="Raquel Tendero" userId="0c127327a9e17b2a" providerId="LiveId" clId="{DC4A5AD2-559E-4065-A2D3-8021B627B706}" dt="2026-03-02T11:23:18.885" v="307" actId="207"/>
          <ac:spMkLst>
            <pc:docMk/>
            <pc:sldMk cId="2731682293" sldId="312"/>
            <ac:spMk id="3" creationId="{64FB3744-5225-DC9A-136B-D7E654FF74D3}"/>
          </ac:spMkLst>
        </pc:spChg>
      </pc:sldChg>
      <pc:sldChg chg="modSp add mod ord">
        <pc:chgData name="Raquel Tendero" userId="0c127327a9e17b2a" providerId="LiveId" clId="{DC4A5AD2-559E-4065-A2D3-8021B627B706}" dt="2026-03-16T09:30:16.967" v="1181"/>
        <pc:sldMkLst>
          <pc:docMk/>
          <pc:sldMk cId="3931496955" sldId="313"/>
        </pc:sldMkLst>
        <pc:spChg chg="mod">
          <ac:chgData name="Raquel Tendero" userId="0c127327a9e17b2a" providerId="LiveId" clId="{DC4A5AD2-559E-4065-A2D3-8021B627B706}" dt="2026-03-16T09:28:38.733" v="1161" actId="207"/>
          <ac:spMkLst>
            <pc:docMk/>
            <pc:sldMk cId="3931496955" sldId="313"/>
            <ac:spMk id="2" creationId="{974E84C0-9B3D-F630-FA5F-ED4B7B03A9D1}"/>
          </ac:spMkLst>
        </pc:spChg>
        <pc:spChg chg="mod">
          <ac:chgData name="Raquel Tendero" userId="0c127327a9e17b2a" providerId="LiveId" clId="{DC4A5AD2-559E-4065-A2D3-8021B627B706}" dt="2026-03-16T09:29:00.700" v="1174" actId="20577"/>
          <ac:spMkLst>
            <pc:docMk/>
            <pc:sldMk cId="3931496955" sldId="313"/>
            <ac:spMk id="3" creationId="{052AAC3F-202D-65D4-1969-3659B980FDBC}"/>
          </ac:spMkLst>
        </pc:spChg>
      </pc:sldChg>
      <pc:sldChg chg="modSp add mod ord">
        <pc:chgData name="Raquel Tendero" userId="0c127327a9e17b2a" providerId="LiveId" clId="{DC4A5AD2-559E-4065-A2D3-8021B627B706}" dt="2026-03-18T11:22:49.293" v="1435"/>
        <pc:sldMkLst>
          <pc:docMk/>
          <pc:sldMk cId="1011140958" sldId="314"/>
        </pc:sldMkLst>
        <pc:spChg chg="mod">
          <ac:chgData name="Raquel Tendero" userId="0c127327a9e17b2a" providerId="LiveId" clId="{DC4A5AD2-559E-4065-A2D3-8021B627B706}" dt="2026-03-16T09:29:22.497" v="1177" actId="207"/>
          <ac:spMkLst>
            <pc:docMk/>
            <pc:sldMk cId="1011140958" sldId="314"/>
            <ac:spMk id="2" creationId="{974E84C0-9B3D-F630-FA5F-ED4B7B03A9D1}"/>
          </ac:spMkLst>
        </pc:spChg>
        <pc:spChg chg="mod">
          <ac:chgData name="Raquel Tendero" userId="0c127327a9e17b2a" providerId="LiveId" clId="{DC4A5AD2-559E-4065-A2D3-8021B627B706}" dt="2026-03-16T10:36:49.852" v="1320" actId="20577"/>
          <ac:spMkLst>
            <pc:docMk/>
            <pc:sldMk cId="1011140958" sldId="314"/>
            <ac:spMk id="3" creationId="{052AAC3F-202D-65D4-1969-3659B980FDBC}"/>
          </ac:spMkLst>
        </pc:spChg>
      </pc:sldChg>
      <pc:sldChg chg="add ord setBg">
        <pc:chgData name="Raquel Tendero" userId="0c127327a9e17b2a" providerId="LiveId" clId="{DC4A5AD2-559E-4065-A2D3-8021B627B706}" dt="2026-03-16T09:15:39.791" v="974"/>
        <pc:sldMkLst>
          <pc:docMk/>
          <pc:sldMk cId="2013575183" sldId="315"/>
        </pc:sldMkLst>
      </pc:sldChg>
      <pc:sldChg chg="add">
        <pc:chgData name="Raquel Tendero" userId="0c127327a9e17b2a" providerId="LiveId" clId="{DC4A5AD2-559E-4065-A2D3-8021B627B706}" dt="2026-03-02T11:22:52.183" v="304"/>
        <pc:sldMkLst>
          <pc:docMk/>
          <pc:sldMk cId="1687367102" sldId="316"/>
        </pc:sldMkLst>
      </pc:sldChg>
      <pc:sldChg chg="modSp add mod">
        <pc:chgData name="Raquel Tendero" userId="0c127327a9e17b2a" providerId="LiveId" clId="{DC4A5AD2-559E-4065-A2D3-8021B627B706}" dt="2026-03-16T09:19:38.550" v="1003" actId="1076"/>
        <pc:sldMkLst>
          <pc:docMk/>
          <pc:sldMk cId="3519162851" sldId="317"/>
        </pc:sldMkLst>
        <pc:spChg chg="mod">
          <ac:chgData name="Raquel Tendero" userId="0c127327a9e17b2a" providerId="LiveId" clId="{DC4A5AD2-559E-4065-A2D3-8021B627B706}" dt="2026-03-16T09:19:38.550" v="1003" actId="1076"/>
          <ac:spMkLst>
            <pc:docMk/>
            <pc:sldMk cId="3519162851" sldId="317"/>
            <ac:spMk id="4" creationId="{090D9A12-1380-2B50-2154-64058CF564E5}"/>
          </ac:spMkLst>
        </pc:spChg>
      </pc:sldChg>
      <pc:sldChg chg="modSp add mod">
        <pc:chgData name="Raquel Tendero" userId="0c127327a9e17b2a" providerId="LiveId" clId="{DC4A5AD2-559E-4065-A2D3-8021B627B706}" dt="2026-03-02T11:17:12.076" v="274" actId="27636"/>
        <pc:sldMkLst>
          <pc:docMk/>
          <pc:sldMk cId="1080719493" sldId="318"/>
        </pc:sldMkLst>
        <pc:spChg chg="mod">
          <ac:chgData name="Raquel Tendero" userId="0c127327a9e17b2a" providerId="LiveId" clId="{DC4A5AD2-559E-4065-A2D3-8021B627B706}" dt="2026-03-02T11:17:12.076" v="274" actId="27636"/>
          <ac:spMkLst>
            <pc:docMk/>
            <pc:sldMk cId="1080719493" sldId="318"/>
            <ac:spMk id="4" creationId="{ADCDBCD6-9905-0520-148A-6DD841000D8B}"/>
          </ac:spMkLst>
        </pc:spChg>
      </pc:sldChg>
      <pc:sldChg chg="modSp add mod">
        <pc:chgData name="Raquel Tendero" userId="0c127327a9e17b2a" providerId="LiveId" clId="{DC4A5AD2-559E-4065-A2D3-8021B627B706}" dt="2026-03-02T11:17:22.577" v="276" actId="27636"/>
        <pc:sldMkLst>
          <pc:docMk/>
          <pc:sldMk cId="3009038637" sldId="319"/>
        </pc:sldMkLst>
        <pc:spChg chg="mod">
          <ac:chgData name="Raquel Tendero" userId="0c127327a9e17b2a" providerId="LiveId" clId="{DC4A5AD2-559E-4065-A2D3-8021B627B706}" dt="2026-03-02T11:17:22.577" v="276" actId="27636"/>
          <ac:spMkLst>
            <pc:docMk/>
            <pc:sldMk cId="3009038637" sldId="319"/>
            <ac:spMk id="4" creationId="{84DCABB8-57DB-69CE-D57A-13365AC1A98A}"/>
          </ac:spMkLst>
        </pc:spChg>
      </pc:sldChg>
      <pc:sldChg chg="modSp add mod">
        <pc:chgData name="Raquel Tendero" userId="0c127327a9e17b2a" providerId="LiveId" clId="{DC4A5AD2-559E-4065-A2D3-8021B627B706}" dt="2026-03-16T09:30:14.380" v="1179" actId="27636"/>
        <pc:sldMkLst>
          <pc:docMk/>
          <pc:sldMk cId="536344136" sldId="321"/>
        </pc:sldMkLst>
        <pc:spChg chg="mod">
          <ac:chgData name="Raquel Tendero" userId="0c127327a9e17b2a" providerId="LiveId" clId="{DC4A5AD2-559E-4065-A2D3-8021B627B706}" dt="2026-03-16T09:30:14.380" v="1179" actId="27636"/>
          <ac:spMkLst>
            <pc:docMk/>
            <pc:sldMk cId="536344136" sldId="321"/>
            <ac:spMk id="3" creationId="{EE6B65C8-BF4A-B67A-5D7A-E80C9F455179}"/>
          </ac:spMkLst>
        </pc:spChg>
      </pc:sldChg>
      <pc:sldChg chg="add">
        <pc:chgData name="Raquel Tendero" userId="0c127327a9e17b2a" providerId="LiveId" clId="{DC4A5AD2-559E-4065-A2D3-8021B627B706}" dt="2026-03-02T11:25:37.521" v="336"/>
        <pc:sldMkLst>
          <pc:docMk/>
          <pc:sldMk cId="0" sldId="324"/>
        </pc:sldMkLst>
      </pc:sldChg>
      <pc:sldChg chg="add">
        <pc:chgData name="Raquel Tendero" userId="0c127327a9e17b2a" providerId="LiveId" clId="{DC4A5AD2-559E-4065-A2D3-8021B627B706}" dt="2026-03-02T11:25:37.521" v="336"/>
        <pc:sldMkLst>
          <pc:docMk/>
          <pc:sldMk cId="0" sldId="325"/>
        </pc:sldMkLst>
      </pc:sldChg>
      <pc:sldChg chg="modSp add mod ord">
        <pc:chgData name="Raquel Tendero" userId="0c127327a9e17b2a" providerId="LiveId" clId="{DC4A5AD2-559E-4065-A2D3-8021B627B706}" dt="2026-03-02T11:27:11.686" v="377" actId="20577"/>
        <pc:sldMkLst>
          <pc:docMk/>
          <pc:sldMk cId="110895865" sldId="326"/>
        </pc:sldMkLst>
        <pc:spChg chg="mod">
          <ac:chgData name="Raquel Tendero" userId="0c127327a9e17b2a" providerId="LiveId" clId="{DC4A5AD2-559E-4065-A2D3-8021B627B706}" dt="2026-03-02T11:27:11.686" v="377" actId="20577"/>
          <ac:spMkLst>
            <pc:docMk/>
            <pc:sldMk cId="110895865" sldId="326"/>
            <ac:spMk id="66" creationId="{8FBA9C0E-D1FF-B823-BF45-7A539A635D10}"/>
          </ac:spMkLst>
        </pc:spChg>
      </pc:sldChg>
      <pc:sldChg chg="modSp add mod">
        <pc:chgData name="Raquel Tendero" userId="0c127327a9e17b2a" providerId="LiveId" clId="{DC4A5AD2-559E-4065-A2D3-8021B627B706}" dt="2026-03-10T11:04:13.342" v="732" actId="20577"/>
        <pc:sldMkLst>
          <pc:docMk/>
          <pc:sldMk cId="0" sldId="328"/>
        </pc:sldMkLst>
        <pc:spChg chg="mod">
          <ac:chgData name="Raquel Tendero" userId="0c127327a9e17b2a" providerId="LiveId" clId="{DC4A5AD2-559E-4065-A2D3-8021B627B706}" dt="2026-03-10T11:03:57.791" v="708" actId="14100"/>
          <ac:spMkLst>
            <pc:docMk/>
            <pc:sldMk cId="0" sldId="328"/>
            <ac:spMk id="251" creationId="{00000000-0000-0000-0000-000000000000}"/>
          </ac:spMkLst>
        </pc:spChg>
        <pc:spChg chg="mod">
          <ac:chgData name="Raquel Tendero" userId="0c127327a9e17b2a" providerId="LiveId" clId="{DC4A5AD2-559E-4065-A2D3-8021B627B706}" dt="2026-03-10T11:02:17.668" v="610" actId="20577"/>
          <ac:spMkLst>
            <pc:docMk/>
            <pc:sldMk cId="0" sldId="328"/>
            <ac:spMk id="287" creationId="{00000000-0000-0000-0000-000000000000}"/>
          </ac:spMkLst>
        </pc:spChg>
        <pc:spChg chg="mod">
          <ac:chgData name="Raquel Tendero" userId="0c127327a9e17b2a" providerId="LiveId" clId="{DC4A5AD2-559E-4065-A2D3-8021B627B706}" dt="2026-03-10T11:03:41.101" v="704" actId="20577"/>
          <ac:spMkLst>
            <pc:docMk/>
            <pc:sldMk cId="0" sldId="328"/>
            <ac:spMk id="303" creationId="{00000000-0000-0000-0000-000000000000}"/>
          </ac:spMkLst>
        </pc:spChg>
        <pc:spChg chg="mod">
          <ac:chgData name="Raquel Tendero" userId="0c127327a9e17b2a" providerId="LiveId" clId="{DC4A5AD2-559E-4065-A2D3-8021B627B706}" dt="2026-03-10T11:04:13.342" v="732" actId="20577"/>
          <ac:spMkLst>
            <pc:docMk/>
            <pc:sldMk cId="0" sldId="328"/>
            <ac:spMk id="304" creationId="{00000000-0000-0000-0000-000000000000}"/>
          </ac:spMkLst>
        </pc:spChg>
        <pc:grpChg chg="mod">
          <ac:chgData name="Raquel Tendero" userId="0c127327a9e17b2a" providerId="LiveId" clId="{DC4A5AD2-559E-4065-A2D3-8021B627B706}" dt="2026-03-10T11:04:01.005" v="709" actId="1076"/>
          <ac:grpSpMkLst>
            <pc:docMk/>
            <pc:sldMk cId="0" sldId="328"/>
            <ac:grpSpMk id="248" creationId="{00000000-0000-0000-0000-000000000000}"/>
          </ac:grpSpMkLst>
        </pc:grpChg>
      </pc:sldChg>
      <pc:sldChg chg="modSp add mod">
        <pc:chgData name="Raquel Tendero" userId="0c127327a9e17b2a" providerId="LiveId" clId="{DC4A5AD2-559E-4065-A2D3-8021B627B706}" dt="2026-03-02T11:28:19.178" v="388" actId="20577"/>
        <pc:sldMkLst>
          <pc:docMk/>
          <pc:sldMk cId="0" sldId="329"/>
        </pc:sldMkLst>
        <pc:spChg chg="mod">
          <ac:chgData name="Raquel Tendero" userId="0c127327a9e17b2a" providerId="LiveId" clId="{DC4A5AD2-559E-4065-A2D3-8021B627B706}" dt="2026-03-02T11:28:01.504" v="383" actId="20577"/>
          <ac:spMkLst>
            <pc:docMk/>
            <pc:sldMk cId="0" sldId="329"/>
            <ac:spMk id="341" creationId="{00000000-0000-0000-0000-000000000000}"/>
          </ac:spMkLst>
        </pc:spChg>
        <pc:spChg chg="mod">
          <ac:chgData name="Raquel Tendero" userId="0c127327a9e17b2a" providerId="LiveId" clId="{DC4A5AD2-559E-4065-A2D3-8021B627B706}" dt="2026-03-02T11:28:19.178" v="388" actId="20577"/>
          <ac:spMkLst>
            <pc:docMk/>
            <pc:sldMk cId="0" sldId="329"/>
            <ac:spMk id="343" creationId="{00000000-0000-0000-0000-000000000000}"/>
          </ac:spMkLst>
        </pc:spChg>
        <pc:spChg chg="mod">
          <ac:chgData name="Raquel Tendero" userId="0c127327a9e17b2a" providerId="LiveId" clId="{DC4A5AD2-559E-4065-A2D3-8021B627B706}" dt="2026-03-02T11:28:11.924" v="387" actId="20577"/>
          <ac:spMkLst>
            <pc:docMk/>
            <pc:sldMk cId="0" sldId="329"/>
            <ac:spMk id="346" creationId="{00000000-0000-0000-0000-000000000000}"/>
          </ac:spMkLst>
        </pc:spChg>
      </pc:sldChg>
      <pc:sldChg chg="add">
        <pc:chgData name="Raquel Tendero" userId="0c127327a9e17b2a" providerId="LiveId" clId="{DC4A5AD2-559E-4065-A2D3-8021B627B706}" dt="2026-03-02T11:27:36.468" v="378"/>
        <pc:sldMkLst>
          <pc:docMk/>
          <pc:sldMk cId="0" sldId="330"/>
        </pc:sldMkLst>
      </pc:sldChg>
      <pc:sldChg chg="modSp add mod ord">
        <pc:chgData name="Raquel Tendero" userId="0c127327a9e17b2a" providerId="LiveId" clId="{DC4A5AD2-559E-4065-A2D3-8021B627B706}" dt="2026-03-02T11:30:31.583" v="489" actId="20577"/>
        <pc:sldMkLst>
          <pc:docMk/>
          <pc:sldMk cId="3490615519" sldId="331"/>
        </pc:sldMkLst>
        <pc:spChg chg="mod">
          <ac:chgData name="Raquel Tendero" userId="0c127327a9e17b2a" providerId="LiveId" clId="{DC4A5AD2-559E-4065-A2D3-8021B627B706}" dt="2026-03-02T11:30:31.583" v="489" actId="20577"/>
          <ac:spMkLst>
            <pc:docMk/>
            <pc:sldMk cId="3490615519" sldId="331"/>
            <ac:spMk id="66" creationId="{7C18A437-427E-D6FF-93F3-DFB6036C114F}"/>
          </ac:spMkLst>
        </pc:spChg>
      </pc:sldChg>
      <pc:sldChg chg="modSp add mod ord">
        <pc:chgData name="Raquel Tendero" userId="0c127327a9e17b2a" providerId="LiveId" clId="{DC4A5AD2-559E-4065-A2D3-8021B627B706}" dt="2026-03-02T11:30:59.587" v="523" actId="20577"/>
        <pc:sldMkLst>
          <pc:docMk/>
          <pc:sldMk cId="2172530841" sldId="332"/>
        </pc:sldMkLst>
        <pc:spChg chg="mod">
          <ac:chgData name="Raquel Tendero" userId="0c127327a9e17b2a" providerId="LiveId" clId="{DC4A5AD2-559E-4065-A2D3-8021B627B706}" dt="2026-03-02T11:30:59.587" v="523" actId="20577"/>
          <ac:spMkLst>
            <pc:docMk/>
            <pc:sldMk cId="2172530841" sldId="332"/>
            <ac:spMk id="66" creationId="{E480C91E-AE73-B7EB-5707-AC5EE554AA2E}"/>
          </ac:spMkLst>
        </pc:spChg>
      </pc:sldChg>
      <pc:sldChg chg="modSp add del mod">
        <pc:chgData name="Raquel Tendero" userId="0c127327a9e17b2a" providerId="LiveId" clId="{DC4A5AD2-559E-4065-A2D3-8021B627B706}" dt="2026-03-16T09:01:04.169" v="969" actId="20577"/>
        <pc:sldMkLst>
          <pc:docMk/>
          <pc:sldMk cId="2195692945" sldId="333"/>
        </pc:sldMkLst>
        <pc:spChg chg="mod">
          <ac:chgData name="Raquel Tendero" userId="0c127327a9e17b2a" providerId="LiveId" clId="{DC4A5AD2-559E-4065-A2D3-8021B627B706}" dt="2026-03-16T09:01:04.169" v="969" actId="20577"/>
          <ac:spMkLst>
            <pc:docMk/>
            <pc:sldMk cId="2195692945" sldId="333"/>
            <ac:spMk id="2" creationId="{CADDA44E-B795-0899-4828-913A296DECA8}"/>
          </ac:spMkLst>
        </pc:spChg>
      </pc:sldChg>
      <pc:sldChg chg="add ord">
        <pc:chgData name="Raquel Tendero" userId="0c127327a9e17b2a" providerId="LiveId" clId="{DC4A5AD2-559E-4065-A2D3-8021B627B706}" dt="2026-03-16T09:27:59.893" v="1156"/>
        <pc:sldMkLst>
          <pc:docMk/>
          <pc:sldMk cId="40587353" sldId="334"/>
        </pc:sldMkLst>
      </pc:sldChg>
      <pc:sldChg chg="addSp delSp modSp new mod">
        <pc:chgData name="Raquel Tendero" userId="0c127327a9e17b2a" providerId="LiveId" clId="{DC4A5AD2-559E-4065-A2D3-8021B627B706}" dt="2026-03-16T09:26:58.695" v="1152" actId="1076"/>
        <pc:sldMkLst>
          <pc:docMk/>
          <pc:sldMk cId="4042165770" sldId="336"/>
        </pc:sldMkLst>
        <pc:spChg chg="mod">
          <ac:chgData name="Raquel Tendero" userId="0c127327a9e17b2a" providerId="LiveId" clId="{DC4A5AD2-559E-4065-A2D3-8021B627B706}" dt="2026-03-16T09:24:59.875" v="1122" actId="27636"/>
          <ac:spMkLst>
            <pc:docMk/>
            <pc:sldMk cId="4042165770" sldId="336"/>
            <ac:spMk id="2" creationId="{7D1A1D65-2D5B-AF5E-5349-FB6034492081}"/>
          </ac:spMkLst>
        </pc:spChg>
        <pc:spChg chg="add mod">
          <ac:chgData name="Raquel Tendero" userId="0c127327a9e17b2a" providerId="LiveId" clId="{DC4A5AD2-559E-4065-A2D3-8021B627B706}" dt="2026-03-16T09:26:48.537" v="1150" actId="14100"/>
          <ac:spMkLst>
            <pc:docMk/>
            <pc:sldMk cId="4042165770" sldId="336"/>
            <ac:spMk id="7" creationId="{91B2AA8F-85EC-8ABE-2B83-F73A5BD12E13}"/>
          </ac:spMkLst>
        </pc:spChg>
        <pc:picChg chg="add mod">
          <ac:chgData name="Raquel Tendero" userId="0c127327a9e17b2a" providerId="LiveId" clId="{DC4A5AD2-559E-4065-A2D3-8021B627B706}" dt="2026-03-16T09:26:58.695" v="1152" actId="1076"/>
          <ac:picMkLst>
            <pc:docMk/>
            <pc:sldMk cId="4042165770" sldId="336"/>
            <ac:picMk id="8" creationId="{A298EFF5-7331-14DC-56E4-99A98AB553C6}"/>
          </ac:picMkLst>
        </pc:picChg>
      </pc:sldChg>
      <pc:sldChg chg="addSp delSp modSp new mod ord">
        <pc:chgData name="Raquel Tendero" userId="0c127327a9e17b2a" providerId="LiveId" clId="{DC4A5AD2-559E-4065-A2D3-8021B627B706}" dt="2026-03-16T11:42:28.336" v="1379" actId="1076"/>
        <pc:sldMkLst>
          <pc:docMk/>
          <pc:sldMk cId="1147724239" sldId="337"/>
        </pc:sldMkLst>
        <pc:spChg chg="mod">
          <ac:chgData name="Raquel Tendero" userId="0c127327a9e17b2a" providerId="LiveId" clId="{DC4A5AD2-559E-4065-A2D3-8021B627B706}" dt="2026-03-16T10:58:58.359" v="1344" actId="122"/>
          <ac:spMkLst>
            <pc:docMk/>
            <pc:sldMk cId="1147724239" sldId="337"/>
            <ac:spMk id="2" creationId="{2D426EAA-2AAC-7AC3-07CE-B46B5E627B9F}"/>
          </ac:spMkLst>
        </pc:spChg>
        <pc:spChg chg="mod">
          <ac:chgData name="Raquel Tendero" userId="0c127327a9e17b2a" providerId="LiveId" clId="{DC4A5AD2-559E-4065-A2D3-8021B627B706}" dt="2026-03-16T11:42:25.664" v="1378" actId="1076"/>
          <ac:spMkLst>
            <pc:docMk/>
            <pc:sldMk cId="1147724239" sldId="337"/>
            <ac:spMk id="3" creationId="{C91001E3-82FE-2541-FF77-767BBAF7FC02}"/>
          </ac:spMkLst>
        </pc:spChg>
        <pc:spChg chg="add mod">
          <ac:chgData name="Raquel Tendero" userId="0c127327a9e17b2a" providerId="LiveId" clId="{DC4A5AD2-559E-4065-A2D3-8021B627B706}" dt="2026-03-16T11:42:20.454" v="1377" actId="1076"/>
          <ac:spMkLst>
            <pc:docMk/>
            <pc:sldMk cId="1147724239" sldId="337"/>
            <ac:spMk id="5" creationId="{A3C23C69-0D4E-3F22-5AC0-AD6C004ACBF8}"/>
          </ac:spMkLst>
        </pc:spChg>
        <pc:picChg chg="add mod">
          <ac:chgData name="Raquel Tendero" userId="0c127327a9e17b2a" providerId="LiveId" clId="{DC4A5AD2-559E-4065-A2D3-8021B627B706}" dt="2026-03-16T11:42:28.336" v="1379" actId="1076"/>
          <ac:picMkLst>
            <pc:docMk/>
            <pc:sldMk cId="1147724239" sldId="337"/>
            <ac:picMk id="1028" creationId="{B664CD3E-7AEA-065E-82EA-FC38B9854D40}"/>
          </ac:picMkLst>
        </pc:picChg>
      </pc:sldChg>
      <pc:sldChg chg="modSp add mod ord">
        <pc:chgData name="Raquel Tendero" userId="0c127327a9e17b2a" providerId="LiveId" clId="{DC4A5AD2-559E-4065-A2D3-8021B627B706}" dt="2026-03-18T11:35:37.482" v="1531" actId="255"/>
        <pc:sldMkLst>
          <pc:docMk/>
          <pc:sldMk cId="2038763773" sldId="338"/>
        </pc:sldMkLst>
        <pc:spChg chg="mod">
          <ac:chgData name="Raquel Tendero" userId="0c127327a9e17b2a" providerId="LiveId" clId="{DC4A5AD2-559E-4065-A2D3-8021B627B706}" dt="2026-03-18T11:35:37.482" v="1531" actId="255"/>
          <ac:spMkLst>
            <pc:docMk/>
            <pc:sldMk cId="2038763773" sldId="338"/>
            <ac:spMk id="66" creationId="{FA44B04C-BE24-F300-F581-BC4E8DBA84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6F66B924-2EAF-F014-34BE-08DD7317F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>
            <a:extLst>
              <a:ext uri="{FF2B5EF4-FFF2-40B4-BE49-F238E27FC236}">
                <a16:creationId xmlns:a16="http://schemas.microsoft.com/office/drawing/2014/main" id="{4EDE689F-1318-8B78-25A4-03BD4D1DA0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9" name="Google Shape;69;p4:notes">
            <a:extLst>
              <a:ext uri="{FF2B5EF4-FFF2-40B4-BE49-F238E27FC236}">
                <a16:creationId xmlns:a16="http://schemas.microsoft.com/office/drawing/2014/main" id="{16ADF098-DBFB-1EF8-9A9E-630BF17B5C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18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A8DB37BE-69AD-CCF9-A0E2-D3F3A7ED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586CABF0-C658-E68C-7C16-D533ACD0C0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64B33A56-F4C3-4960-207F-F84C82C459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880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8103BB52-DC95-7A64-B28B-E33F3A06A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>
            <a:extLst>
              <a:ext uri="{FF2B5EF4-FFF2-40B4-BE49-F238E27FC236}">
                <a16:creationId xmlns:a16="http://schemas.microsoft.com/office/drawing/2014/main" id="{8592FDDC-AAD4-879C-8D90-DE9A38077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9" name="Google Shape;69;p4:notes">
            <a:extLst>
              <a:ext uri="{FF2B5EF4-FFF2-40B4-BE49-F238E27FC236}">
                <a16:creationId xmlns:a16="http://schemas.microsoft.com/office/drawing/2014/main" id="{AAC1FBAF-7A3F-DBEE-588B-5E5EFC4D9B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66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9363B92C-CC27-A83F-42F7-D18C25B46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id="{09826F4F-5C20-F316-953A-2B6EBB62B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7" name="Google Shape;77;p5:notes">
            <a:extLst>
              <a:ext uri="{FF2B5EF4-FFF2-40B4-BE49-F238E27FC236}">
                <a16:creationId xmlns:a16="http://schemas.microsoft.com/office/drawing/2014/main" id="{F59B0006-8092-E32E-AD88-1F560A5966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838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F1C21C5D-A498-1658-2838-ED8406C8A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>
            <a:extLst>
              <a:ext uri="{FF2B5EF4-FFF2-40B4-BE49-F238E27FC236}">
                <a16:creationId xmlns:a16="http://schemas.microsoft.com/office/drawing/2014/main" id="{41F577DC-A29F-787A-9361-C461B516BE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9" name="Google Shape;69;p4:notes">
            <a:extLst>
              <a:ext uri="{FF2B5EF4-FFF2-40B4-BE49-F238E27FC236}">
                <a16:creationId xmlns:a16="http://schemas.microsoft.com/office/drawing/2014/main" id="{2AFB1B36-A56F-DCD5-C5E0-A32710D902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727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42B71FC0-2A44-814A-DC50-60E3D20A2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id="{8DDF9D6C-FD98-62D6-DD4F-0AA68F5442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7" name="Google Shape;77;p5:notes">
            <a:extLst>
              <a:ext uri="{FF2B5EF4-FFF2-40B4-BE49-F238E27FC236}">
                <a16:creationId xmlns:a16="http://schemas.microsoft.com/office/drawing/2014/main" id="{EFC2E162-EC95-9D32-3B2B-1D3B3B01FC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342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0426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444E3D6B-471E-730D-0ED7-8BB150363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6D52761D-5741-C83C-BE84-A59122A52A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D3223360-9D73-DAEE-B6C6-21F3A9D3D7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08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141B4C7E-0AD7-36E4-A019-754034FCC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id="{03FC0E07-C32C-6FE1-FDD6-C681E2D9C1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7" name="Google Shape;77;p5:notes">
            <a:extLst>
              <a:ext uri="{FF2B5EF4-FFF2-40B4-BE49-F238E27FC236}">
                <a16:creationId xmlns:a16="http://schemas.microsoft.com/office/drawing/2014/main" id="{409E7860-3E73-EF39-D5F3-0A0E5848E6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9624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C6478-B83F-4000-967F-595BD52FCAB0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7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10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784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74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D4EB8639-B6FE-A8C3-3445-02CBA1078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5AC536E7-1B40-D422-48E5-EE50E112EF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28F3F563-6204-461D-D670-F2D91497E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73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9D0F09DD-D1DC-D2CB-DAB6-A7449EAFC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A6A9E6DD-3E84-85E8-0033-3B146EF1CE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F4110DDE-7F79-0B2C-2EF5-C97D27087D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70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0A901-1538-399D-83F2-24E3F6C8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latin typeface="Aptos" panose="020B00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39D2F0-2098-6956-2CD9-53A0EFE3DD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815DAA-3410-52BE-5296-6E91B5A83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E3F3A-69DF-4090-9985-474BB224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71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204D7-C6F0-16CB-4DD2-111B4D39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latin typeface="Aptos" panose="020B00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693C8F-1FF3-38F1-F81A-71FE2197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5210"/>
            <a:ext cx="7886700" cy="3047513"/>
          </a:xfrm>
        </p:spPr>
        <p:txBody>
          <a:bodyPr>
            <a:normAutofit/>
          </a:bodyPr>
          <a:lstStyle>
            <a:lvl1pPr>
              <a:defRPr sz="1800">
                <a:latin typeface="Aptos" panose="020B0004020202020204" pitchFamily="34" charset="0"/>
              </a:defRPr>
            </a:lvl1pPr>
            <a:lvl2pPr>
              <a:defRPr sz="1500">
                <a:latin typeface="Aptos" panose="020B0004020202020204" pitchFamily="34" charset="0"/>
              </a:defRPr>
            </a:lvl2pPr>
            <a:lvl3pPr>
              <a:defRPr sz="1350">
                <a:latin typeface="Aptos" panose="020B0004020202020204" pitchFamily="34" charset="0"/>
              </a:defRPr>
            </a:lvl3pPr>
            <a:lvl4pPr>
              <a:defRPr sz="1200">
                <a:latin typeface="Aptos" panose="020B0004020202020204" pitchFamily="34" charset="0"/>
              </a:defRPr>
            </a:lvl4pPr>
            <a:lvl5pPr>
              <a:defRPr sz="1200">
                <a:latin typeface="Aptos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0BC7D-3685-2780-00AF-A68E8E42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BF9B2DC-B912-49A0-8876-C3DB3B0A35C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CE4C9-2C75-9CDC-A927-338C7354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79472-FDB4-4B85-4AF8-C89E79B2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3F3A-69DF-4090-9985-474BB224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25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2A7BB-5B75-180F-04C0-7419C0E7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3C6C1-BF74-11B4-348B-A6DDDCE8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1CAB43-0554-6292-FDF8-2781B5FCB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3AE18B-7790-62A0-96DE-EAE91389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BF9B2DC-B912-49A0-8876-C3DB3B0A35C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20F393-2D60-B151-4F62-3D02460D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EF1E1F-66ED-2BB6-EC39-44C01A27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3F3A-69DF-4090-9985-474BB224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34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sonio.es/glosario/como-calcular-nomina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s://www.personio.es/glosario/cotizaciones-seguridad-social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esuscaminoaladireccion.blogspot.com/2018/04/tarea-25-planes-de-comunicacion-interno.html" TargetMode="Externa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derjudicial.es/cgpj/es/Servicios/Utilidades/Calculo-de-indemnizaciones-por-extincion-de-contrato-de-trabajo/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raqueltendero@gmail.com" TargetMode="External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hyperlink" Target="http://www.linkedin.com/in/raquel-tender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l="22710" r="6027"/>
          <a:stretch/>
        </p:blipFill>
        <p:spPr>
          <a:xfrm>
            <a:off x="33213" y="-1"/>
            <a:ext cx="54991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6361238" y="125042"/>
            <a:ext cx="2611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CURSO AVANZADO EN GESTIÓN DE FESTIVALES Y EVENTOS CULTURALES</a:t>
            </a: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 descr="Imagen que contiene dibujo, reloj, luz&#10;&#10;El contenido generado por IA puede ser incorrecto.">
            <a:extLst>
              <a:ext uri="{FF2B5EF4-FFF2-40B4-BE49-F238E27FC236}">
                <a16:creationId xmlns:a16="http://schemas.microsoft.com/office/drawing/2014/main" id="{438DF994-33F1-A69B-AFB1-2313EA5B2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04" y="3965623"/>
            <a:ext cx="677408" cy="9060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37E4C9-348B-526C-7B60-7008AE81337D}"/>
              </a:ext>
            </a:extLst>
          </p:cNvPr>
          <p:cNvSpPr txBox="1">
            <a:spLocks/>
          </p:cNvSpPr>
          <p:nvPr/>
        </p:nvSpPr>
        <p:spPr>
          <a:xfrm>
            <a:off x="6189995" y="4418639"/>
            <a:ext cx="27088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dirty="0">
                <a:solidFill>
                  <a:schemeClr val="bg1"/>
                </a:solidFill>
                <a:latin typeface="Aptos" panose="020B0004020202020204" pitchFamily="34" charset="0"/>
              </a:rPr>
              <a:t>RAQUEL TENDERO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9B23637-A913-30F4-9E75-18C162723935}"/>
              </a:ext>
            </a:extLst>
          </p:cNvPr>
          <p:cNvSpPr txBox="1">
            <a:spLocks/>
          </p:cNvSpPr>
          <p:nvPr/>
        </p:nvSpPr>
        <p:spPr>
          <a:xfrm>
            <a:off x="6033540" y="4072448"/>
            <a:ext cx="27088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dirty="0">
                <a:solidFill>
                  <a:schemeClr val="lt1"/>
                </a:solidFill>
                <a:latin typeface="Alfa Slab One"/>
              </a:rPr>
              <a:t>ORGANIZACIÓN Y RRHH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/>
          <p:nvPr/>
        </p:nvSpPr>
        <p:spPr>
          <a:xfrm>
            <a:off x="657761" y="174500"/>
            <a:ext cx="78285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ORGANIGRAMA ADMINISTRACION Y FINANZAS DURANTE FESTIVALES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317" name="Google Shape;317;p26"/>
          <p:cNvCxnSpPr>
            <a:stCxn id="318" idx="2"/>
          </p:cNvCxnSpPr>
          <p:nvPr/>
        </p:nvCxnSpPr>
        <p:spPr>
          <a:xfrm>
            <a:off x="3900962" y="2592987"/>
            <a:ext cx="9000" cy="47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9" name="Google Shape;319;p26"/>
          <p:cNvGrpSpPr/>
          <p:nvPr/>
        </p:nvGrpSpPr>
        <p:grpSpPr>
          <a:xfrm>
            <a:off x="429450" y="1101549"/>
            <a:ext cx="8324854" cy="3788578"/>
            <a:chOff x="39915" y="202434"/>
            <a:chExt cx="8066719" cy="3671102"/>
          </a:xfrm>
        </p:grpSpPr>
        <p:sp>
          <p:nvSpPr>
            <p:cNvPr id="320" name="Google Shape;320;p26"/>
            <p:cNvSpPr/>
            <p:nvPr/>
          </p:nvSpPr>
          <p:spPr>
            <a:xfrm>
              <a:off x="6920194" y="1606759"/>
              <a:ext cx="649500" cy="22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5841114" y="2369094"/>
              <a:ext cx="161100" cy="49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6270599" y="1606759"/>
              <a:ext cx="649500" cy="22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3728587" y="844423"/>
              <a:ext cx="3191700" cy="22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4273495" y="1606759"/>
              <a:ext cx="161100" cy="201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4273495" y="1606759"/>
              <a:ext cx="161100" cy="125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4273495" y="1606759"/>
              <a:ext cx="161100" cy="49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3728578" y="844416"/>
              <a:ext cx="980750" cy="556525"/>
            </a:xfrm>
            <a:custGeom>
              <a:avLst/>
              <a:gdLst/>
              <a:ahLst/>
              <a:cxnLst/>
              <a:rect l="l" t="t" r="r" b="b"/>
              <a:pathLst>
                <a:path w="39230" h="22261" extrusionOk="0">
                  <a:moveTo>
                    <a:pt x="0" y="0"/>
                  </a:moveTo>
                  <a:lnTo>
                    <a:pt x="0" y="4513"/>
                  </a:lnTo>
                  <a:lnTo>
                    <a:pt x="38977" y="4513"/>
                  </a:lnTo>
                  <a:lnTo>
                    <a:pt x="39230" y="22261"/>
                  </a:lnTo>
                </a:path>
              </a:pathLst>
            </a:custGeom>
            <a:noFill/>
            <a:ln w="952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2968956" y="2424809"/>
              <a:ext cx="91500" cy="5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58071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3403796" y="844416"/>
              <a:ext cx="324900" cy="293450"/>
            </a:xfrm>
            <a:custGeom>
              <a:avLst/>
              <a:gdLst/>
              <a:ahLst/>
              <a:cxnLst/>
              <a:rect l="l" t="t" r="r" b="b"/>
              <a:pathLst>
                <a:path w="12996" h="11738" extrusionOk="0">
                  <a:moveTo>
                    <a:pt x="12996" y="0"/>
                  </a:moveTo>
                  <a:lnTo>
                    <a:pt x="12996" y="4513"/>
                  </a:lnTo>
                  <a:lnTo>
                    <a:pt x="0" y="4513"/>
                  </a:lnTo>
                  <a:lnTo>
                    <a:pt x="166" y="11738"/>
                  </a:lnTo>
                </a:path>
              </a:pathLst>
            </a:custGeom>
            <a:noFill/>
            <a:ln w="952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1537571" y="1616921"/>
              <a:ext cx="112500" cy="53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1969494" y="844416"/>
              <a:ext cx="1762475" cy="588800"/>
            </a:xfrm>
            <a:custGeom>
              <a:avLst/>
              <a:gdLst/>
              <a:ahLst/>
              <a:cxnLst/>
              <a:rect l="l" t="t" r="r" b="b"/>
              <a:pathLst>
                <a:path w="70499" h="23552" extrusionOk="0">
                  <a:moveTo>
                    <a:pt x="70363" y="0"/>
                  </a:moveTo>
                  <a:lnTo>
                    <a:pt x="70499" y="4519"/>
                  </a:lnTo>
                  <a:lnTo>
                    <a:pt x="0" y="4676"/>
                  </a:lnTo>
                  <a:lnTo>
                    <a:pt x="499" y="23552"/>
                  </a:lnTo>
                </a:path>
              </a:pathLst>
            </a:custGeom>
            <a:noFill/>
            <a:ln w="952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147286" y="1614715"/>
              <a:ext cx="157500" cy="120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576761" y="667163"/>
              <a:ext cx="3153225" cy="410675"/>
            </a:xfrm>
            <a:custGeom>
              <a:avLst/>
              <a:gdLst/>
              <a:ahLst/>
              <a:cxnLst/>
              <a:rect l="l" t="t" r="r" b="b"/>
              <a:pathLst>
                <a:path w="126129" h="16427" extrusionOk="0">
                  <a:moveTo>
                    <a:pt x="125984" y="0"/>
                  </a:moveTo>
                  <a:lnTo>
                    <a:pt x="126129" y="11609"/>
                  </a:lnTo>
                  <a:lnTo>
                    <a:pt x="0" y="11918"/>
                  </a:lnTo>
                  <a:lnTo>
                    <a:pt x="0" y="16427"/>
                  </a:lnTo>
                </a:path>
              </a:pathLst>
            </a:custGeom>
            <a:noFill/>
            <a:ln w="9525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4" name="Google Shape;334;p26"/>
            <p:cNvSpPr txBox="1"/>
            <p:nvPr/>
          </p:nvSpPr>
          <p:spPr>
            <a:xfrm>
              <a:off x="2865510" y="202434"/>
              <a:ext cx="17262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ADMINISTRACI</a:t>
              </a:r>
              <a:r>
                <a:rPr lang="es" sz="9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Ó</a:t>
              </a: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 Y FINANZAS 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5" name="Google Shape;335;p26"/>
            <p:cNvSpPr txBox="1"/>
            <p:nvPr/>
          </p:nvSpPr>
          <p:spPr>
            <a:xfrm>
              <a:off x="39915" y="1080063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FACTURACI</a:t>
              </a:r>
              <a:r>
                <a:rPr lang="es" sz="9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Ó</a:t>
              </a: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6" name="Google Shape;336;p26"/>
            <p:cNvSpPr txBox="1"/>
            <p:nvPr/>
          </p:nvSpPr>
          <p:spPr>
            <a:xfrm>
              <a:off x="304789" y="2548026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ASISTENTE PR</a:t>
              </a:r>
              <a:r>
                <a:rPr lang="es" sz="9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Á</a:t>
              </a: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CTICAS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7" name="Google Shape;337;p26"/>
            <p:cNvSpPr txBox="1"/>
            <p:nvPr/>
          </p:nvSpPr>
          <p:spPr>
            <a:xfrm>
              <a:off x="1430200" y="1110613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CONTABILIDAD 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8" name="Google Shape;338;p26"/>
            <p:cNvSpPr txBox="1"/>
            <p:nvPr/>
          </p:nvSpPr>
          <p:spPr>
            <a:xfrm>
              <a:off x="1650117" y="1852584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AUXILIAR CONTABLE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2866933" y="1110625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CASHLESS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9" name="Google Shape;339;p26"/>
            <p:cNvSpPr txBox="1"/>
            <p:nvPr/>
          </p:nvSpPr>
          <p:spPr>
            <a:xfrm>
              <a:off x="2907305" y="1884016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COORDINADOR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0" name="Google Shape;340;p26"/>
            <p:cNvSpPr txBox="1"/>
            <p:nvPr/>
          </p:nvSpPr>
          <p:spPr>
            <a:xfrm>
              <a:off x="3089406" y="2717766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</a:t>
              </a:r>
              <a:r>
                <a:rPr lang="es" sz="9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É</a:t>
              </a: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CNICOS CASHLESS 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1" name="Google Shape;341;p26"/>
            <p:cNvSpPr txBox="1"/>
            <p:nvPr/>
          </p:nvSpPr>
          <p:spPr>
            <a:xfrm>
              <a:off x="4101046" y="1110622"/>
              <a:ext cx="12039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ADMINISTRACI</a:t>
              </a:r>
              <a:r>
                <a:rPr lang="es" sz="900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Ó</a:t>
              </a:r>
              <a:r>
                <a:rPr lang="es" sz="9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 CASHLESS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COORDINADOR/A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2" name="Google Shape;342;p26"/>
            <p:cNvSpPr txBox="1"/>
            <p:nvPr/>
          </p:nvSpPr>
          <p:spPr>
            <a:xfrm>
              <a:off x="4434552" y="1852587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AYUDANTE ADMINISTRATIVA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3" name="Google Shape;343;p26"/>
            <p:cNvSpPr txBox="1"/>
            <p:nvPr/>
          </p:nvSpPr>
          <p:spPr>
            <a:xfrm>
              <a:off x="4434552" y="2594573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JEFE CASHLESS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4" name="Google Shape;344;p26"/>
            <p:cNvSpPr txBox="1"/>
            <p:nvPr/>
          </p:nvSpPr>
          <p:spPr>
            <a:xfrm>
              <a:off x="4434552" y="3336536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CAJEROS/AS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5" name="Google Shape;345;p26"/>
            <p:cNvSpPr txBox="1"/>
            <p:nvPr/>
          </p:nvSpPr>
          <p:spPr>
            <a:xfrm>
              <a:off x="6119712" y="1069925"/>
              <a:ext cx="16011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ORGANIZACIÓN Y PRL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6" name="Google Shape;346;p26"/>
            <p:cNvSpPr txBox="1"/>
            <p:nvPr/>
          </p:nvSpPr>
          <p:spPr>
            <a:xfrm>
              <a:off x="5733743" y="1832238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ADMINISTRATIVO RRHH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7" name="Google Shape;347;p26"/>
            <p:cNvSpPr txBox="1"/>
            <p:nvPr/>
          </p:nvSpPr>
          <p:spPr>
            <a:xfrm>
              <a:off x="6002171" y="2594573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ASISTENTE PR</a:t>
              </a:r>
              <a:r>
                <a:rPr lang="es" sz="9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Á</a:t>
              </a: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CTICAS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8" name="Google Shape;348;p26"/>
            <p:cNvSpPr txBox="1"/>
            <p:nvPr/>
          </p:nvSpPr>
          <p:spPr>
            <a:xfrm>
              <a:off x="7032934" y="1832238"/>
              <a:ext cx="1073700" cy="53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" sz="9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APOYO PRL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/>
        </p:nvSpPr>
        <p:spPr>
          <a:xfrm>
            <a:off x="892452" y="-12654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ORGANIGRAMA DE BOOKING DURANTE LOS FESTIVALES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354" name="Google Shape;3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9712" y="1866111"/>
            <a:ext cx="38288" cy="5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4533" y="1764707"/>
            <a:ext cx="159575" cy="5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6036" y="1673622"/>
            <a:ext cx="13500" cy="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27"/>
          <p:cNvGrpSpPr/>
          <p:nvPr/>
        </p:nvGrpSpPr>
        <p:grpSpPr>
          <a:xfrm>
            <a:off x="5020056" y="1756242"/>
            <a:ext cx="82080" cy="108540"/>
            <a:chOff x="6693408" y="2341656"/>
            <a:chExt cx="109440" cy="144720"/>
          </a:xfrm>
        </p:grpSpPr>
        <p:pic>
          <p:nvPicPr>
            <p:cNvPr id="358" name="Google Shape;358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84848" y="2341656"/>
              <a:ext cx="18000" cy="1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93408" y="2378376"/>
              <a:ext cx="18000" cy="1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0" name="Google Shape;360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89366" y="1735452"/>
            <a:ext cx="13500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84636" y="2928852"/>
            <a:ext cx="13500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76456" y="2112642"/>
            <a:ext cx="13500" cy="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27"/>
          <p:cNvGrpSpPr/>
          <p:nvPr/>
        </p:nvGrpSpPr>
        <p:grpSpPr>
          <a:xfrm>
            <a:off x="5321916" y="2229552"/>
            <a:ext cx="13500" cy="81000"/>
            <a:chOff x="7095888" y="2972736"/>
            <a:chExt cx="18000" cy="108000"/>
          </a:xfrm>
        </p:grpSpPr>
        <p:pic>
          <p:nvPicPr>
            <p:cNvPr id="364" name="Google Shape;364;p2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095888" y="2972736"/>
              <a:ext cx="18000" cy="1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095888" y="2972736"/>
              <a:ext cx="18000" cy="1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6" name="Google Shape;366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11176" y="3175632"/>
            <a:ext cx="13500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43344" y="2663622"/>
            <a:ext cx="21960" cy="10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2876" y="2462562"/>
            <a:ext cx="13500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43716" y="1735452"/>
            <a:ext cx="13500" cy="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27"/>
          <p:cNvGrpSpPr/>
          <p:nvPr/>
        </p:nvGrpSpPr>
        <p:grpSpPr>
          <a:xfrm>
            <a:off x="1994923" y="1427473"/>
            <a:ext cx="4524143" cy="3369922"/>
            <a:chOff x="1977162" y="749"/>
            <a:chExt cx="3891401" cy="2898359"/>
          </a:xfrm>
        </p:grpSpPr>
        <p:sp>
          <p:nvSpPr>
            <p:cNvPr id="371" name="Google Shape;371;p27"/>
            <p:cNvSpPr/>
            <p:nvPr/>
          </p:nvSpPr>
          <p:spPr>
            <a:xfrm>
              <a:off x="3922889" y="437579"/>
              <a:ext cx="1491650" cy="256525"/>
            </a:xfrm>
            <a:custGeom>
              <a:avLst/>
              <a:gdLst/>
              <a:ahLst/>
              <a:cxnLst/>
              <a:rect l="l" t="t" r="r" b="b"/>
              <a:pathLst>
                <a:path w="59666" h="10261" extrusionOk="0">
                  <a:moveTo>
                    <a:pt x="0" y="0"/>
                  </a:moveTo>
                  <a:lnTo>
                    <a:pt x="0" y="3672"/>
                  </a:lnTo>
                  <a:lnTo>
                    <a:pt x="59503" y="3870"/>
                  </a:lnTo>
                  <a:lnTo>
                    <a:pt x="59666" y="10261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3825134" y="437579"/>
              <a:ext cx="98325" cy="272900"/>
            </a:xfrm>
            <a:custGeom>
              <a:avLst/>
              <a:gdLst/>
              <a:ahLst/>
              <a:cxnLst/>
              <a:rect l="l" t="t" r="r" b="b"/>
              <a:pathLst>
                <a:path w="3933" h="10916" extrusionOk="0">
                  <a:moveTo>
                    <a:pt x="3910" y="0"/>
                  </a:moveTo>
                  <a:lnTo>
                    <a:pt x="3910" y="3669"/>
                  </a:lnTo>
                  <a:lnTo>
                    <a:pt x="3933" y="9605"/>
                  </a:lnTo>
                  <a:lnTo>
                    <a:pt x="0" y="10916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2395493" y="437579"/>
              <a:ext cx="1527450" cy="236025"/>
            </a:xfrm>
            <a:custGeom>
              <a:avLst/>
              <a:gdLst/>
              <a:ahLst/>
              <a:cxnLst/>
              <a:rect l="l" t="t" r="r" b="b"/>
              <a:pathLst>
                <a:path w="61098" h="9441" extrusionOk="0">
                  <a:moveTo>
                    <a:pt x="61098" y="0"/>
                  </a:moveTo>
                  <a:lnTo>
                    <a:pt x="61098" y="3672"/>
                  </a:lnTo>
                  <a:lnTo>
                    <a:pt x="491" y="3543"/>
                  </a:lnTo>
                  <a:lnTo>
                    <a:pt x="0" y="9441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3486063" y="749"/>
              <a:ext cx="873600" cy="4368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 txBox="1"/>
            <p:nvPr/>
          </p:nvSpPr>
          <p:spPr>
            <a:xfrm>
              <a:off x="3063499" y="751"/>
              <a:ext cx="17187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BOOKING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76" name="Google Shape;376;p27"/>
            <p:cNvSpPr txBox="1"/>
            <p:nvPr/>
          </p:nvSpPr>
          <p:spPr>
            <a:xfrm>
              <a:off x="1977162" y="621043"/>
              <a:ext cx="8736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AUXILIAR BOOKING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77" name="Google Shape;377;p27"/>
            <p:cNvSpPr txBox="1"/>
            <p:nvPr/>
          </p:nvSpPr>
          <p:spPr>
            <a:xfrm>
              <a:off x="3486062" y="621043"/>
              <a:ext cx="8736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LOGISTICA ARTISTAS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78" name="Google Shape;378;p27"/>
            <p:cNvSpPr txBox="1"/>
            <p:nvPr/>
          </p:nvSpPr>
          <p:spPr>
            <a:xfrm>
              <a:off x="3506436" y="2462308"/>
              <a:ext cx="8736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RUNNER 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79" name="Google Shape;379;p27"/>
            <p:cNvSpPr txBox="1"/>
            <p:nvPr/>
          </p:nvSpPr>
          <p:spPr>
            <a:xfrm>
              <a:off x="3486066" y="1881997"/>
              <a:ext cx="8940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LOG</a:t>
              </a:r>
              <a:r>
                <a:rPr lang="es" sz="8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Í</a:t>
              </a: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STICA NOCHE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0" name="Google Shape;380;p27"/>
            <p:cNvSpPr txBox="1"/>
            <p:nvPr/>
          </p:nvSpPr>
          <p:spPr>
            <a:xfrm>
              <a:off x="3486064" y="1251517"/>
              <a:ext cx="8736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LOG</a:t>
              </a:r>
              <a:r>
                <a:rPr lang="es" sz="8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Í</a:t>
              </a: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STICA DIA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1" name="Google Shape;381;p27"/>
            <p:cNvSpPr txBox="1"/>
            <p:nvPr/>
          </p:nvSpPr>
          <p:spPr>
            <a:xfrm>
              <a:off x="4994964" y="621043"/>
              <a:ext cx="8736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HOSPITALIDAD ART</a:t>
              </a:r>
              <a:r>
                <a:rPr lang="es" sz="8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Í</a:t>
              </a: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STICA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2" name="Google Shape;382;p27"/>
            <p:cNvSpPr txBox="1"/>
            <p:nvPr/>
          </p:nvSpPr>
          <p:spPr>
            <a:xfrm>
              <a:off x="4994297" y="1241337"/>
              <a:ext cx="8736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COORDINADOR/A CAMERINOS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3" name="Google Shape;383;p27"/>
            <p:cNvSpPr txBox="1"/>
            <p:nvPr/>
          </p:nvSpPr>
          <p:spPr>
            <a:xfrm>
              <a:off x="4994945" y="1882001"/>
              <a:ext cx="8736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ASISTENTES CAMERINOS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4" name="Google Shape;384;p27"/>
            <p:cNvSpPr txBox="1"/>
            <p:nvPr/>
          </p:nvSpPr>
          <p:spPr>
            <a:xfrm>
              <a:off x="4994946" y="2462303"/>
              <a:ext cx="873600" cy="43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ALUMNOS/AS PR</a:t>
              </a:r>
              <a:r>
                <a:rPr lang="es" sz="8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Á</a:t>
              </a: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CTICAS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385" name="Google Shape;385;p27"/>
          <p:cNvSpPr/>
          <p:nvPr/>
        </p:nvSpPr>
        <p:spPr>
          <a:xfrm>
            <a:off x="3548075" y="2400300"/>
            <a:ext cx="247650" cy="2159800"/>
          </a:xfrm>
          <a:custGeom>
            <a:avLst/>
            <a:gdLst/>
            <a:ahLst/>
            <a:cxnLst/>
            <a:rect l="l" t="t" r="r" b="b"/>
            <a:pathLst>
              <a:path w="9906" h="86392" extrusionOk="0">
                <a:moveTo>
                  <a:pt x="8191" y="0"/>
                </a:moveTo>
                <a:lnTo>
                  <a:pt x="0" y="0"/>
                </a:lnTo>
                <a:lnTo>
                  <a:pt x="0" y="86392"/>
                </a:lnTo>
                <a:lnTo>
                  <a:pt x="9906" y="8620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cxnSp>
        <p:nvCxnSpPr>
          <p:cNvPr id="386" name="Google Shape;386;p27"/>
          <p:cNvCxnSpPr>
            <a:stCxn id="380" idx="1"/>
          </p:cNvCxnSpPr>
          <p:nvPr/>
        </p:nvCxnSpPr>
        <p:spPr>
          <a:xfrm flipH="1">
            <a:off x="3552972" y="3135674"/>
            <a:ext cx="196200" cy="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27"/>
          <p:cNvCxnSpPr>
            <a:stCxn id="379" idx="1"/>
          </p:cNvCxnSpPr>
          <p:nvPr/>
        </p:nvCxnSpPr>
        <p:spPr>
          <a:xfrm rot="10800000">
            <a:off x="3538575" y="3867234"/>
            <a:ext cx="210600" cy="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27"/>
          <p:cNvSpPr/>
          <p:nvPr/>
        </p:nvSpPr>
        <p:spPr>
          <a:xfrm>
            <a:off x="5334000" y="2393150"/>
            <a:ext cx="180975" cy="2164575"/>
          </a:xfrm>
          <a:custGeom>
            <a:avLst/>
            <a:gdLst/>
            <a:ahLst/>
            <a:cxnLst/>
            <a:rect l="l" t="t" r="r" b="b"/>
            <a:pathLst>
              <a:path w="7239" h="86583" extrusionOk="0">
                <a:moveTo>
                  <a:pt x="7239" y="0"/>
                </a:moveTo>
                <a:lnTo>
                  <a:pt x="0" y="0"/>
                </a:lnTo>
                <a:lnTo>
                  <a:pt x="0" y="86583"/>
                </a:lnTo>
                <a:lnTo>
                  <a:pt x="7239" y="86583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cxnSp>
        <p:nvCxnSpPr>
          <p:cNvPr id="389" name="Google Shape;389;p27"/>
          <p:cNvCxnSpPr>
            <a:stCxn id="382" idx="1"/>
          </p:cNvCxnSpPr>
          <p:nvPr/>
        </p:nvCxnSpPr>
        <p:spPr>
          <a:xfrm rot="10800000">
            <a:off x="5334044" y="3123838"/>
            <a:ext cx="168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27"/>
          <p:cNvCxnSpPr>
            <a:stCxn id="383" idx="1"/>
          </p:cNvCxnSpPr>
          <p:nvPr/>
        </p:nvCxnSpPr>
        <p:spPr>
          <a:xfrm rot="10800000">
            <a:off x="5343497" y="3868738"/>
            <a:ext cx="159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"/>
          <p:cNvSpPr txBox="1"/>
          <p:nvPr/>
        </p:nvSpPr>
        <p:spPr>
          <a:xfrm>
            <a:off x="892453" y="157971"/>
            <a:ext cx="7429499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ORGANIGRAMA DE NEGOCIO Y PATROCINIOS DURANTE LOS FESTIVALES</a:t>
            </a:r>
            <a:r>
              <a:rPr lang="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96" name="Google Shape;3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6036" y="1673622"/>
            <a:ext cx="13500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9366" y="1735452"/>
            <a:ext cx="13500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4636" y="2928852"/>
            <a:ext cx="13500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1176" y="3175632"/>
            <a:ext cx="13500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3344" y="2663622"/>
            <a:ext cx="21960" cy="10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2876" y="2462562"/>
            <a:ext cx="13500" cy="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28"/>
          <p:cNvGrpSpPr/>
          <p:nvPr/>
        </p:nvGrpSpPr>
        <p:grpSpPr>
          <a:xfrm>
            <a:off x="476362" y="1841525"/>
            <a:ext cx="8191287" cy="2108500"/>
            <a:chOff x="-127018" y="403937"/>
            <a:chExt cx="8191287" cy="2108500"/>
          </a:xfrm>
        </p:grpSpPr>
        <p:sp>
          <p:nvSpPr>
            <p:cNvPr id="403" name="Google Shape;403;p28"/>
            <p:cNvSpPr/>
            <p:nvPr/>
          </p:nvSpPr>
          <p:spPr>
            <a:xfrm>
              <a:off x="4004382" y="1350562"/>
              <a:ext cx="3189900" cy="355400"/>
            </a:xfrm>
            <a:custGeom>
              <a:avLst/>
              <a:gdLst/>
              <a:ahLst/>
              <a:cxnLst/>
              <a:rect l="l" t="t" r="r" b="b"/>
              <a:pathLst>
                <a:path w="127596" h="14216" extrusionOk="0">
                  <a:moveTo>
                    <a:pt x="0" y="0"/>
                  </a:moveTo>
                  <a:lnTo>
                    <a:pt x="127596" y="0"/>
                  </a:lnTo>
                  <a:lnTo>
                    <a:pt x="127506" y="14216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4004380" y="1273900"/>
              <a:ext cx="1080300" cy="36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514"/>
                  </a:lnTo>
                  <a:lnTo>
                    <a:pt x="120000" y="60514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2979442" y="1273900"/>
              <a:ext cx="1024800" cy="36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514"/>
                  </a:lnTo>
                  <a:lnTo>
                    <a:pt x="0" y="60514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74133" y="1273900"/>
              <a:ext cx="3130200" cy="36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514"/>
                  </a:lnTo>
                  <a:lnTo>
                    <a:pt x="0" y="60514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7" name="Google Shape;407;p28"/>
            <p:cNvSpPr txBox="1"/>
            <p:nvPr/>
          </p:nvSpPr>
          <p:spPr>
            <a:xfrm>
              <a:off x="2297632" y="403937"/>
              <a:ext cx="3413700" cy="87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" sz="1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PATROS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08" name="Google Shape;408;p28"/>
            <p:cNvSpPr txBox="1"/>
            <p:nvPr/>
          </p:nvSpPr>
          <p:spPr>
            <a:xfrm>
              <a:off x="-127018" y="1642437"/>
              <a:ext cx="2002500" cy="87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" sz="1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AUXILIAR PATROCINIOS EN PR</a:t>
              </a:r>
              <a:r>
                <a:rPr lang="es" sz="18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Á</a:t>
              </a:r>
              <a:r>
                <a:rPr lang="es" sz="1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CTICAS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09" name="Google Shape;409;p28"/>
            <p:cNvSpPr txBox="1"/>
            <p:nvPr/>
          </p:nvSpPr>
          <p:spPr>
            <a:xfrm>
              <a:off x="1996782" y="1642437"/>
              <a:ext cx="1965300" cy="87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" sz="1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HOSPITALIDAD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10" name="Google Shape;410;p28"/>
            <p:cNvSpPr txBox="1"/>
            <p:nvPr/>
          </p:nvSpPr>
          <p:spPr>
            <a:xfrm>
              <a:off x="4102158" y="1642437"/>
              <a:ext cx="2066400" cy="87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" sz="1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HOSPITALIDAD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11" name="Google Shape;411;p28"/>
            <p:cNvSpPr txBox="1"/>
            <p:nvPr/>
          </p:nvSpPr>
          <p:spPr>
            <a:xfrm>
              <a:off x="6324269" y="1642427"/>
              <a:ext cx="1740000" cy="87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" sz="1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RUNNER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 txBox="1"/>
          <p:nvPr/>
        </p:nvSpPr>
        <p:spPr>
          <a:xfrm>
            <a:off x="892453" y="157971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ORGANIGRAMA DE HOSTELER</a:t>
            </a:r>
            <a:r>
              <a:rPr lang="es" sz="24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Í</a:t>
            </a:r>
            <a:r>
              <a:rPr lang="es" sz="240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A DURANTE LOS FESTIVALES 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417" name="Google Shape;41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344" y="2663622"/>
            <a:ext cx="21960" cy="10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876" y="2462562"/>
            <a:ext cx="13500" cy="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" name="Google Shape;419;p29"/>
          <p:cNvGrpSpPr/>
          <p:nvPr/>
        </p:nvGrpSpPr>
        <p:grpSpPr>
          <a:xfrm>
            <a:off x="1384819" y="1403775"/>
            <a:ext cx="6126534" cy="3607610"/>
            <a:chOff x="1384819" y="1403775"/>
            <a:chExt cx="6126534" cy="3607610"/>
          </a:xfrm>
        </p:grpSpPr>
        <p:sp>
          <p:nvSpPr>
            <p:cNvPr id="420" name="Google Shape;420;p29"/>
            <p:cNvSpPr/>
            <p:nvPr/>
          </p:nvSpPr>
          <p:spPr>
            <a:xfrm>
              <a:off x="6333335" y="2619924"/>
              <a:ext cx="372585" cy="8905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5046098" y="1908746"/>
              <a:ext cx="1691211" cy="2062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58289"/>
                  </a:lnTo>
                  <a:lnTo>
                    <a:pt x="120000" y="58289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4384105" y="2619924"/>
              <a:ext cx="131585" cy="4373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4515689" y="2619924"/>
              <a:ext cx="317443" cy="5443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4515689" y="2619924"/>
              <a:ext cx="317443" cy="13684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4515689" y="2619924"/>
              <a:ext cx="306091" cy="21387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4855518" y="1908746"/>
              <a:ext cx="128290" cy="2062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8262" y="0"/>
                  </a:moveTo>
                  <a:lnTo>
                    <a:pt x="178262" y="58289"/>
                  </a:lnTo>
                  <a:lnTo>
                    <a:pt x="60000" y="58289"/>
                  </a:ln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2362375" y="2619925"/>
              <a:ext cx="197175" cy="544325"/>
            </a:xfrm>
            <a:custGeom>
              <a:avLst/>
              <a:gdLst/>
              <a:ahLst/>
              <a:cxnLst/>
              <a:rect l="l" t="t" r="r" b="b"/>
              <a:pathLst>
                <a:path w="7887" h="21773" extrusionOk="0">
                  <a:moveTo>
                    <a:pt x="7887" y="0"/>
                  </a:moveTo>
                  <a:lnTo>
                    <a:pt x="7887" y="21773"/>
                  </a:lnTo>
                  <a:lnTo>
                    <a:pt x="0" y="21755"/>
                  </a:lnTo>
                </a:path>
              </a:pathLst>
            </a:custGeom>
            <a:noFill/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2559561" y="2619924"/>
              <a:ext cx="183222" cy="12446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2963536" y="1908746"/>
              <a:ext cx="2082561" cy="2062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58289"/>
                  </a:lnTo>
                  <a:lnTo>
                    <a:pt x="0" y="58289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64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0" name="Google Shape;430;p29"/>
            <p:cNvSpPr txBox="1"/>
            <p:nvPr/>
          </p:nvSpPr>
          <p:spPr>
            <a:xfrm>
              <a:off x="4105098" y="1403775"/>
              <a:ext cx="1947504" cy="505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HOSTELER</a:t>
              </a:r>
              <a:r>
                <a:rPr lang="es" sz="8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Í</a:t>
              </a:r>
              <a:r>
                <a:rPr lang="es" sz="8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</a:t>
              </a:r>
              <a:endParaRPr sz="150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1" name="Google Shape;431;p29"/>
            <p:cNvSpPr txBox="1"/>
            <p:nvPr/>
          </p:nvSpPr>
          <p:spPr>
            <a:xfrm>
              <a:off x="2491458" y="2114955"/>
              <a:ext cx="1009739" cy="505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COORDINADOR MONTAJE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2" name="Google Shape;432;p29"/>
            <p:cNvSpPr txBox="1"/>
            <p:nvPr/>
          </p:nvSpPr>
          <p:spPr>
            <a:xfrm>
              <a:off x="2699475" y="3612073"/>
              <a:ext cx="1009800" cy="505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MONTADORES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3" name="Google Shape;433;p29"/>
            <p:cNvSpPr txBox="1"/>
            <p:nvPr/>
          </p:nvSpPr>
          <p:spPr>
            <a:xfrm>
              <a:off x="1384819" y="2911757"/>
              <a:ext cx="1009800" cy="505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ASISTENTE PRODUCCI</a:t>
              </a:r>
              <a:r>
                <a:rPr lang="es" sz="7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Ó</a:t>
              </a: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4" name="Google Shape;434;p29"/>
            <p:cNvSpPr txBox="1"/>
            <p:nvPr/>
          </p:nvSpPr>
          <p:spPr>
            <a:xfrm>
              <a:off x="4447587" y="2114955"/>
              <a:ext cx="1009739" cy="505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COORDINADOR BARRAS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5" name="Google Shape;435;p29"/>
            <p:cNvSpPr txBox="1"/>
            <p:nvPr/>
          </p:nvSpPr>
          <p:spPr>
            <a:xfrm>
              <a:off x="4778471" y="4506185"/>
              <a:ext cx="1009800" cy="505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OFFICE 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6" name="Google Shape;436;p29"/>
            <p:cNvSpPr txBox="1"/>
            <p:nvPr/>
          </p:nvSpPr>
          <p:spPr>
            <a:xfrm>
              <a:off x="4789823" y="3735915"/>
              <a:ext cx="1009800" cy="505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CAMAREROS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7" name="Google Shape;437;p29"/>
            <p:cNvSpPr txBox="1"/>
            <p:nvPr/>
          </p:nvSpPr>
          <p:spPr>
            <a:xfrm>
              <a:off x="4789823" y="2911757"/>
              <a:ext cx="1009800" cy="505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JEFES BARRA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8" name="Google Shape;438;p29"/>
            <p:cNvSpPr txBox="1"/>
            <p:nvPr/>
          </p:nvSpPr>
          <p:spPr>
            <a:xfrm>
              <a:off x="3407057" y="2804749"/>
              <a:ext cx="1009800" cy="505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COORDINADOR PERSONAL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9" name="Google Shape;439;p29"/>
            <p:cNvSpPr txBox="1"/>
            <p:nvPr/>
          </p:nvSpPr>
          <p:spPr>
            <a:xfrm>
              <a:off x="6265232" y="2114955"/>
              <a:ext cx="1009739" cy="505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LOG</a:t>
              </a:r>
              <a:r>
                <a:rPr lang="es" sz="7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Í</a:t>
              </a: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STICA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40" name="Google Shape;440;p29"/>
            <p:cNvSpPr txBox="1"/>
            <p:nvPr/>
          </p:nvSpPr>
          <p:spPr>
            <a:xfrm>
              <a:off x="6501553" y="3257988"/>
              <a:ext cx="1009800" cy="505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425" tIns="4425" rIns="4425" bIns="4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JEFES DE ALMAC</a:t>
              </a:r>
              <a:r>
                <a:rPr lang="es" sz="7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É</a:t>
              </a:r>
              <a:r>
                <a:rPr lang="es" sz="700" i="0" u="none" strike="noStrike" cap="non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441" name="Google Shape;441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69712" y="1866111"/>
              <a:ext cx="38288" cy="5719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2" name="Google Shape;442;p29"/>
            <p:cNvGrpSpPr/>
            <p:nvPr/>
          </p:nvGrpSpPr>
          <p:grpSpPr>
            <a:xfrm>
              <a:off x="5020056" y="1756242"/>
              <a:ext cx="81810" cy="108540"/>
              <a:chOff x="6693408" y="2341656"/>
              <a:chExt cx="109080" cy="144720"/>
            </a:xfrm>
          </p:grpSpPr>
          <p:pic>
            <p:nvPicPr>
              <p:cNvPr id="443" name="Google Shape;443;p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784488" y="2341656"/>
                <a:ext cx="18000" cy="1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4" name="Google Shape;444;p2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693408" y="2378376"/>
                <a:ext cx="18000" cy="10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45" name="Google Shape;445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384636" y="2928852"/>
              <a:ext cx="13500" cy="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2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376456" y="2112642"/>
              <a:ext cx="13500" cy="81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7" name="Google Shape;447;p29"/>
            <p:cNvGrpSpPr/>
            <p:nvPr/>
          </p:nvGrpSpPr>
          <p:grpSpPr>
            <a:xfrm>
              <a:off x="5321646" y="2229282"/>
              <a:ext cx="13500" cy="81000"/>
              <a:chOff x="7095528" y="2972376"/>
              <a:chExt cx="18000" cy="108000"/>
            </a:xfrm>
          </p:grpSpPr>
          <p:pic>
            <p:nvPicPr>
              <p:cNvPr id="448" name="Google Shape;448;p2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095528" y="2972376"/>
                <a:ext cx="18000" cy="1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9" name="Google Shape;449;p2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095528" y="2972376"/>
                <a:ext cx="18000" cy="10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0" name="Google Shape;450;p2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711176" y="3175632"/>
              <a:ext cx="13500" cy="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2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143716" y="1735452"/>
              <a:ext cx="13500" cy="81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0"/>
          <p:cNvSpPr/>
          <p:nvPr/>
        </p:nvSpPr>
        <p:spPr>
          <a:xfrm>
            <a:off x="8151400" y="2295475"/>
            <a:ext cx="160425" cy="892325"/>
          </a:xfrm>
          <a:custGeom>
            <a:avLst/>
            <a:gdLst/>
            <a:ahLst/>
            <a:cxnLst/>
            <a:rect l="l" t="t" r="r" b="b"/>
            <a:pathLst>
              <a:path w="6417" h="35693" extrusionOk="0">
                <a:moveTo>
                  <a:pt x="2607" y="0"/>
                </a:moveTo>
                <a:lnTo>
                  <a:pt x="0" y="0"/>
                </a:lnTo>
                <a:lnTo>
                  <a:pt x="0" y="35693"/>
                </a:lnTo>
                <a:lnTo>
                  <a:pt x="6417" y="35693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57" name="Google Shape;457;p30"/>
          <p:cNvSpPr/>
          <p:nvPr/>
        </p:nvSpPr>
        <p:spPr>
          <a:xfrm>
            <a:off x="8070700" y="2019055"/>
            <a:ext cx="416400" cy="11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3564"/>
                </a:lnTo>
                <a:lnTo>
                  <a:pt x="120000" y="63564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58" name="Google Shape;458;p30"/>
          <p:cNvSpPr/>
          <p:nvPr/>
        </p:nvSpPr>
        <p:spPr>
          <a:xfrm>
            <a:off x="7100311" y="2829758"/>
            <a:ext cx="171300" cy="119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59" name="Google Shape;459;p30"/>
          <p:cNvSpPr/>
          <p:nvPr/>
        </p:nvSpPr>
        <p:spPr>
          <a:xfrm>
            <a:off x="7271505" y="2829758"/>
            <a:ext cx="271200" cy="119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0" name="Google Shape;460;p30"/>
          <p:cNvSpPr/>
          <p:nvPr/>
        </p:nvSpPr>
        <p:spPr>
          <a:xfrm>
            <a:off x="7096990" y="2829758"/>
            <a:ext cx="174600" cy="87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1" name="Google Shape;461;p30"/>
          <p:cNvSpPr/>
          <p:nvPr/>
        </p:nvSpPr>
        <p:spPr>
          <a:xfrm>
            <a:off x="7271505" y="2829758"/>
            <a:ext cx="256500" cy="87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2" name="Google Shape;462;p30"/>
          <p:cNvSpPr/>
          <p:nvPr/>
        </p:nvSpPr>
        <p:spPr>
          <a:xfrm>
            <a:off x="7111977" y="2829758"/>
            <a:ext cx="159600" cy="57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3" name="Google Shape;463;p30"/>
          <p:cNvSpPr/>
          <p:nvPr/>
        </p:nvSpPr>
        <p:spPr>
          <a:xfrm>
            <a:off x="7119605" y="2829758"/>
            <a:ext cx="151800" cy="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4" name="Google Shape;464;p30"/>
          <p:cNvSpPr/>
          <p:nvPr/>
        </p:nvSpPr>
        <p:spPr>
          <a:xfrm>
            <a:off x="7271505" y="2829758"/>
            <a:ext cx="256800" cy="56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5" name="Google Shape;465;p30"/>
          <p:cNvSpPr/>
          <p:nvPr/>
        </p:nvSpPr>
        <p:spPr>
          <a:xfrm>
            <a:off x="7271505" y="2829758"/>
            <a:ext cx="279000" cy="2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6" name="Google Shape;466;p30"/>
          <p:cNvSpPr/>
          <p:nvPr/>
        </p:nvSpPr>
        <p:spPr>
          <a:xfrm>
            <a:off x="7434602" y="2441212"/>
            <a:ext cx="91500" cy="12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2692" y="0"/>
                </a:moveTo>
                <a:lnTo>
                  <a:pt x="62692" y="68418"/>
                </a:lnTo>
                <a:lnTo>
                  <a:pt x="60000" y="68418"/>
                </a:lnTo>
                <a:lnTo>
                  <a:pt x="6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7" name="Google Shape;467;p30"/>
          <p:cNvSpPr/>
          <p:nvPr/>
        </p:nvSpPr>
        <p:spPr>
          <a:xfrm>
            <a:off x="7129185" y="2019060"/>
            <a:ext cx="353100" cy="16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9177"/>
                </a:lnTo>
                <a:lnTo>
                  <a:pt x="120000" y="79177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8" name="Google Shape;468;p30"/>
          <p:cNvSpPr/>
          <p:nvPr/>
        </p:nvSpPr>
        <p:spPr>
          <a:xfrm>
            <a:off x="6022678" y="2019052"/>
            <a:ext cx="120300" cy="57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69" name="Google Shape;469;p30"/>
          <p:cNvSpPr/>
          <p:nvPr/>
        </p:nvSpPr>
        <p:spPr>
          <a:xfrm>
            <a:off x="6022678" y="2019052"/>
            <a:ext cx="144000" cy="26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0" name="Google Shape;470;p30"/>
          <p:cNvSpPr/>
          <p:nvPr/>
        </p:nvSpPr>
        <p:spPr>
          <a:xfrm>
            <a:off x="4425511" y="2017021"/>
            <a:ext cx="91500" cy="62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  <a:lnTo>
                  <a:pt x="131134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1" name="Google Shape;471;p30"/>
          <p:cNvSpPr/>
          <p:nvPr/>
        </p:nvSpPr>
        <p:spPr>
          <a:xfrm>
            <a:off x="4425511" y="2017021"/>
            <a:ext cx="91500" cy="2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  <a:lnTo>
                  <a:pt x="131134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2" name="Google Shape;472;p30"/>
          <p:cNvSpPr/>
          <p:nvPr/>
        </p:nvSpPr>
        <p:spPr>
          <a:xfrm>
            <a:off x="3558939" y="2393004"/>
            <a:ext cx="230700" cy="9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3" name="Google Shape;473;p30"/>
          <p:cNvSpPr/>
          <p:nvPr/>
        </p:nvSpPr>
        <p:spPr>
          <a:xfrm>
            <a:off x="3558939" y="2393004"/>
            <a:ext cx="230700" cy="615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4" name="Google Shape;474;p30"/>
          <p:cNvSpPr/>
          <p:nvPr/>
        </p:nvSpPr>
        <p:spPr>
          <a:xfrm>
            <a:off x="3558939" y="2393004"/>
            <a:ext cx="230700" cy="24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5" name="Google Shape;475;p30"/>
          <p:cNvSpPr/>
          <p:nvPr/>
        </p:nvSpPr>
        <p:spPr>
          <a:xfrm>
            <a:off x="3722039" y="2002923"/>
            <a:ext cx="91500" cy="1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1432" y="0"/>
                </a:moveTo>
                <a:lnTo>
                  <a:pt x="61432" y="69032"/>
                </a:lnTo>
                <a:lnTo>
                  <a:pt x="60000" y="69032"/>
                </a:lnTo>
                <a:lnTo>
                  <a:pt x="6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6" name="Google Shape;476;p30"/>
          <p:cNvSpPr/>
          <p:nvPr/>
        </p:nvSpPr>
        <p:spPr>
          <a:xfrm>
            <a:off x="2684050" y="2002923"/>
            <a:ext cx="91500" cy="31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  <a:lnTo>
                  <a:pt x="108176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7" name="Google Shape;477;p30"/>
          <p:cNvSpPr/>
          <p:nvPr/>
        </p:nvSpPr>
        <p:spPr>
          <a:xfrm>
            <a:off x="1365858" y="1983185"/>
            <a:ext cx="186900" cy="639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8" name="Google Shape;478;p30"/>
          <p:cNvSpPr/>
          <p:nvPr/>
        </p:nvSpPr>
        <p:spPr>
          <a:xfrm>
            <a:off x="1365858" y="1983185"/>
            <a:ext cx="159600" cy="106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79" name="Google Shape;479;p30"/>
          <p:cNvSpPr/>
          <p:nvPr/>
        </p:nvSpPr>
        <p:spPr>
          <a:xfrm>
            <a:off x="1229253" y="1983185"/>
            <a:ext cx="136500" cy="36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80" name="Google Shape;480;p30"/>
          <p:cNvSpPr/>
          <p:nvPr/>
        </p:nvSpPr>
        <p:spPr>
          <a:xfrm>
            <a:off x="1365858" y="1983185"/>
            <a:ext cx="189600" cy="23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81" name="Google Shape;481;p30"/>
          <p:cNvSpPr/>
          <p:nvPr/>
        </p:nvSpPr>
        <p:spPr>
          <a:xfrm>
            <a:off x="351768" y="2018514"/>
            <a:ext cx="91500" cy="7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  <a:lnTo>
                  <a:pt x="61445" y="120000"/>
                </a:lnTo>
              </a:path>
            </a:pathLst>
          </a:custGeom>
          <a:noFill/>
          <a:ln w="9525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82" name="Google Shape;482;p30"/>
          <p:cNvSpPr/>
          <p:nvPr/>
        </p:nvSpPr>
        <p:spPr>
          <a:xfrm>
            <a:off x="605375" y="1318100"/>
            <a:ext cx="3657725" cy="542675"/>
          </a:xfrm>
          <a:custGeom>
            <a:avLst/>
            <a:gdLst/>
            <a:ahLst/>
            <a:cxnLst/>
            <a:rect l="l" t="t" r="r" b="b"/>
            <a:pathLst>
              <a:path w="146309" h="21707" extrusionOk="0">
                <a:moveTo>
                  <a:pt x="146309" y="0"/>
                </a:moveTo>
                <a:lnTo>
                  <a:pt x="146232" y="8594"/>
                </a:lnTo>
                <a:lnTo>
                  <a:pt x="37" y="8594"/>
                </a:lnTo>
                <a:lnTo>
                  <a:pt x="0" y="21707"/>
                </a:lnTo>
              </a:path>
            </a:pathLst>
          </a:custGeom>
          <a:noFill/>
          <a:ln w="9525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83" name="Google Shape;483;p30"/>
          <p:cNvSpPr txBox="1"/>
          <p:nvPr/>
        </p:nvSpPr>
        <p:spPr>
          <a:xfrm>
            <a:off x="3245789" y="1077675"/>
            <a:ext cx="2031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8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RESPONSABLE DE PRODUCCIÓN 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4" name="Google Shape;484;p30"/>
          <p:cNvSpPr/>
          <p:nvPr/>
        </p:nvSpPr>
        <p:spPr>
          <a:xfrm>
            <a:off x="345282" y="1757491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0"/>
          <p:cNvSpPr txBox="1"/>
          <p:nvPr/>
        </p:nvSpPr>
        <p:spPr>
          <a:xfrm>
            <a:off x="345282" y="1757491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ASISTENTE DE PRODUCCIÓN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6" name="Google Shape;486;p30"/>
          <p:cNvSpPr/>
          <p:nvPr/>
        </p:nvSpPr>
        <p:spPr>
          <a:xfrm>
            <a:off x="398589" y="2633380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0"/>
          <p:cNvSpPr txBox="1"/>
          <p:nvPr/>
        </p:nvSpPr>
        <p:spPr>
          <a:xfrm>
            <a:off x="398589" y="2633380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ASISTENTE PR</a:t>
            </a:r>
            <a:r>
              <a:rPr lang="es" sz="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</a:t>
            </a: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CTICAS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8" name="Google Shape;488;p30"/>
          <p:cNvSpPr/>
          <p:nvPr/>
        </p:nvSpPr>
        <p:spPr>
          <a:xfrm>
            <a:off x="1320381" y="1749695"/>
            <a:ext cx="454800" cy="233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0"/>
          <p:cNvSpPr txBox="1"/>
          <p:nvPr/>
        </p:nvSpPr>
        <p:spPr>
          <a:xfrm>
            <a:off x="1320381" y="1749695"/>
            <a:ext cx="454800" cy="23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ALMACÉN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0" name="Google Shape;490;p30"/>
          <p:cNvSpPr/>
          <p:nvPr/>
        </p:nvSpPr>
        <p:spPr>
          <a:xfrm>
            <a:off x="1555599" y="2082718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0"/>
          <p:cNvSpPr txBox="1"/>
          <p:nvPr/>
        </p:nvSpPr>
        <p:spPr>
          <a:xfrm>
            <a:off x="1555599" y="2082718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RESPONSABLE ALMACEN DÍA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2" name="Google Shape;492;p30"/>
          <p:cNvSpPr txBox="1"/>
          <p:nvPr/>
        </p:nvSpPr>
        <p:spPr>
          <a:xfrm>
            <a:off x="636399" y="2213263"/>
            <a:ext cx="5928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RESPONSABLE ALMACÉN NOCHE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3" name="Google Shape;493;p30"/>
          <p:cNvSpPr/>
          <p:nvPr/>
        </p:nvSpPr>
        <p:spPr>
          <a:xfrm>
            <a:off x="1525529" y="2921465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0"/>
          <p:cNvSpPr txBox="1"/>
          <p:nvPr/>
        </p:nvSpPr>
        <p:spPr>
          <a:xfrm>
            <a:off x="1525529" y="2921465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ALUMNOS/AS EN PRÁCTICAS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1552785" y="2492668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0"/>
          <p:cNvSpPr txBox="1"/>
          <p:nvPr/>
        </p:nvSpPr>
        <p:spPr>
          <a:xfrm>
            <a:off x="1552785" y="2492668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RUNNER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1969275" y="1741901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0"/>
          <p:cNvSpPr txBox="1"/>
          <p:nvPr/>
        </p:nvSpPr>
        <p:spPr>
          <a:xfrm>
            <a:off x="1969275" y="1741901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PRODUCCIÓN DE PATROCINIOS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9" name="Google Shape;499;p30"/>
          <p:cNvSpPr/>
          <p:nvPr/>
        </p:nvSpPr>
        <p:spPr>
          <a:xfrm>
            <a:off x="2677565" y="1741901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0"/>
          <p:cNvSpPr txBox="1"/>
          <p:nvPr/>
        </p:nvSpPr>
        <p:spPr>
          <a:xfrm>
            <a:off x="2677565" y="1741901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ACCESOS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1" name="Google Shape;501;p30"/>
          <p:cNvSpPr/>
          <p:nvPr/>
        </p:nvSpPr>
        <p:spPr>
          <a:xfrm>
            <a:off x="2766480" y="2185206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0"/>
          <p:cNvSpPr txBox="1"/>
          <p:nvPr/>
        </p:nvSpPr>
        <p:spPr>
          <a:xfrm>
            <a:off x="2766480" y="2185206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VALIDADORES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3" name="Google Shape;503;p30"/>
          <p:cNvSpPr/>
          <p:nvPr/>
        </p:nvSpPr>
        <p:spPr>
          <a:xfrm>
            <a:off x="3507827" y="1741901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0"/>
          <p:cNvSpPr txBox="1"/>
          <p:nvPr/>
        </p:nvSpPr>
        <p:spPr>
          <a:xfrm>
            <a:off x="3507827" y="1741901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SEGURIDAD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3418547" y="2188800"/>
            <a:ext cx="6984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COORDINADOR DE SEGURIDAD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3789606" y="2506695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0"/>
          <p:cNvSpPr txBox="1"/>
          <p:nvPr/>
        </p:nvSpPr>
        <p:spPr>
          <a:xfrm>
            <a:off x="3789606" y="2506695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VIGILANTES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8" name="Google Shape;508;p30"/>
          <p:cNvSpPr/>
          <p:nvPr/>
        </p:nvSpPr>
        <p:spPr>
          <a:xfrm>
            <a:off x="3789606" y="2877347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0"/>
          <p:cNvSpPr txBox="1"/>
          <p:nvPr/>
        </p:nvSpPr>
        <p:spPr>
          <a:xfrm>
            <a:off x="3789606" y="2877347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0" name="Google Shape;510;p30"/>
          <p:cNvSpPr/>
          <p:nvPr/>
        </p:nvSpPr>
        <p:spPr>
          <a:xfrm>
            <a:off x="3789606" y="3248000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0"/>
          <p:cNvSpPr txBox="1"/>
          <p:nvPr/>
        </p:nvSpPr>
        <p:spPr>
          <a:xfrm>
            <a:off x="3789606" y="3248000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AUXILIARES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2" name="Google Shape;512;p30"/>
          <p:cNvSpPr txBox="1"/>
          <p:nvPr/>
        </p:nvSpPr>
        <p:spPr>
          <a:xfrm>
            <a:off x="4419025" y="1756000"/>
            <a:ext cx="7203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SOSTENIBILIDAD DE LIMPIEZA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3" name="Google Shape;513;p30"/>
          <p:cNvSpPr txBox="1"/>
          <p:nvPr/>
        </p:nvSpPr>
        <p:spPr>
          <a:xfrm>
            <a:off x="4525423" y="2131350"/>
            <a:ext cx="6138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SOSTENIBILIDAD DIA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4" name="Google Shape;514;p30"/>
          <p:cNvSpPr txBox="1"/>
          <p:nvPr/>
        </p:nvSpPr>
        <p:spPr>
          <a:xfrm>
            <a:off x="4525424" y="2506700"/>
            <a:ext cx="5928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SOSTENIBILIDAD NOCHE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5" name="Google Shape;515;p30"/>
          <p:cNvSpPr/>
          <p:nvPr/>
        </p:nvSpPr>
        <p:spPr>
          <a:xfrm>
            <a:off x="5209409" y="1765390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0"/>
          <p:cNvSpPr txBox="1"/>
          <p:nvPr/>
        </p:nvSpPr>
        <p:spPr>
          <a:xfrm>
            <a:off x="5209409" y="1765390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LOGÍSTICA ALMACÉN Y FOODTRUCKS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5970473" y="1758029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0"/>
          <p:cNvSpPr txBox="1"/>
          <p:nvPr/>
        </p:nvSpPr>
        <p:spPr>
          <a:xfrm>
            <a:off x="5970473" y="1758029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HALL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9" name="Google Shape;519;p30"/>
          <p:cNvSpPr txBox="1"/>
          <p:nvPr/>
        </p:nvSpPr>
        <p:spPr>
          <a:xfrm>
            <a:off x="6142962" y="2150759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TAQUILLA PRENSA MENORES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0" name="Google Shape;520;p30"/>
          <p:cNvSpPr/>
          <p:nvPr/>
        </p:nvSpPr>
        <p:spPr>
          <a:xfrm>
            <a:off x="6142947" y="2462984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0"/>
          <p:cNvSpPr txBox="1"/>
          <p:nvPr/>
        </p:nvSpPr>
        <p:spPr>
          <a:xfrm>
            <a:off x="6142947" y="2462984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PUNTO INFO EXTERIOR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2" name="Google Shape;522;p30"/>
          <p:cNvSpPr/>
          <p:nvPr/>
        </p:nvSpPr>
        <p:spPr>
          <a:xfrm>
            <a:off x="6868162" y="1758037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0"/>
          <p:cNvSpPr txBox="1"/>
          <p:nvPr/>
        </p:nvSpPr>
        <p:spPr>
          <a:xfrm>
            <a:off x="6868162" y="1758037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PRODUCCIÓN TÉCNICA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4" name="Google Shape;524;p30"/>
          <p:cNvSpPr txBox="1"/>
          <p:nvPr/>
        </p:nvSpPr>
        <p:spPr>
          <a:xfrm>
            <a:off x="7155025" y="2188725"/>
            <a:ext cx="6546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COORDINADOR PRODUCCIÓN TÉCNICA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5" name="Google Shape;525;p30"/>
          <p:cNvSpPr/>
          <p:nvPr/>
        </p:nvSpPr>
        <p:spPr>
          <a:xfrm>
            <a:off x="7219301" y="2568735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"/>
          <p:cNvSpPr txBox="1"/>
          <p:nvPr/>
        </p:nvSpPr>
        <p:spPr>
          <a:xfrm>
            <a:off x="7219301" y="2568735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EQUIPOS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7" name="Google Shape;527;p30"/>
          <p:cNvSpPr txBox="1"/>
          <p:nvPr/>
        </p:nvSpPr>
        <p:spPr>
          <a:xfrm>
            <a:off x="7513133" y="2936213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STAGE 1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8" name="Google Shape;528;p30"/>
          <p:cNvSpPr txBox="1"/>
          <p:nvPr/>
        </p:nvSpPr>
        <p:spPr>
          <a:xfrm>
            <a:off x="7513113" y="3262716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STAGE NOCHE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9" name="Google Shape;529;p30"/>
          <p:cNvSpPr txBox="1"/>
          <p:nvPr/>
        </p:nvSpPr>
        <p:spPr>
          <a:xfrm>
            <a:off x="6575760" y="2940940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STAGE 2 DÍA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0" name="Google Shape;530;p30"/>
          <p:cNvSpPr txBox="1"/>
          <p:nvPr/>
        </p:nvSpPr>
        <p:spPr>
          <a:xfrm>
            <a:off x="6578283" y="3270677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STAGE 2 NOCHE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1" name="Google Shape;531;p30"/>
          <p:cNvSpPr txBox="1"/>
          <p:nvPr/>
        </p:nvSpPr>
        <p:spPr>
          <a:xfrm>
            <a:off x="7513133" y="3578063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STAGE 3 DÍA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2" name="Google Shape;532;p30"/>
          <p:cNvSpPr txBox="1"/>
          <p:nvPr/>
        </p:nvSpPr>
        <p:spPr>
          <a:xfrm>
            <a:off x="6575745" y="3578063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STAGE 3 NOCHE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3" name="Google Shape;533;p30"/>
          <p:cNvSpPr txBox="1"/>
          <p:nvPr/>
        </p:nvSpPr>
        <p:spPr>
          <a:xfrm>
            <a:off x="7513130" y="3890591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STAGE 4 DÍA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4" name="Google Shape;534;p30"/>
          <p:cNvSpPr txBox="1"/>
          <p:nvPr/>
        </p:nvSpPr>
        <p:spPr>
          <a:xfrm>
            <a:off x="6578265" y="3890591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STAGE 4 NOCHE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5" name="Google Shape;535;p30"/>
          <p:cNvSpPr txBox="1"/>
          <p:nvPr/>
        </p:nvSpPr>
        <p:spPr>
          <a:xfrm>
            <a:off x="7694174" y="1756000"/>
            <a:ext cx="753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INFRAESTRUCTURAS Y MONTAJE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6" name="Google Shape;536;p30"/>
          <p:cNvSpPr txBox="1"/>
          <p:nvPr/>
        </p:nvSpPr>
        <p:spPr>
          <a:xfrm>
            <a:off x="8180124" y="2164238"/>
            <a:ext cx="6138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COORDINADOR MONTAJE RECINTO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7" name="Google Shape;537;p30"/>
          <p:cNvSpPr/>
          <p:nvPr/>
        </p:nvSpPr>
        <p:spPr>
          <a:xfrm>
            <a:off x="8276658" y="2572480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0"/>
          <p:cNvSpPr txBox="1"/>
          <p:nvPr/>
        </p:nvSpPr>
        <p:spPr>
          <a:xfrm>
            <a:off x="8276658" y="2572480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ELECTRICIDAD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276658" y="3038349"/>
            <a:ext cx="522000" cy="2610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0"/>
          <p:cNvSpPr txBox="1"/>
          <p:nvPr/>
        </p:nvSpPr>
        <p:spPr>
          <a:xfrm>
            <a:off x="8276658" y="3038349"/>
            <a:ext cx="522000" cy="26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175" tIns="3175" rIns="3175" bIns="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s" sz="5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COORDINACIÓN CARGA Y DESCARGA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1" name="Google Shape;541;p30"/>
          <p:cNvSpPr txBox="1"/>
          <p:nvPr/>
        </p:nvSpPr>
        <p:spPr>
          <a:xfrm>
            <a:off x="561452" y="389650"/>
            <a:ext cx="80880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ORGANIGRAMA DE PRODUCCIÓN DURANTE LOS FESTIVALES 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cxnSp>
        <p:nvCxnSpPr>
          <p:cNvPr id="542" name="Google Shape;542;p30"/>
          <p:cNvCxnSpPr>
            <a:endCxn id="489" idx="0"/>
          </p:cNvCxnSpPr>
          <p:nvPr/>
        </p:nvCxnSpPr>
        <p:spPr>
          <a:xfrm>
            <a:off x="1545082" y="1534895"/>
            <a:ext cx="2700" cy="21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30"/>
          <p:cNvCxnSpPr>
            <a:stCxn id="498" idx="0"/>
          </p:cNvCxnSpPr>
          <p:nvPr/>
        </p:nvCxnSpPr>
        <p:spPr>
          <a:xfrm rot="10800000">
            <a:off x="2230275" y="1539101"/>
            <a:ext cx="0" cy="202800"/>
          </a:xfrm>
          <a:prstGeom prst="straightConnector1">
            <a:avLst/>
          </a:prstGeom>
          <a:noFill/>
          <a:ln w="9525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4" name="Google Shape;544;p30"/>
          <p:cNvCxnSpPr>
            <a:stCxn id="500" idx="0"/>
          </p:cNvCxnSpPr>
          <p:nvPr/>
        </p:nvCxnSpPr>
        <p:spPr>
          <a:xfrm rot="10800000">
            <a:off x="2938565" y="1530701"/>
            <a:ext cx="0" cy="211200"/>
          </a:xfrm>
          <a:prstGeom prst="straightConnector1">
            <a:avLst/>
          </a:prstGeom>
          <a:noFill/>
          <a:ln w="9525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5" name="Google Shape;545;p30"/>
          <p:cNvCxnSpPr>
            <a:stCxn id="504" idx="0"/>
          </p:cNvCxnSpPr>
          <p:nvPr/>
        </p:nvCxnSpPr>
        <p:spPr>
          <a:xfrm rot="10800000">
            <a:off x="3768827" y="1539101"/>
            <a:ext cx="0" cy="202800"/>
          </a:xfrm>
          <a:prstGeom prst="straightConnector1">
            <a:avLst/>
          </a:prstGeom>
          <a:noFill/>
          <a:ln w="9525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6" name="Google Shape;546;p30"/>
          <p:cNvSpPr/>
          <p:nvPr/>
        </p:nvSpPr>
        <p:spPr>
          <a:xfrm>
            <a:off x="4267200" y="1534800"/>
            <a:ext cx="3810000" cy="241300"/>
          </a:xfrm>
          <a:custGeom>
            <a:avLst/>
            <a:gdLst/>
            <a:ahLst/>
            <a:cxnLst/>
            <a:rect l="l" t="t" r="r" b="b"/>
            <a:pathLst>
              <a:path w="152400" h="9652" extrusionOk="0">
                <a:moveTo>
                  <a:pt x="0" y="0"/>
                </a:moveTo>
                <a:lnTo>
                  <a:pt x="152400" y="0"/>
                </a:lnTo>
                <a:lnTo>
                  <a:pt x="152400" y="965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cxnSp>
        <p:nvCxnSpPr>
          <p:cNvPr id="547" name="Google Shape;547;p30"/>
          <p:cNvCxnSpPr>
            <a:stCxn id="512" idx="0"/>
          </p:cNvCxnSpPr>
          <p:nvPr/>
        </p:nvCxnSpPr>
        <p:spPr>
          <a:xfrm rot="10800000" flipH="1">
            <a:off x="4779175" y="1532500"/>
            <a:ext cx="600" cy="22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30"/>
          <p:cNvCxnSpPr>
            <a:stCxn id="516" idx="0"/>
          </p:cNvCxnSpPr>
          <p:nvPr/>
        </p:nvCxnSpPr>
        <p:spPr>
          <a:xfrm rot="10800000">
            <a:off x="5470409" y="1530490"/>
            <a:ext cx="0" cy="23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30"/>
          <p:cNvCxnSpPr>
            <a:stCxn id="518" idx="0"/>
          </p:cNvCxnSpPr>
          <p:nvPr/>
        </p:nvCxnSpPr>
        <p:spPr>
          <a:xfrm rot="10800000">
            <a:off x="6231473" y="1539029"/>
            <a:ext cx="0" cy="21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30"/>
          <p:cNvCxnSpPr>
            <a:stCxn id="523" idx="0"/>
          </p:cNvCxnSpPr>
          <p:nvPr/>
        </p:nvCxnSpPr>
        <p:spPr>
          <a:xfrm rot="10800000">
            <a:off x="7129162" y="1534837"/>
            <a:ext cx="0" cy="22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30"/>
          <p:cNvCxnSpPr>
            <a:stCxn id="538" idx="1"/>
          </p:cNvCxnSpPr>
          <p:nvPr/>
        </p:nvCxnSpPr>
        <p:spPr>
          <a:xfrm rot="10800000">
            <a:off x="8161458" y="2702980"/>
            <a:ext cx="11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1"/>
          <p:cNvSpPr txBox="1"/>
          <p:nvPr/>
        </p:nvSpPr>
        <p:spPr>
          <a:xfrm>
            <a:off x="892452" y="72784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rPr>
              <a:t>ORGANIGRAMA DE COMUNICACIÓN DURANTE LOS FESTIVALES</a:t>
            </a:r>
            <a:r>
              <a:rPr lang="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57" name="Google Shape;557;p31"/>
          <p:cNvSpPr/>
          <p:nvPr/>
        </p:nvSpPr>
        <p:spPr>
          <a:xfrm>
            <a:off x="4598683" y="2049041"/>
            <a:ext cx="3662100" cy="21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58" name="Google Shape;558;p31"/>
          <p:cNvSpPr/>
          <p:nvPr/>
        </p:nvSpPr>
        <p:spPr>
          <a:xfrm>
            <a:off x="4598683" y="2049041"/>
            <a:ext cx="2441400" cy="21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59" name="Google Shape;559;p31"/>
          <p:cNvSpPr/>
          <p:nvPr/>
        </p:nvSpPr>
        <p:spPr>
          <a:xfrm>
            <a:off x="5415789" y="2765274"/>
            <a:ext cx="151200" cy="46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0" name="Google Shape;560;p31"/>
          <p:cNvSpPr/>
          <p:nvPr/>
        </p:nvSpPr>
        <p:spPr>
          <a:xfrm>
            <a:off x="4598683" y="2049041"/>
            <a:ext cx="1220700" cy="21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000"/>
                </a:lnTo>
                <a:lnTo>
                  <a:pt x="120000" y="6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1" name="Google Shape;561;p31"/>
          <p:cNvSpPr/>
          <p:nvPr/>
        </p:nvSpPr>
        <p:spPr>
          <a:xfrm>
            <a:off x="4195174" y="2765274"/>
            <a:ext cx="151200" cy="189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2" name="Google Shape;562;p31"/>
          <p:cNvSpPr/>
          <p:nvPr/>
        </p:nvSpPr>
        <p:spPr>
          <a:xfrm>
            <a:off x="4195174" y="2765274"/>
            <a:ext cx="151200" cy="118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3" name="Google Shape;563;p31"/>
          <p:cNvSpPr/>
          <p:nvPr/>
        </p:nvSpPr>
        <p:spPr>
          <a:xfrm>
            <a:off x="4195174" y="2765274"/>
            <a:ext cx="151200" cy="46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4" name="Google Shape;564;p31"/>
          <p:cNvSpPr/>
          <p:nvPr/>
        </p:nvSpPr>
        <p:spPr>
          <a:xfrm>
            <a:off x="4545892" y="2049041"/>
            <a:ext cx="105600" cy="21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2540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5" name="Google Shape;565;p31"/>
          <p:cNvSpPr/>
          <p:nvPr/>
        </p:nvSpPr>
        <p:spPr>
          <a:xfrm>
            <a:off x="3378067" y="2049041"/>
            <a:ext cx="1220700" cy="21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6" name="Google Shape;566;p31"/>
          <p:cNvSpPr/>
          <p:nvPr/>
        </p:nvSpPr>
        <p:spPr>
          <a:xfrm>
            <a:off x="1753943" y="2765274"/>
            <a:ext cx="151200" cy="46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7" name="Google Shape;567;p31"/>
          <p:cNvSpPr/>
          <p:nvPr/>
        </p:nvSpPr>
        <p:spPr>
          <a:xfrm>
            <a:off x="2157452" y="2049041"/>
            <a:ext cx="2441400" cy="21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8" name="Google Shape;568;p31"/>
          <p:cNvSpPr/>
          <p:nvPr/>
        </p:nvSpPr>
        <p:spPr>
          <a:xfrm>
            <a:off x="936837" y="2049041"/>
            <a:ext cx="3662100" cy="21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000"/>
                </a:lnTo>
                <a:lnTo>
                  <a:pt x="0" y="60000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9" name="Google Shape;569;p31"/>
          <p:cNvSpPr txBox="1"/>
          <p:nvPr/>
        </p:nvSpPr>
        <p:spPr>
          <a:xfrm>
            <a:off x="3766849" y="1541175"/>
            <a:ext cx="15885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RESPONSABLE DE COMUNICACIÓN Y MARKETING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432450" y="2260884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1"/>
          <p:cNvSpPr txBox="1"/>
          <p:nvPr/>
        </p:nvSpPr>
        <p:spPr>
          <a:xfrm>
            <a:off x="432450" y="2260884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PAID MEDIA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653065" y="2260884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1"/>
          <p:cNvSpPr txBox="1"/>
          <p:nvPr/>
        </p:nvSpPr>
        <p:spPr>
          <a:xfrm>
            <a:off x="1653065" y="2260884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PRENSA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05259" y="2977117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 txBox="1"/>
          <p:nvPr/>
        </p:nvSpPr>
        <p:spPr>
          <a:xfrm>
            <a:off x="1905259" y="2977117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FREELANCE BALTIMORE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2873680" y="2260884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 txBox="1"/>
          <p:nvPr/>
        </p:nvSpPr>
        <p:spPr>
          <a:xfrm>
            <a:off x="2873680" y="2260884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SOCIAL MEDIA JUNIOR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094297" y="2260884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 txBox="1"/>
          <p:nvPr/>
        </p:nvSpPr>
        <p:spPr>
          <a:xfrm>
            <a:off x="4094297" y="2260884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SOCIAL MEDIA SENIOR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4346489" y="2977117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 txBox="1"/>
          <p:nvPr/>
        </p:nvSpPr>
        <p:spPr>
          <a:xfrm>
            <a:off x="4346489" y="2977117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ALUMNOS/AS EN PRÁCTICAS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4346489" y="3693350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 txBox="1"/>
          <p:nvPr/>
        </p:nvSpPr>
        <p:spPr>
          <a:xfrm>
            <a:off x="4346489" y="3693350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APOYO REDES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4346489" y="4409583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1"/>
          <p:cNvSpPr txBox="1"/>
          <p:nvPr/>
        </p:nvSpPr>
        <p:spPr>
          <a:xfrm>
            <a:off x="4346489" y="4409583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314912" y="2260884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1"/>
          <p:cNvSpPr txBox="1"/>
          <p:nvPr/>
        </p:nvSpPr>
        <p:spPr>
          <a:xfrm>
            <a:off x="5314912" y="2260884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RESPONSABLE DE DISEÑO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5567105" y="2977117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1"/>
          <p:cNvSpPr txBox="1"/>
          <p:nvPr/>
        </p:nvSpPr>
        <p:spPr>
          <a:xfrm>
            <a:off x="5567105" y="2977117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DISEÑADOR/A FREELANCE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6535527" y="2260884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1"/>
          <p:cNvSpPr txBox="1"/>
          <p:nvPr/>
        </p:nvSpPr>
        <p:spPr>
          <a:xfrm>
            <a:off x="6535527" y="2260884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FOTOS Y VÍDEOS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7756142" y="2260884"/>
            <a:ext cx="1008900" cy="504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C2C2C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1"/>
          <p:cNvSpPr txBox="1"/>
          <p:nvPr/>
        </p:nvSpPr>
        <p:spPr>
          <a:xfrm>
            <a:off x="7756142" y="2260884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PUNTO INFO + ENCUESTADORES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4" name="Google Shape;594;p31"/>
          <p:cNvSpPr txBox="1"/>
          <p:nvPr/>
        </p:nvSpPr>
        <p:spPr>
          <a:xfrm>
            <a:off x="5660155" y="1544652"/>
            <a:ext cx="1008900" cy="5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425" tIns="4425" rIns="4425" bIns="4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MARKETING Y VENTAS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95" name="Google Shape;59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9131" y="1929361"/>
            <a:ext cx="44210" cy="6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5695" y="1810061"/>
            <a:ext cx="184255" cy="67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0055" y="1707005"/>
            <a:ext cx="15588" cy="93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31"/>
          <p:cNvGrpSpPr/>
          <p:nvPr/>
        </p:nvGrpSpPr>
        <p:grpSpPr>
          <a:xfrm>
            <a:off x="5325306" y="1802091"/>
            <a:ext cx="94775" cy="125328"/>
            <a:chOff x="6693408" y="2341656"/>
            <a:chExt cx="109440" cy="144720"/>
          </a:xfrm>
        </p:grpSpPr>
        <p:pic>
          <p:nvPicPr>
            <p:cNvPr id="599" name="Google Shape;599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84848" y="2341656"/>
              <a:ext cx="18000" cy="1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93408" y="2378376"/>
              <a:ext cx="18000" cy="1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1" name="Google Shape;601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68534" y="1778398"/>
            <a:ext cx="15588" cy="9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01209" y="3156065"/>
            <a:ext cx="15588" cy="9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37104" y="2213926"/>
            <a:ext cx="15588" cy="93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31"/>
          <p:cNvGrpSpPr/>
          <p:nvPr/>
        </p:nvGrpSpPr>
        <p:grpSpPr>
          <a:xfrm>
            <a:off x="5673854" y="2348607"/>
            <a:ext cx="15588" cy="93528"/>
            <a:chOff x="7095888" y="2972736"/>
            <a:chExt cx="18000" cy="108000"/>
          </a:xfrm>
        </p:grpSpPr>
        <p:pic>
          <p:nvPicPr>
            <p:cNvPr id="605" name="Google Shape;605;p3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095888" y="2972736"/>
              <a:ext cx="18000" cy="1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3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095888" y="2972736"/>
              <a:ext cx="18000" cy="1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7" name="Google Shape;607;p3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68932" y="3441326"/>
            <a:ext cx="15588" cy="9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42984" y="2663622"/>
            <a:ext cx="21960" cy="10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2150" y="2617967"/>
            <a:ext cx="15588" cy="9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68057" y="1778398"/>
            <a:ext cx="15588" cy="93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31"/>
          <p:cNvGrpSpPr/>
          <p:nvPr/>
        </p:nvGrpSpPr>
        <p:grpSpPr>
          <a:xfrm>
            <a:off x="1067735" y="730175"/>
            <a:ext cx="36242" cy="113974"/>
            <a:chOff x="1423646" y="973566"/>
            <a:chExt cx="48322" cy="151965"/>
          </a:xfrm>
        </p:grpSpPr>
        <p:pic>
          <p:nvPicPr>
            <p:cNvPr id="612" name="Google Shape;612;p3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423646" y="973566"/>
              <a:ext cx="40608" cy="151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3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453968" y="988416"/>
              <a:ext cx="18000" cy="1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4" name="Google Shape;614;p3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39966" y="1351512"/>
            <a:ext cx="13500" cy="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97033" y="2926610"/>
            <a:ext cx="15588" cy="9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706383" y="2593962"/>
            <a:ext cx="15588" cy="93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7" name="Google Shape;617;p31"/>
          <p:cNvCxnSpPr>
            <a:stCxn id="569" idx="3"/>
            <a:endCxn id="594" idx="1"/>
          </p:cNvCxnSpPr>
          <p:nvPr/>
        </p:nvCxnSpPr>
        <p:spPr>
          <a:xfrm>
            <a:off x="5355349" y="1793325"/>
            <a:ext cx="304800" cy="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3266100" y="2202300"/>
            <a:ext cx="26118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dirty="0">
                <a:solidFill>
                  <a:schemeClr val="lt1"/>
                </a:solidFill>
                <a:latin typeface="Alfa Slab One"/>
                <a:ea typeface="Montserrat"/>
                <a:cs typeface="Montserrat"/>
                <a:sym typeface="Alfa Slab One"/>
              </a:rPr>
              <a:t>CONTRATACION Y SELECCI</a:t>
            </a:r>
            <a:r>
              <a:rPr lang="es-ES" sz="1800" dirty="0" err="1">
                <a:solidFill>
                  <a:schemeClr val="lt1"/>
                </a:solidFill>
                <a:latin typeface="Alfa Slab One"/>
                <a:ea typeface="Montserrat"/>
                <a:cs typeface="Montserrat"/>
                <a:sym typeface="Alfa Slab One"/>
              </a:rPr>
              <a:t>Ó</a:t>
            </a:r>
            <a:r>
              <a:rPr lang="es" sz="1800" dirty="0">
                <a:solidFill>
                  <a:schemeClr val="lt1"/>
                </a:solidFill>
                <a:latin typeface="Alfa Slab One"/>
                <a:ea typeface="Montserrat"/>
                <a:cs typeface="Montserrat"/>
                <a:sym typeface="Alfa Slab One"/>
              </a:rPr>
              <a:t>N DE PERSONAL</a:t>
            </a:r>
            <a:endParaRPr sz="1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6;p3">
            <a:extLst>
              <a:ext uri="{FF2B5EF4-FFF2-40B4-BE49-F238E27FC236}">
                <a16:creationId xmlns:a16="http://schemas.microsoft.com/office/drawing/2014/main" id="{4301A990-CF57-0B5E-634B-E8697C472650}"/>
              </a:ext>
            </a:extLst>
          </p:cNvPr>
          <p:cNvSpPr txBox="1"/>
          <p:nvPr/>
        </p:nvSpPr>
        <p:spPr>
          <a:xfrm>
            <a:off x="6431121" y="4061035"/>
            <a:ext cx="2611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MODULO </a:t>
            </a:r>
            <a:r>
              <a:rPr lang="es" sz="1800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9</a:t>
            </a:r>
            <a:endParaRPr sz="1800" b="0" i="0" u="none" strike="noStrike" cap="none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2808AB84-BADE-7E34-C01B-8380ED82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21" y="170587"/>
            <a:ext cx="1007644" cy="1189698"/>
          </a:xfrm>
          <a:prstGeom prst="rect">
            <a:avLst/>
          </a:prstGeom>
        </p:spPr>
      </p:pic>
      <p:pic>
        <p:nvPicPr>
          <p:cNvPr id="6" name="Imagen 5" descr="Imagen que contiene dibujo, reloj, luz&#10;&#10;El contenido generado por IA puede ser incorrecto.">
            <a:extLst>
              <a:ext uri="{FF2B5EF4-FFF2-40B4-BE49-F238E27FC236}">
                <a16:creationId xmlns:a16="http://schemas.microsoft.com/office/drawing/2014/main" id="{24CE2BC6-9630-D3A6-C004-6F8A8473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3" y="3910057"/>
            <a:ext cx="677408" cy="9060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382225" y="307450"/>
            <a:ext cx="35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457000" y="307450"/>
            <a:ext cx="4265100" cy="465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>
                <a:latin typeface="Alfa Slab One"/>
                <a:ea typeface="Alfa Slab One"/>
                <a:cs typeface="Alfa Slab One"/>
                <a:sym typeface="Alfa Slab One"/>
              </a:rPr>
              <a:t>SELECCIÓN DE PERSONAL</a:t>
            </a:r>
            <a:endParaRPr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En el mundo de los recursos humanos, una de las tareas más importantes es la de la selección y la búsqueda de personal. Y es que no todas las personas o perfiles profesionales son válidos para cualquier vacante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just"/>
            <a:r>
              <a:rPr lang="es-ES" b="1" i="0" dirty="0">
                <a:solidFill>
                  <a:srgbClr val="091D34"/>
                </a:solidFill>
                <a:effectLst/>
                <a:latin typeface="Montserrat" panose="00000500000000000000" pitchFamily="2" charset="0"/>
              </a:rPr>
              <a:t>Un proceso de selección de personal es el conjunto de pruebas divididas en distintas fases y etapas que tienen como objetivo encontrar a la persona ideal para la organización en un puesto en concreto.</a:t>
            </a:r>
            <a:endParaRPr lang="es-ES" b="0" i="0" dirty="0">
              <a:solidFill>
                <a:srgbClr val="091D34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es-ES" sz="1200" b="0" i="0" dirty="0">
                <a:solidFill>
                  <a:srgbClr val="091D34"/>
                </a:solidFill>
                <a:effectLst/>
                <a:latin typeface="Montserrat" panose="00000500000000000000" pitchFamily="2" charset="0"/>
              </a:rPr>
              <a:t> </a:t>
            </a:r>
          </a:p>
          <a:p>
            <a:pPr>
              <a:lnSpc>
                <a:spcPct val="115000"/>
              </a:lnSpc>
              <a:buSzPts val="1100"/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El fin de estos procesos es conocer mejor a los candidatos para saber quién es el más apto para desempeñar cada puesto de trabajo, lo que depende de muchas variables (competencias, experiencia, habilidades técnicas,...)</a:t>
            </a:r>
            <a:endParaRPr lang="es-ES" sz="12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l="22682" r="24677"/>
          <a:stretch/>
        </p:blipFill>
        <p:spPr>
          <a:xfrm>
            <a:off x="5085325" y="0"/>
            <a:ext cx="4058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4571999" y="-61500"/>
            <a:ext cx="4571825" cy="520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106137" y="212271"/>
            <a:ext cx="4244790" cy="467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dirty="0">
                <a:latin typeface="Alfa Slab One"/>
                <a:ea typeface="Alfa Slab One"/>
                <a:cs typeface="Alfa Slab One"/>
                <a:sym typeface="Alfa Slab One"/>
              </a:rPr>
              <a:t>LA SELECCION</a:t>
            </a:r>
            <a:endParaRPr sz="19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b="1" dirty="0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s" sz="14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ases del proceso de selección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"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1- VALORAR LAS NECESIDADES DE LA ORGANIZACI</a:t>
            </a:r>
            <a:r>
              <a:rPr lang="es-ES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Ó</a:t>
            </a:r>
            <a:r>
              <a:rPr lang="es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managers deberan valorar si debemos buscar una contratacion externa o encontrarlo dentro de nuestra organizaci</a:t>
            </a:r>
            <a:r>
              <a:rPr lang="es-ES" sz="105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ó</a:t>
            </a:r>
            <a:r>
              <a:rPr lang="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2- DPT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Aqu</a:t>
            </a:r>
            <a:r>
              <a:rPr lang="es-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</a:t>
            </a:r>
            <a:r>
              <a:rPr lang="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incluiremos las tareas y funciones requeridads para el puesto según la posición lo que nos dará precisión en la búsqueda para encontrar el candidato/a idoneo.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 PUBLICACION DE LA OFERTA.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Web de empresa, LINKEDIN, ETT, NETWORKING…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4.- PRESELECCION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Realizar</a:t>
            </a:r>
            <a:r>
              <a:rPr lang="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CRIBA CURRICULAR: EXPERIENCIA  Y FORMACION en el puesto.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-Huella digital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-</a:t>
            </a:r>
            <a:r>
              <a:rPr lang="es-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Entrevista</a:t>
            </a:r>
            <a:r>
              <a:rPr lang="e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telefónica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-Empresas y referencias</a:t>
            </a:r>
            <a:endParaRPr lang="es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4951827" y="224250"/>
            <a:ext cx="3751696" cy="453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0000"/>
              </a:lnSpc>
              <a:buSzPts val="1400"/>
            </a:pPr>
            <a:endParaRPr lang="es-ES" sz="1900" b="1" dirty="0">
              <a:solidFill>
                <a:schemeClr val="lt1"/>
              </a:solidFill>
              <a:latin typeface="Alfa Slab One"/>
              <a:sym typeface="Alfa Slab One"/>
            </a:endParaRPr>
          </a:p>
          <a:p>
            <a:pPr>
              <a:lnSpc>
                <a:spcPct val="100000"/>
              </a:lnSpc>
              <a:buSzPts val="1400"/>
            </a:pPr>
            <a:endParaRPr sz="1100" b="1" dirty="0">
              <a:solidFill>
                <a:schemeClr val="bg1"/>
              </a:solidFill>
              <a:latin typeface="Montserrat"/>
              <a:sym typeface="Montserrat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"/>
                <a:sym typeface="Open Sans Light"/>
              </a:rPr>
              <a:t>5- LA PRUEBA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"/>
                <a:sym typeface="Open Sans Light"/>
              </a:rPr>
              <a:t>Realización de pruebas para ver competencias, dinámicas de grupo, gamificación.</a:t>
            </a:r>
          </a:p>
          <a:p>
            <a:endParaRPr lang="es-ES" sz="1100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"/>
                <a:sym typeface="Open Sans Light"/>
              </a:rPr>
              <a:t>6- ENTREVISTA DE TRABAJO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"/>
                <a:sym typeface="Open Sans Light"/>
              </a:rPr>
              <a:t>Conocer a los candidatos/as con más profundidad y contarles más sobre la oferta.</a:t>
            </a:r>
          </a:p>
          <a:p>
            <a:endParaRPr lang="es-ES" sz="1100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"/>
                <a:sym typeface="Open Sans Light"/>
              </a:rPr>
              <a:t>7- FASE FINAL </a:t>
            </a:r>
          </a:p>
          <a:p>
            <a:r>
              <a:rPr lang="es-ES" sz="1100" dirty="0">
                <a:solidFill>
                  <a:schemeClr val="bg1"/>
                </a:solidFill>
                <a:latin typeface="Montserrat"/>
                <a:sym typeface="Open Sans Light"/>
              </a:rPr>
              <a:t>Momento de seleccionar a la persona idónea para el puesto.</a:t>
            </a:r>
          </a:p>
          <a:p>
            <a:endParaRPr lang="es-ES" sz="1100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endParaRPr lang="es-ES" sz="1100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"/>
                <a:sym typeface="Open Sans Light"/>
              </a:rPr>
              <a:t>8- CONTRATACION E INCORPORACION.</a:t>
            </a:r>
          </a:p>
          <a:p>
            <a:endParaRPr lang="es-ES" sz="1100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r>
              <a:rPr lang="es-ES" sz="1100" dirty="0">
                <a:solidFill>
                  <a:schemeClr val="bg1"/>
                </a:solidFill>
                <a:latin typeface="Montserrat"/>
                <a:sym typeface="Open Sans Light"/>
              </a:rPr>
              <a:t>Asegurar un buen proceso de ONBOARDING y que toda la documentación esté en regla. </a:t>
            </a:r>
          </a:p>
          <a:p>
            <a:endParaRPr lang="es-ES" sz="1100" b="1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r>
              <a:rPr lang="es-ES" sz="1100" b="1" dirty="0">
                <a:solidFill>
                  <a:schemeClr val="bg1"/>
                </a:solidFill>
                <a:latin typeface="Montserrat"/>
                <a:sym typeface="Open Sans Light"/>
              </a:rPr>
              <a:t>La primera impresión que se lleve la persona le acompañará el resto de su ciclo en la empresa.</a:t>
            </a:r>
          </a:p>
          <a:p>
            <a:endParaRPr lang="es-ES" sz="1100" b="1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endParaRPr lang="es-ES" sz="1100" b="1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endParaRPr lang="es" sz="1100" b="1" dirty="0">
              <a:solidFill>
                <a:schemeClr val="bg1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3FE96-E235-A34A-457A-E38D5474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4E9FD-2CD4-A82F-B41E-150EC570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700" dirty="0">
                <a:solidFill>
                  <a:srgbClr val="000000"/>
                </a:solidFill>
                <a:latin typeface="Alfa Slab One"/>
              </a:rPr>
              <a:t>FUENTES</a:t>
            </a:r>
            <a:r>
              <a:rPr lang="es-ES" sz="2700" dirty="0"/>
              <a:t> </a:t>
            </a:r>
            <a:r>
              <a:rPr lang="es-ES" sz="2700" dirty="0">
                <a:solidFill>
                  <a:srgbClr val="000000"/>
                </a:solidFill>
                <a:latin typeface="Alfa Slab One"/>
              </a:rPr>
              <a:t>DE RECLUTAMIENTO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A6CB0A-7BE8-E5B8-E4B7-2E236D67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635720" cy="3844068"/>
          </a:xfrm>
        </p:spPr>
        <p:txBody>
          <a:bodyPr>
            <a:normAutofit/>
          </a:bodyPr>
          <a:lstStyle/>
          <a:p>
            <a:pPr marL="996950" lvl="1" indent="-400050">
              <a:buFont typeface="+mj-lt"/>
              <a:buAutoNum type="romanUcPeriod"/>
            </a:pPr>
            <a:endParaRPr lang="es-ES" dirty="0"/>
          </a:p>
          <a:p>
            <a:r>
              <a:rPr lang="es-ES" sz="1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ANUNCIOS O PUBLICIDAD: En desuso.</a:t>
            </a:r>
          </a:p>
          <a:p>
            <a:pPr marL="114300" indent="0">
              <a:buNone/>
            </a:pPr>
            <a:endParaRPr lang="es-ES" sz="14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r>
              <a:rPr lang="es-ES" sz="1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RECOMENDACIONES : Muy efectiva en sector eventos/festivales.</a:t>
            </a:r>
          </a:p>
          <a:p>
            <a:pPr marL="114300" indent="0">
              <a:buNone/>
            </a:pPr>
            <a:endParaRPr lang="es-ES" sz="14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r>
              <a:rPr lang="es-ES" sz="1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RRSS: Difusión rápida y llega a mucha gente. #</a:t>
            </a:r>
          </a:p>
          <a:p>
            <a:pPr marL="114300" indent="0">
              <a:buNone/>
            </a:pPr>
            <a:endParaRPr lang="es-ES" sz="14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r>
              <a:rPr lang="es-ES" sz="1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AGENCIAS DE EMPLEO/ETT/EMPRESAS DE SELECCIÓN: Especialistas</a:t>
            </a:r>
          </a:p>
          <a:p>
            <a:pPr marL="114300" indent="0">
              <a:buNone/>
            </a:pPr>
            <a:endParaRPr lang="es-ES" sz="14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r>
              <a:rPr lang="es-ES" sz="1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UNIVERSIDADES Y ESCUELAS DE NEGOCIO: Formación necesaria</a:t>
            </a:r>
          </a:p>
          <a:p>
            <a:pPr marL="114300" indent="0">
              <a:buNone/>
            </a:pPr>
            <a:endParaRPr lang="es-ES" sz="14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r>
              <a:rPr lang="es-ES" sz="1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PLATAFORMAS DE BUSQUEDA DE TRABAJO: </a:t>
            </a:r>
            <a:r>
              <a:rPr lang="es-ES" sz="1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Infojobs</a:t>
            </a:r>
            <a:r>
              <a:rPr lang="es-ES" sz="1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.</a:t>
            </a:r>
          </a:p>
          <a:p>
            <a:pPr marL="114300" indent="0">
              <a:buNone/>
            </a:pPr>
            <a:endParaRPr lang="es-ES" sz="14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r>
              <a:rPr lang="es-ES" sz="1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BASE DE DATOS PROPIA: WEB: Trabaja con </a:t>
            </a:r>
            <a:r>
              <a:rPr lang="es-ES" sz="1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nosotrxs</a:t>
            </a:r>
            <a:r>
              <a:rPr lang="es-ES" sz="1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.</a:t>
            </a:r>
          </a:p>
          <a:p>
            <a:endParaRPr lang="es-ES" dirty="0"/>
          </a:p>
        </p:txBody>
      </p:sp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43569A60-F607-3BBF-9D13-73303D665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301" y="136526"/>
            <a:ext cx="1007644" cy="11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9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>
          <a:extLst>
            <a:ext uri="{FF2B5EF4-FFF2-40B4-BE49-F238E27FC236}">
              <a16:creationId xmlns:a16="http://schemas.microsoft.com/office/drawing/2014/main" id="{46D7F84A-8594-7F94-535C-49F054B4C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>
            <a:extLst>
              <a:ext uri="{FF2B5EF4-FFF2-40B4-BE49-F238E27FC236}">
                <a16:creationId xmlns:a16="http://schemas.microsoft.com/office/drawing/2014/main" id="{8FBA9C0E-D1FF-B823-BF45-7A539A635D10}"/>
              </a:ext>
            </a:extLst>
          </p:cNvPr>
          <p:cNvSpPr txBox="1"/>
          <p:nvPr/>
        </p:nvSpPr>
        <p:spPr>
          <a:xfrm>
            <a:off x="3266100" y="2179814"/>
            <a:ext cx="280491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MODULO 9 ORGANIGRAMAS</a:t>
            </a: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6;p3">
            <a:extLst>
              <a:ext uri="{FF2B5EF4-FFF2-40B4-BE49-F238E27FC236}">
                <a16:creationId xmlns:a16="http://schemas.microsoft.com/office/drawing/2014/main" id="{AA1AE73D-D8B1-31E9-4F99-2538B654E231}"/>
              </a:ext>
            </a:extLst>
          </p:cNvPr>
          <p:cNvSpPr txBox="1"/>
          <p:nvPr/>
        </p:nvSpPr>
        <p:spPr>
          <a:xfrm>
            <a:off x="6431121" y="4061035"/>
            <a:ext cx="2611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MODULO </a:t>
            </a:r>
            <a:r>
              <a:rPr lang="es" sz="1800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9</a:t>
            </a:r>
            <a:endParaRPr sz="1800" b="0" i="0" u="none" strike="noStrike" cap="none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559161A1-7F1C-684A-C51C-FAE753EC8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21" y="170587"/>
            <a:ext cx="1007644" cy="1189698"/>
          </a:xfrm>
          <a:prstGeom prst="rect">
            <a:avLst/>
          </a:prstGeom>
        </p:spPr>
      </p:pic>
      <p:pic>
        <p:nvPicPr>
          <p:cNvPr id="6" name="Imagen 5" descr="Imagen que contiene dibujo, reloj, luz&#10;&#10;El contenido generado por IA puede ser incorrecto.">
            <a:extLst>
              <a:ext uri="{FF2B5EF4-FFF2-40B4-BE49-F238E27FC236}">
                <a16:creationId xmlns:a16="http://schemas.microsoft.com/office/drawing/2014/main" id="{C23BBB49-B1C8-FD4A-CBA0-EB24631EA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3" y="3910057"/>
            <a:ext cx="677408" cy="9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7F3178B4-1AF6-4E76-3703-37ACA7F4B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>
            <a:extLst>
              <a:ext uri="{FF2B5EF4-FFF2-40B4-BE49-F238E27FC236}">
                <a16:creationId xmlns:a16="http://schemas.microsoft.com/office/drawing/2014/main" id="{635D171F-0BD4-1CC6-7636-81B0A387076F}"/>
              </a:ext>
            </a:extLst>
          </p:cNvPr>
          <p:cNvSpPr txBox="1"/>
          <p:nvPr/>
        </p:nvSpPr>
        <p:spPr>
          <a:xfrm>
            <a:off x="382225" y="307450"/>
            <a:ext cx="35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>
            <a:extLst>
              <a:ext uri="{FF2B5EF4-FFF2-40B4-BE49-F238E27FC236}">
                <a16:creationId xmlns:a16="http://schemas.microsoft.com/office/drawing/2014/main" id="{A2BBA6C3-C628-F0C7-B2D7-F594510BB228}"/>
              </a:ext>
            </a:extLst>
          </p:cNvPr>
          <p:cNvSpPr txBox="1"/>
          <p:nvPr/>
        </p:nvSpPr>
        <p:spPr>
          <a:xfrm>
            <a:off x="456999" y="307450"/>
            <a:ext cx="6865695" cy="381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dirty="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CONS</a:t>
            </a:r>
            <a:r>
              <a:rPr lang="es-ES" dirty="0">
                <a:latin typeface="Alfa Slab One"/>
                <a:ea typeface="Alfa Slab One"/>
                <a:cs typeface="Alfa Slab One"/>
                <a:sym typeface="Alfa Slab One"/>
              </a:rPr>
              <a:t>EJOS PARA MEJORAR LA SELECCION</a:t>
            </a:r>
            <a:endParaRPr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1- DEFINIR BIEN EL PERFIL: Dedicarle tiempo. Tener claro que buscamos.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2- Definir la estructura y planificar entrevistas.: Pongámosle cariño.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3-No nos dejemos llevar por la conexión personal. Diferenciar el nexo que se puede generar en la entrevista con el encaje real del candidato al puesto.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4-Utilizar varios métodos de evaluación. Obtener una visión completa.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5- Proceso consistente: asegurar que </a:t>
            </a:r>
            <a:r>
              <a:rPr lang="es-ES" sz="12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todxs</a:t>
            </a: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 son evaluados de manera justa y objetiva.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2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6-Comunicación adecuada: información fluida y constante del proceso y del puesto.</a:t>
            </a:r>
            <a:endParaRPr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4">
            <a:extLst>
              <a:ext uri="{FF2B5EF4-FFF2-40B4-BE49-F238E27FC236}">
                <a16:creationId xmlns:a16="http://schemas.microsoft.com/office/drawing/2014/main" id="{D3757738-EEC2-5E5C-9478-BDACE71122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875" y="4591225"/>
            <a:ext cx="294351" cy="33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04BF472F-F232-73D1-AE6C-BE8C5EEA7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699" y="3771303"/>
            <a:ext cx="1007644" cy="11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3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43C04C59-205F-26D6-557E-4C9B69044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>
            <a:extLst>
              <a:ext uri="{FF2B5EF4-FFF2-40B4-BE49-F238E27FC236}">
                <a16:creationId xmlns:a16="http://schemas.microsoft.com/office/drawing/2014/main" id="{C9BB3D69-0AB7-D067-6BB5-D3299D8DB591}"/>
              </a:ext>
            </a:extLst>
          </p:cNvPr>
          <p:cNvSpPr txBox="1"/>
          <p:nvPr/>
        </p:nvSpPr>
        <p:spPr>
          <a:xfrm>
            <a:off x="382225" y="307450"/>
            <a:ext cx="35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>
            <a:extLst>
              <a:ext uri="{FF2B5EF4-FFF2-40B4-BE49-F238E27FC236}">
                <a16:creationId xmlns:a16="http://schemas.microsoft.com/office/drawing/2014/main" id="{AE44B4F1-8EB4-BB30-976F-7BB3A846D006}"/>
              </a:ext>
            </a:extLst>
          </p:cNvPr>
          <p:cNvSpPr txBox="1"/>
          <p:nvPr/>
        </p:nvSpPr>
        <p:spPr>
          <a:xfrm>
            <a:off x="1" y="179956"/>
            <a:ext cx="5085324" cy="478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dirty="0">
                <a:latin typeface="Alfa Slab One"/>
                <a:ea typeface="Alfa Slab One"/>
                <a:cs typeface="Alfa Slab One"/>
                <a:sym typeface="Alfa Slab One"/>
              </a:rPr>
              <a:t>La contratacion laboral</a:t>
            </a:r>
            <a:endParaRPr sz="19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1" dirty="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" b="1" dirty="0">
                <a:latin typeface="Montserrat"/>
                <a:ea typeface="Montserrat"/>
                <a:cs typeface="Montserrat"/>
                <a:sym typeface="Montserrat"/>
              </a:rPr>
              <a:t>a relacion laboral</a:t>
            </a: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 una relación laboral aquella existente entre un trabajador/a y un empresario/a, por la cual el primero se compromete personal y voluntariamente a prestar sus servicios profesionales al segundo que dirige el trabajo, se apropia de sus resultados y, a cambio abona un salario a la persona trabajadora.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ART.1.1 E.T (Estatuto de los trabajadores):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2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Características de la relación laboral ordinaria: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2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VOLUNTARIA, POR CUENTA AJENA, REMUNERADA, PERSONALISIMA Y DEPENDIENTE.</a:t>
            </a:r>
            <a:endParaRPr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4">
            <a:extLst>
              <a:ext uri="{FF2B5EF4-FFF2-40B4-BE49-F238E27FC236}">
                <a16:creationId xmlns:a16="http://schemas.microsoft.com/office/drawing/2014/main" id="{8097D265-4D52-AB2C-8D10-0F16C88FD5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82" r="24677"/>
          <a:stretch/>
        </p:blipFill>
        <p:spPr>
          <a:xfrm>
            <a:off x="5085325" y="0"/>
            <a:ext cx="4058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69573C1-CA64-AEC3-B5CC-427F319F4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96" y="2503335"/>
            <a:ext cx="3956107" cy="9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8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>
          <a:extLst>
            <a:ext uri="{FF2B5EF4-FFF2-40B4-BE49-F238E27FC236}">
              <a16:creationId xmlns:a16="http://schemas.microsoft.com/office/drawing/2014/main" id="{9D2E33B5-FA41-68A3-3295-B44D25DE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>
            <a:extLst>
              <a:ext uri="{FF2B5EF4-FFF2-40B4-BE49-F238E27FC236}">
                <a16:creationId xmlns:a16="http://schemas.microsoft.com/office/drawing/2014/main" id="{FA50C24C-F858-A40E-DFE6-EFE764090B40}"/>
              </a:ext>
            </a:extLst>
          </p:cNvPr>
          <p:cNvSpPr/>
          <p:nvPr/>
        </p:nvSpPr>
        <p:spPr>
          <a:xfrm>
            <a:off x="4511525" y="-61500"/>
            <a:ext cx="4632300" cy="52045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id="{B3CE7E89-C7A4-B361-FEF8-3CD19BB9851A}"/>
              </a:ext>
            </a:extLst>
          </p:cNvPr>
          <p:cNvSpPr txBox="1"/>
          <p:nvPr/>
        </p:nvSpPr>
        <p:spPr>
          <a:xfrm>
            <a:off x="0" y="141675"/>
            <a:ext cx="4511525" cy="500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>
                <a:latin typeface="Alfa Slab One"/>
                <a:ea typeface="Alfa Slab One"/>
                <a:cs typeface="Alfa Slab One"/>
                <a:sym typeface="Alfa Slab One"/>
              </a:rPr>
              <a:t>Relaciones excluidas: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000" b="1" dirty="0"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s" sz="1000" b="1" dirty="0">
                <a:latin typeface="Montserrat"/>
                <a:ea typeface="Montserrat"/>
                <a:cs typeface="Montserrat"/>
                <a:sym typeface="Montserrat"/>
              </a:rPr>
              <a:t> reunen algunas de las caracteristicas anteriores</a:t>
            </a:r>
            <a:r>
              <a:rPr lang="es" b="1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" sz="11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/>
            <a:r>
              <a:rPr lang="es-ES" sz="1100" b="1" dirty="0">
                <a:solidFill>
                  <a:schemeClr val="dk1"/>
                </a:solidFill>
                <a:latin typeface="Montserrat"/>
              </a:rPr>
              <a:t>-</a:t>
            </a:r>
            <a:r>
              <a:rPr lang="es-ES" sz="1200" b="1" u="sng" dirty="0">
                <a:solidFill>
                  <a:schemeClr val="dk1"/>
                </a:solidFill>
                <a:latin typeface="Montserrat"/>
              </a:rPr>
              <a:t>Funcionarios</a:t>
            </a:r>
            <a:r>
              <a:rPr lang="es-ES" sz="1200" dirty="0">
                <a:solidFill>
                  <a:schemeClr val="dk1"/>
                </a:solidFill>
                <a:latin typeface="Montserrat"/>
              </a:rPr>
              <a:t>: Esta relación reúne todas las características propias de una relación laboral, pero tienen una normativa reguladora propia, el Estatuto Básico del Empleado Público por su labor especial y la información a la que acceden algunos funcionarios.</a:t>
            </a:r>
          </a:p>
          <a:p>
            <a:pPr algn="l"/>
            <a:endParaRPr lang="es-ES" sz="1200" dirty="0">
              <a:solidFill>
                <a:schemeClr val="dk1"/>
              </a:solidFill>
              <a:latin typeface="Montserrat"/>
            </a:endParaRPr>
          </a:p>
          <a:p>
            <a:pPr algn="l"/>
            <a:r>
              <a:rPr lang="es-ES" sz="1200" b="1" u="sng" dirty="0">
                <a:solidFill>
                  <a:schemeClr val="dk1"/>
                </a:solidFill>
                <a:latin typeface="Montserrat"/>
              </a:rPr>
              <a:t>-Consejeros o miembros del consejo de administración</a:t>
            </a:r>
            <a:r>
              <a:rPr lang="es-ES" sz="1200" dirty="0">
                <a:solidFill>
                  <a:schemeClr val="dk1"/>
                </a:solidFill>
                <a:latin typeface="Montserrat"/>
              </a:rPr>
              <a:t>: Siempre que sea la única actividad que realicen en la empresa. Falta la dependencia.</a:t>
            </a:r>
          </a:p>
          <a:p>
            <a:pPr algn="l"/>
            <a:endParaRPr lang="es-ES" sz="1200" dirty="0">
              <a:solidFill>
                <a:schemeClr val="dk1"/>
              </a:solidFill>
              <a:latin typeface="Montserrat"/>
            </a:endParaRPr>
          </a:p>
          <a:p>
            <a:pPr algn="l"/>
            <a:r>
              <a:rPr lang="es-ES" sz="1200" b="1" u="sng" dirty="0">
                <a:solidFill>
                  <a:schemeClr val="dk1"/>
                </a:solidFill>
                <a:latin typeface="Montserrat"/>
                <a:sym typeface="Open Sans Light"/>
              </a:rPr>
              <a:t>-Trabajos realizados a títulos de amistad, benevolencia y buena vecindad</a:t>
            </a:r>
            <a:r>
              <a:rPr lang="es-ES" sz="1200" dirty="0">
                <a:solidFill>
                  <a:schemeClr val="dk1"/>
                </a:solidFill>
                <a:latin typeface="Montserrat"/>
                <a:sym typeface="Open Sans Light"/>
              </a:rPr>
              <a:t>.</a:t>
            </a:r>
            <a:r>
              <a:rPr lang="es-ES" sz="1200" dirty="0">
                <a:solidFill>
                  <a:schemeClr val="dk1"/>
                </a:solidFill>
                <a:latin typeface="Montserrat"/>
              </a:rPr>
              <a:t> Falta la remuneración.</a:t>
            </a:r>
          </a:p>
          <a:p>
            <a:pPr algn="l"/>
            <a:endParaRPr lang="es-ES" sz="1200" dirty="0">
              <a:solidFill>
                <a:schemeClr val="dk1"/>
              </a:solidFill>
              <a:latin typeface="Montserrat"/>
            </a:endParaRPr>
          </a:p>
          <a:p>
            <a:pPr algn="l"/>
            <a:r>
              <a:rPr lang="es-ES" sz="1200" b="1" u="sng" dirty="0">
                <a:solidFill>
                  <a:schemeClr val="dk1"/>
                </a:solidFill>
                <a:latin typeface="Montserrat"/>
                <a:sym typeface="Open Sans Light"/>
              </a:rPr>
              <a:t>-Trabajos familiares</a:t>
            </a:r>
            <a:r>
              <a:rPr lang="es-ES" sz="1200" dirty="0">
                <a:solidFill>
                  <a:schemeClr val="dk1"/>
                </a:solidFill>
                <a:latin typeface="Montserrat"/>
                <a:sym typeface="Open Sans Light"/>
              </a:rPr>
              <a:t>: </a:t>
            </a:r>
            <a:r>
              <a:rPr lang="es-ES" sz="1200" dirty="0">
                <a:solidFill>
                  <a:schemeClr val="dk1"/>
                </a:solidFill>
                <a:latin typeface="Montserrat"/>
              </a:rPr>
              <a:t>Realizados por el cónyuge, ascendientes y descendientes hasta el segundo grado de consanguinidad, afinidad o adopción, que convivan con el empresario, salvo que demuestren su condición de asalariados. Falta la remuneración.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1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</a:p>
        </p:txBody>
      </p:sp>
      <p:sp>
        <p:nvSpPr>
          <p:cNvPr id="81" name="Google Shape;81;p5">
            <a:extLst>
              <a:ext uri="{FF2B5EF4-FFF2-40B4-BE49-F238E27FC236}">
                <a16:creationId xmlns:a16="http://schemas.microsoft.com/office/drawing/2014/main" id="{37E86A6C-5C99-8008-77EB-A0932C9972BA}"/>
              </a:ext>
            </a:extLst>
          </p:cNvPr>
          <p:cNvSpPr txBox="1"/>
          <p:nvPr/>
        </p:nvSpPr>
        <p:spPr>
          <a:xfrm>
            <a:off x="4511525" y="307450"/>
            <a:ext cx="4632475" cy="483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AUTONOMOS Y TRADES:</a:t>
            </a:r>
            <a:endParaRPr sz="1900" b="0" i="0" u="none" strike="noStrike" cap="none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Falta la ajenidad. El trabajo autónomo se regula por el Estatuto del trabajo autónomo.</a:t>
            </a:r>
            <a:r>
              <a:rPr lang="es-ES" sz="1100" dirty="0">
                <a:solidFill>
                  <a:schemeClr val="bg1"/>
                </a:solidFill>
                <a:latin typeface="Montserrat"/>
                <a:sym typeface="Open Sans Light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200" u="sng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u="sng" dirty="0">
                <a:solidFill>
                  <a:schemeClr val="bg1"/>
                </a:solidFill>
                <a:latin typeface="Montserrat"/>
              </a:rPr>
              <a:t>Distingue dos figuras: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200" u="sng" dirty="0">
              <a:solidFill>
                <a:schemeClr val="bg1"/>
              </a:solidFill>
              <a:latin typeface="Montserrat"/>
            </a:endParaRPr>
          </a:p>
          <a:p>
            <a:r>
              <a:rPr lang="es-ES" sz="1100" u="sng" dirty="0">
                <a:solidFill>
                  <a:schemeClr val="bg1"/>
                </a:solidFill>
                <a:latin typeface="Montserrat"/>
              </a:rPr>
              <a:t>- </a:t>
            </a:r>
            <a:r>
              <a:rPr lang="es-ES" sz="1200" b="1" u="sng" dirty="0">
                <a:solidFill>
                  <a:schemeClr val="bg1"/>
                </a:solidFill>
                <a:latin typeface="Montserrat"/>
              </a:rPr>
              <a:t>El trabajador autónomo, persona física </a:t>
            </a:r>
            <a:r>
              <a:rPr lang="es-ES" sz="1200" dirty="0">
                <a:solidFill>
                  <a:schemeClr val="bg1"/>
                </a:solidFill>
                <a:latin typeface="Montserrat"/>
              </a:rPr>
              <a:t>que realiza una actividad económica o profesional a título lucrativo, con o sin trabajadores a cargo, de forma habitual, personal, directa, por cuenta propia y fuera del ámbito de dirección de otra persona.</a:t>
            </a:r>
          </a:p>
          <a:p>
            <a:endParaRPr lang="es-ES" sz="1200" dirty="0">
              <a:solidFill>
                <a:schemeClr val="bg1"/>
              </a:solidFill>
              <a:latin typeface="Montserrat"/>
            </a:endParaRPr>
          </a:p>
          <a:p>
            <a:r>
              <a:rPr lang="es-ES" sz="1200" dirty="0">
                <a:solidFill>
                  <a:schemeClr val="bg1"/>
                </a:solidFill>
                <a:latin typeface="Montserrat"/>
              </a:rPr>
              <a:t>- </a:t>
            </a:r>
            <a:r>
              <a:rPr lang="es-ES" sz="1200" b="1" u="sng" dirty="0">
                <a:solidFill>
                  <a:schemeClr val="bg1"/>
                </a:solidFill>
                <a:latin typeface="Montserrat"/>
              </a:rPr>
              <a:t>El TRADE</a:t>
            </a:r>
            <a:r>
              <a:rPr lang="es-ES" sz="1200" dirty="0">
                <a:solidFill>
                  <a:schemeClr val="bg1"/>
                </a:solidFill>
                <a:latin typeface="Montserrat"/>
              </a:rPr>
              <a:t>, que trabaja de forma habitual, personal, directa y predominante para un cliente, del que depende económicamente por percibir de él, al menos, el 75 % de sus ingresos</a:t>
            </a:r>
            <a:r>
              <a:rPr lang="es-ES" sz="1200" dirty="0">
                <a:solidFill>
                  <a:schemeClr val="dk1"/>
                </a:solidFill>
                <a:latin typeface="Montserrat"/>
              </a:rPr>
              <a:t>.</a:t>
            </a:r>
          </a:p>
          <a:p>
            <a:endParaRPr lang="es-ES" sz="1200" dirty="0">
              <a:solidFill>
                <a:schemeClr val="dk1"/>
              </a:solidFill>
              <a:latin typeface="Montserrat"/>
              <a:sym typeface="Open Sans Light"/>
            </a:endParaRPr>
          </a:p>
          <a:p>
            <a:endParaRPr lang="es-ES" sz="1200" dirty="0">
              <a:solidFill>
                <a:schemeClr val="dk1"/>
              </a:solidFill>
              <a:latin typeface="Montserrat"/>
              <a:sym typeface="Open Sans Light"/>
            </a:endParaRPr>
          </a:p>
          <a:p>
            <a:endParaRPr lang="es-ES" sz="1200" dirty="0">
              <a:solidFill>
                <a:schemeClr val="dk1"/>
              </a:solidFill>
              <a:latin typeface="Montserrat"/>
              <a:sym typeface="Open Sans Light"/>
            </a:endParaRPr>
          </a:p>
          <a:p>
            <a:endParaRPr lang="es-ES" sz="1200" dirty="0">
              <a:solidFill>
                <a:schemeClr val="dk1"/>
              </a:solidFill>
              <a:latin typeface="Montserrat"/>
              <a:sym typeface="Open Sans Light"/>
            </a:endParaRPr>
          </a:p>
          <a:p>
            <a:endParaRPr lang="es-ES" sz="1200" dirty="0">
              <a:solidFill>
                <a:schemeClr val="dk1"/>
              </a:solidFill>
              <a:latin typeface="Montserrat"/>
              <a:sym typeface="Open Sans Light"/>
            </a:endParaRPr>
          </a:p>
          <a:p>
            <a:endParaRPr lang="es-ES" sz="1200" dirty="0">
              <a:solidFill>
                <a:schemeClr val="dk1"/>
              </a:solidFill>
              <a:latin typeface="Montserra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1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D4B8EA65-2DFA-8756-DA29-CFB3546C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026" y="4431254"/>
            <a:ext cx="541298" cy="6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40E4E-DD5A-FA74-DA3D-D062270A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 dirty="0">
                <a:solidFill>
                  <a:srgbClr val="000000"/>
                </a:solidFill>
                <a:latin typeface="Alfa Slab One"/>
              </a:rPr>
              <a:t>T.R.A.D.E</a:t>
            </a:r>
            <a:r>
              <a:rPr lang="es-ES" sz="2100" dirty="0">
                <a:solidFill>
                  <a:srgbClr val="000000"/>
                </a:solidFill>
                <a:latin typeface="Alfa Slab One"/>
              </a:rPr>
              <a:t>: Trabajador autónomo económicamente dependiente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13805-DDCF-7D28-084E-249641933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Firma contrato mercantil entre este y la empresa: sería como el equivalente a un contrato laboral de una persona trabajadora por cuenta ajena, pero con algunas diferencias, todas ellas estipuladas por ley.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endParaRPr lang="es-ES" sz="1400" dirty="0">
              <a:solidFill>
                <a:schemeClr val="dk1"/>
              </a:solidFill>
              <a:latin typeface="Montserrat"/>
            </a:endParaRPr>
          </a:p>
          <a:p>
            <a:pPr marL="996950" lvl="1" indent="-40005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Debe estar dado de alta en el RETA</a:t>
            </a:r>
          </a:p>
          <a:p>
            <a:pPr marL="996950" lvl="1" indent="-40005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996950" lvl="1" indent="-40005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Hacerse cargo de su cuota de Seguridad Social y pagos a Hacienda.</a:t>
            </a:r>
          </a:p>
          <a:p>
            <a:pPr marL="996950" lvl="1" indent="-40005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996950" lvl="1" indent="-40005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La empresa no está obligada a hacerse cargo de bajas laborales, vacaciones, indemnizaciones ni finiquitos.</a:t>
            </a:r>
          </a:p>
          <a:p>
            <a:pPr marL="996950" lvl="1" indent="-40005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996950" lvl="1" indent="-40005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La transacción económica debe hacerse mediante factura con IVA y si procede con IRPF. No existe nómina.</a:t>
            </a:r>
          </a:p>
          <a:p>
            <a:pPr marL="996950" lvl="1" indent="-40005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996950" lvl="1" indent="-400050">
              <a:lnSpc>
                <a:spcPct val="100000"/>
              </a:lnSpc>
              <a:buClr>
                <a:srgbClr val="000000"/>
              </a:buClr>
              <a:buFont typeface="Arial"/>
              <a:buAutoNum type="romanUcPeriod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El/la TRADE debe disponer de sus medios propios de trabajo como profesional externo a la empresa que solicita sus servicios.</a:t>
            </a:r>
          </a:p>
          <a:p>
            <a:pPr marL="996950" lvl="1" indent="-400050">
              <a:buFont typeface="+mj-lt"/>
              <a:buAutoNum type="romanUcPeriod"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493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24562-0686-9D2F-FCB7-E9BD9963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Alfa Slab One"/>
              </a:rPr>
              <a:t>EL CONTRATO DE TRABAJO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A941B0-70D5-2E7B-62EB-E9D0DA053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2635F8-5728-C1F9-A864-B9778A6E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133899"/>
            <a:ext cx="9086850" cy="38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79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4B6CFEB9-750B-32E4-74F4-27DB0765E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>
            <a:extLst>
              <a:ext uri="{FF2B5EF4-FFF2-40B4-BE49-F238E27FC236}">
                <a16:creationId xmlns:a16="http://schemas.microsoft.com/office/drawing/2014/main" id="{94E69A3D-3D09-3341-F70E-880825F95FD3}"/>
              </a:ext>
            </a:extLst>
          </p:cNvPr>
          <p:cNvSpPr txBox="1"/>
          <p:nvPr/>
        </p:nvSpPr>
        <p:spPr>
          <a:xfrm>
            <a:off x="382225" y="307450"/>
            <a:ext cx="35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>
            <a:extLst>
              <a:ext uri="{FF2B5EF4-FFF2-40B4-BE49-F238E27FC236}">
                <a16:creationId xmlns:a16="http://schemas.microsoft.com/office/drawing/2014/main" id="{5CAC093C-94E9-E463-4814-B4946CB6C9E2}"/>
              </a:ext>
            </a:extLst>
          </p:cNvPr>
          <p:cNvSpPr txBox="1"/>
          <p:nvPr/>
        </p:nvSpPr>
        <p:spPr>
          <a:xfrm>
            <a:off x="194415" y="32608"/>
            <a:ext cx="4678136" cy="507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900" dirty="0">
                <a:latin typeface="Alfa Slab One"/>
                <a:ea typeface="Alfa Slab One"/>
                <a:cs typeface="Alfa Slab One"/>
                <a:sym typeface="Alfa Slab One"/>
              </a:rPr>
              <a:t>El periodo de prueba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ES" sz="19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Montserrat"/>
                <a:sym typeface="Alfa Slab One"/>
              </a:rPr>
              <a:t>Al</a:t>
            </a:r>
            <a:r>
              <a:rPr lang="es-ES" b="0" i="0" u="none" strike="noStrike" cap="none" dirty="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es-ES" dirty="0">
                <a:solidFill>
                  <a:schemeClr val="dk1"/>
                </a:solidFill>
                <a:latin typeface="Montserrat"/>
                <a:sym typeface="Alfa Slab One"/>
              </a:rPr>
              <a:t>firmar un contrato de trabajo se puede establecer, mediante pacto escrito un periodo de prueba, durante el que se pretende ver si la relación laboral interesa a la empresa y a la persona trabajadora. Durante este periodo de tiempo, las dos partes pueden romper el vínculo contractual en cualquier momento, sin generar derecho a indemnización.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Montserrat"/>
                <a:sym typeface="Alfa Slab One"/>
              </a:rPr>
              <a:t>Por lo demás el trabajador/a tendrá los mismos derechos y obligaciones que cualquier otra persona trabajadora.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ES" dirty="0">
              <a:solidFill>
                <a:schemeClr val="dk1"/>
              </a:solidFill>
              <a:latin typeface="Montserrat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Montserrat"/>
                <a:sym typeface="Alfa Slab One"/>
              </a:rPr>
              <a:t>Si durante la prestación de servicios, la persona trabajadora cambiara de puesto y/o categoría laboral, se podrá iniciar un nuevo periodo de prueba.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ES" dirty="0">
              <a:solidFill>
                <a:schemeClr val="dk1"/>
              </a:solidFill>
              <a:latin typeface="Montserrat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Montserrat"/>
                <a:sym typeface="Alfa Slab One"/>
              </a:rPr>
              <a:t>El tiempo de duración de los mismos en función de la categoría suele venir reflejado en los convenios colectivos.</a:t>
            </a:r>
            <a:endParaRPr sz="1400" b="1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73" name="Google Shape;73;p4">
            <a:extLst>
              <a:ext uri="{FF2B5EF4-FFF2-40B4-BE49-F238E27FC236}">
                <a16:creationId xmlns:a16="http://schemas.microsoft.com/office/drawing/2014/main" id="{9C6D79CB-2B8F-3CA7-699A-0B00647F9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82" r="24677"/>
          <a:stretch/>
        </p:blipFill>
        <p:spPr>
          <a:xfrm>
            <a:off x="5085325" y="0"/>
            <a:ext cx="405867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31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>
          <a:extLst>
            <a:ext uri="{FF2B5EF4-FFF2-40B4-BE49-F238E27FC236}">
              <a16:creationId xmlns:a16="http://schemas.microsoft.com/office/drawing/2014/main" id="{E486FF63-2ACD-A41D-FBAD-FA210073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>
            <a:extLst>
              <a:ext uri="{FF2B5EF4-FFF2-40B4-BE49-F238E27FC236}">
                <a16:creationId xmlns:a16="http://schemas.microsoft.com/office/drawing/2014/main" id="{FF61C4A0-04BF-F74E-1F11-7DE53D003F1E}"/>
              </a:ext>
            </a:extLst>
          </p:cNvPr>
          <p:cNvSpPr/>
          <p:nvPr/>
        </p:nvSpPr>
        <p:spPr>
          <a:xfrm>
            <a:off x="4511350" y="9296"/>
            <a:ext cx="4632475" cy="51337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id="{16CD864E-3DBB-45CD-7A7A-6D1D76EE2727}"/>
              </a:ext>
            </a:extLst>
          </p:cNvPr>
          <p:cNvSpPr txBox="1"/>
          <p:nvPr/>
        </p:nvSpPr>
        <p:spPr>
          <a:xfrm>
            <a:off x="0" y="192724"/>
            <a:ext cx="4511525" cy="450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TIPOS DE CONTRATOS LABORALES TRAS LA REFORMA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200" b="1" i="0" u="sng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b="1" u="sng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CONTRATO TEMPORAL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 el que tiene por objeto establecer una relación laboral entre empresa y trabajador/a por </a:t>
            </a:r>
            <a:r>
              <a:rPr lang="es-E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 TIEMPO DETERMINADO.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-Podrá ser jornada completa o parcial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-Se formaliza por escrito.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Tipos de contratación temporal: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romanUcPeriod"/>
            </a:pP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 circunstancias de la producción.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romanUcPeriod"/>
            </a:pP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 sustitución de la persona trabajadora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romanUcPeriod"/>
            </a:pPr>
            <a:endParaRPr lang="es-ES"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s-ES" sz="1100" b="1" u="sng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SzPts val="1400"/>
            </a:pPr>
            <a:endParaRPr lang="es-ES" sz="1200" b="1" u="sng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>
              <a:buSzPts val="1400"/>
            </a:pPr>
            <a:r>
              <a:rPr lang="es-ES" sz="1200" b="1" u="sng" dirty="0">
                <a:solidFill>
                  <a:schemeClr val="dk1"/>
                </a:solidFill>
                <a:latin typeface="Montserrat"/>
                <a:sym typeface="Montserrat"/>
              </a:rPr>
              <a:t>CONTRATO FORMATIVO </a:t>
            </a:r>
          </a:p>
          <a:p>
            <a:pPr>
              <a:buSzPts val="1400"/>
            </a:pPr>
            <a:endParaRPr lang="es-ES" sz="1200" b="1" u="sng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romanUcPeriod"/>
            </a:pP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Formación en alternancia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romanUcPeriod"/>
            </a:pP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Formación para la obtención de una práctica profesional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romanUcPeriod"/>
            </a:pPr>
            <a:endParaRPr lang="es-ES"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5">
            <a:extLst>
              <a:ext uri="{FF2B5EF4-FFF2-40B4-BE49-F238E27FC236}">
                <a16:creationId xmlns:a16="http://schemas.microsoft.com/office/drawing/2014/main" id="{4274A8DC-742A-DD4E-2959-9CB09CAE2412}"/>
              </a:ext>
            </a:extLst>
          </p:cNvPr>
          <p:cNvSpPr txBox="1"/>
          <p:nvPr/>
        </p:nvSpPr>
        <p:spPr>
          <a:xfrm>
            <a:off x="4511350" y="9297"/>
            <a:ext cx="4632475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r>
              <a:rPr lang="es-ES" sz="1200" dirty="0">
                <a:solidFill>
                  <a:schemeClr val="dk1"/>
                </a:solidFill>
                <a:latin typeface="Montserrat"/>
                <a:sym typeface="Open Sans Light"/>
              </a:rPr>
              <a:t>F</a:t>
            </a:r>
          </a:p>
          <a:p>
            <a:r>
              <a:rPr lang="es-ES" sz="1200" b="1" u="sng" dirty="0">
                <a:solidFill>
                  <a:schemeClr val="bg1"/>
                </a:solidFill>
                <a:latin typeface="Montserrat"/>
                <a:sym typeface="Open Sans Light"/>
              </a:rPr>
              <a:t>CONTRATO INDEFINIDO</a:t>
            </a:r>
            <a:endParaRPr lang="es-ES" sz="1200" u="sng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endParaRPr lang="es-ES" sz="1200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- Sin límite de tiempo, de ahí su estabilidad.</a:t>
            </a:r>
          </a:p>
          <a:p>
            <a:endParaRPr lang="es-ES" sz="1200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pPr marL="285750" indent="-285750">
              <a:buFont typeface="+mj-lt"/>
              <a:buAutoNum type="romanUcPeriod"/>
            </a:pPr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INDEFINIDO ORDINARIO</a:t>
            </a:r>
          </a:p>
          <a:p>
            <a:pPr marL="285750" indent="-285750">
              <a:buFont typeface="+mj-lt"/>
              <a:buAutoNum type="romanUcPeriod"/>
            </a:pPr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DE PERSONAS CON DISCAPACIDAD</a:t>
            </a:r>
          </a:p>
          <a:p>
            <a:pPr marL="285750" indent="-285750">
              <a:buFont typeface="+mj-lt"/>
              <a:buAutoNum type="romanUcPeriod"/>
            </a:pPr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DESEMPLEADAS DE LARGA DURACION</a:t>
            </a:r>
          </a:p>
          <a:p>
            <a:pPr marL="285750" indent="-285750">
              <a:buFont typeface="+mj-lt"/>
              <a:buAutoNum type="romanUcPeriod"/>
            </a:pPr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PERSONAS EN RIESGO DE EXCLUSION SOCIAL</a:t>
            </a:r>
          </a:p>
          <a:p>
            <a:pPr marL="285750" indent="-285750">
              <a:buFont typeface="+mj-lt"/>
              <a:buAutoNum type="romanUcPeriod"/>
            </a:pPr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MAYORES DE 52 AÑOS</a:t>
            </a:r>
          </a:p>
          <a:p>
            <a:pPr marL="285750" indent="-285750">
              <a:buFont typeface="+mj-lt"/>
              <a:buAutoNum type="romanUcPeriod"/>
            </a:pPr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DE SERVICIO DEL HOGAR FAMILIAR</a:t>
            </a:r>
          </a:p>
          <a:p>
            <a:pPr marL="285750" indent="-285750">
              <a:buFont typeface="+mj-lt"/>
              <a:buAutoNum type="romanUcPeriod"/>
            </a:pPr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DE ALTA DIRECCION.</a:t>
            </a:r>
          </a:p>
          <a:p>
            <a:pPr marL="285750" indent="-285750">
              <a:buFont typeface="+mj-lt"/>
              <a:buAutoNum type="romanUcPeriod"/>
            </a:pPr>
            <a:endParaRPr lang="es-ES" sz="1200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r>
              <a:rPr lang="es-ES" sz="1200" b="1" u="sng" dirty="0">
                <a:solidFill>
                  <a:schemeClr val="bg1"/>
                </a:solidFill>
                <a:latin typeface="Montserrat"/>
                <a:sym typeface="Open Sans Light"/>
              </a:rPr>
              <a:t>CONTRATO FIJO DISCONTINUO</a:t>
            </a:r>
          </a:p>
          <a:p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Se concierta para :</a:t>
            </a:r>
          </a:p>
          <a:p>
            <a:endParaRPr lang="es-ES" sz="1200" b="1" dirty="0">
              <a:solidFill>
                <a:schemeClr val="bg1"/>
              </a:solidFill>
              <a:latin typeface="Montserrat"/>
              <a:sym typeface="Open Sans Light"/>
            </a:endParaRPr>
          </a:p>
          <a:p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-Trabajos de naturaleza estacional o </a:t>
            </a:r>
            <a:r>
              <a:rPr lang="es-ES" sz="1200" dirty="0" err="1">
                <a:solidFill>
                  <a:schemeClr val="bg1"/>
                </a:solidFill>
                <a:latin typeface="Montserrat"/>
                <a:sym typeface="Open Sans Light"/>
              </a:rPr>
              <a:t>vinculdos</a:t>
            </a:r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 a actividades productivas de temporada.</a:t>
            </a:r>
          </a:p>
          <a:p>
            <a:r>
              <a:rPr lang="es-ES" sz="1200" dirty="0">
                <a:solidFill>
                  <a:schemeClr val="bg1"/>
                </a:solidFill>
                <a:latin typeface="Montserrat"/>
                <a:sym typeface="Open Sans Light"/>
              </a:rPr>
              <a:t>-Desarrollo de trabajos de prestación intermitente que tengan periodos de ejecución ciertos, determinados o indeterminados.</a:t>
            </a:r>
          </a:p>
          <a:p>
            <a:pPr marL="285750" indent="-285750">
              <a:buFont typeface="+mj-lt"/>
              <a:buAutoNum type="romanUcPeriod"/>
            </a:pPr>
            <a:endParaRPr lang="es-ES" sz="1200" dirty="0">
              <a:solidFill>
                <a:schemeClr val="dk1"/>
              </a:solidFill>
              <a:latin typeface="Montserrat"/>
              <a:sym typeface="Open Sans Light"/>
            </a:endParaRPr>
          </a:p>
          <a:p>
            <a:endParaRPr lang="es-ES" sz="1200" dirty="0">
              <a:solidFill>
                <a:schemeClr val="dk1"/>
              </a:solidFill>
              <a:latin typeface="Montserra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1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5685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13C6E-6FB5-7A8E-0AB5-54073667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F7FB2-4987-BB48-BE07-7D1EE76E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 dirty="0">
                <a:solidFill>
                  <a:srgbClr val="000000"/>
                </a:solidFill>
                <a:latin typeface="Alfa Slab One"/>
              </a:rPr>
              <a:t>CONTRATO FIJO DISCONTINUO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8C5C45-D679-21D9-D86B-0FA268029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6900" lvl="1" indent="0">
              <a:buNone/>
            </a:pPr>
            <a:r>
              <a:rPr lang="es-ES" sz="1800" u="sng" dirty="0">
                <a:solidFill>
                  <a:schemeClr val="dk1"/>
                </a:solidFill>
                <a:latin typeface="Montserrat"/>
              </a:rPr>
              <a:t>PRINCIPALES CARACTERÍSTICAS:</a:t>
            </a:r>
          </a:p>
          <a:p>
            <a:pPr marL="939800" lvl="1" indent="-342900">
              <a:buFont typeface="+mj-lt"/>
              <a:buAutoNum type="arabicPeriod"/>
            </a:pPr>
            <a:endParaRPr lang="es-ES" u="sng" dirty="0"/>
          </a:p>
          <a:p>
            <a:pPr marL="342900">
              <a:lnSpc>
                <a:spcPct val="10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Es un contrato fijo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La empresa da ocupación al trabajador durante los periodos concretos en el que se producen los llamamientos.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Los criterios objetivos y formales por los que debe regirse este proceso se fijan por convenio colectivo o, en su defecto, por acuerdo de empresa.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Debe figurar por escrito con los elementos esenciales de la relación laboral. 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Se debe confirmar, aunque sea como mera estimación, que se confirmará en el momento del llamamiento, y reflejar la duración del periodo de actividad, la jornada y la distribución horaria.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Puede ser a jornada completa o parcial.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7942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F8FFC-92BB-4BEA-464E-1A7DDD08F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A55FE-E640-DABC-5460-72A075F5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 dirty="0">
                <a:solidFill>
                  <a:srgbClr val="000000"/>
                </a:solidFill>
                <a:latin typeface="Alfa Slab One"/>
              </a:rPr>
              <a:t>CONTRATO FORMATIVO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2E1630-86D0-3D93-578F-5A071B24B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6900" lvl="1" indent="0">
              <a:buNone/>
            </a:pPr>
            <a:endParaRPr lang="es-ES" u="sng" dirty="0"/>
          </a:p>
          <a:p>
            <a:pPr marL="342900">
              <a:lnSpc>
                <a:spcPct val="11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u="sng" dirty="0">
                <a:solidFill>
                  <a:schemeClr val="dk1"/>
                </a:solidFill>
                <a:latin typeface="Montserrat"/>
              </a:rPr>
              <a:t>OBTENCIÓN DE PRACTICA PROFESIONAL art.11.3 a) ET 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Estar en posesión de un título universitario o FP en los últimos 3 años.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2.  </a:t>
            </a:r>
            <a:r>
              <a:rPr lang="es-ES" u="sng" dirty="0">
                <a:solidFill>
                  <a:schemeClr val="dk1"/>
                </a:solidFill>
                <a:latin typeface="Montserrat"/>
              </a:rPr>
              <a:t> FORMACION EN ALTERNANCIA.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	-Búsqueda de cualificación profesional.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	-Alternancia del trabajo retribuido con la formación: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	-Puede ser: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		-Celebrado con ETT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		- Realizado en programas de formación y empleo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		- Celebrado con personas con discapacidad.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sz="1400" dirty="0">
                <a:solidFill>
                  <a:schemeClr val="dk1"/>
                </a:solidFill>
                <a:latin typeface="Montserrat"/>
              </a:rPr>
              <a:t>		-Celebrado con personas con capacidad intelectual límite.</a:t>
            </a:r>
          </a:p>
          <a:p>
            <a:pPr>
              <a:buFont typeface="+mj-lt"/>
              <a:buAutoNum type="arabicPeriod"/>
            </a:pPr>
            <a:endParaRPr lang="es-ES" sz="1500" dirty="0"/>
          </a:p>
          <a:p>
            <a:pPr>
              <a:buFont typeface="+mj-lt"/>
              <a:buAutoNum type="arabicPeriod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8863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44E90-D0E2-A055-63FF-03B6564EA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42E21-109C-44E8-775B-713ED015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 dirty="0">
                <a:solidFill>
                  <a:srgbClr val="000000"/>
                </a:solidFill>
                <a:latin typeface="Alfa Slab One"/>
              </a:rPr>
              <a:t>CONTRATO TEMPORAL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15DE84-EC65-D7CA-5801-AA81F6B08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b="1" dirty="0">
                <a:solidFill>
                  <a:schemeClr val="dk1"/>
                </a:solidFill>
                <a:latin typeface="Montserrat"/>
              </a:rPr>
              <a:t>Tipos especiales de contratos temporales </a:t>
            </a: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endParaRPr lang="es-ES" b="1" dirty="0">
              <a:solidFill>
                <a:schemeClr val="dk1"/>
              </a:solidFill>
              <a:latin typeface="Montserrat"/>
            </a:endParaRPr>
          </a:p>
          <a:p>
            <a:pPr marL="0" indent="0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r>
              <a:rPr lang="es-ES" sz="1500" dirty="0">
                <a:solidFill>
                  <a:schemeClr val="dk1"/>
                </a:solidFill>
                <a:latin typeface="Montserrat"/>
              </a:rPr>
              <a:t>Junto a los dos tipos principales, existen muchos otros que, por lo general, son un subtipo de alguno de los principales adaptado a unas determinadas circunstancias. Destacan: </a:t>
            </a:r>
          </a:p>
          <a:p>
            <a:pPr marL="342900">
              <a:lnSpc>
                <a:spcPct val="11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sz="1500" dirty="0">
                <a:solidFill>
                  <a:schemeClr val="dk1"/>
                </a:solidFill>
                <a:latin typeface="Montserrat"/>
              </a:rPr>
              <a:t>Por circunstancias de la producción (contrato eventual ordinario). VACACIONES</a:t>
            </a:r>
          </a:p>
          <a:p>
            <a:pPr marL="342900">
              <a:lnSpc>
                <a:spcPct val="11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sz="1500" dirty="0">
                <a:solidFill>
                  <a:schemeClr val="dk1"/>
                </a:solidFill>
                <a:latin typeface="Montserrat"/>
              </a:rPr>
              <a:t>De duración determinada de sustitución de persona trabajadora (contrato de interinidad ordinario). PROCESO SELECCIÓN, BAJAS MEDICAS</a:t>
            </a:r>
          </a:p>
          <a:p>
            <a:pPr marL="342900">
              <a:lnSpc>
                <a:spcPct val="110000"/>
              </a:lnSpc>
              <a:buClr>
                <a:srgbClr val="000000"/>
              </a:buClr>
              <a:buSzPts val="1900"/>
              <a:buFont typeface="+mj-lt"/>
              <a:buAutoNum type="arabicPeriod"/>
            </a:pPr>
            <a:r>
              <a:rPr lang="es-ES" sz="1500" dirty="0">
                <a:solidFill>
                  <a:schemeClr val="dk1"/>
                </a:solidFill>
                <a:latin typeface="Montserrat"/>
              </a:rPr>
              <a:t>De interinidad para sustituir a trabajadores durante los períodos de descanso por maternidad, adopción, acogimiento, riesgo durante el embarazo, riesgo durante la lactancia natural o suspensión por paternidad. </a:t>
            </a:r>
          </a:p>
          <a:p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6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382225" y="307450"/>
            <a:ext cx="35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114300" y="87015"/>
            <a:ext cx="4614250" cy="514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dirty="0">
                <a:latin typeface="Alfa Slab One"/>
                <a:ea typeface="Alfa Slab One"/>
                <a:cs typeface="Alfa Slab One"/>
                <a:sym typeface="Alfa Slab One"/>
              </a:rPr>
              <a:t>¿</a:t>
            </a:r>
            <a:r>
              <a:rPr lang="es-ES" sz="1900" dirty="0">
                <a:latin typeface="Alfa Slab One"/>
                <a:ea typeface="Alfa Slab One"/>
                <a:cs typeface="Alfa Slab One"/>
                <a:sym typeface="Alfa Slab One"/>
              </a:rPr>
              <a:t>Qué</a:t>
            </a:r>
            <a:r>
              <a:rPr lang="es" sz="1900" dirty="0">
                <a:latin typeface="Alfa Slab One"/>
                <a:ea typeface="Alfa Slab One"/>
                <a:cs typeface="Alfa Slab One"/>
                <a:sym typeface="Alfa Slab One"/>
              </a:rPr>
              <a:t> es un organigrama?</a:t>
            </a:r>
            <a:endParaRPr sz="19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algn="just">
              <a:spcAft>
                <a:spcPts val="1600"/>
              </a:spcAft>
            </a:pP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	Es un </a:t>
            </a:r>
            <a:r>
              <a:rPr lang="es-ES" b="1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esquema organizacional que representa gráficamente la estructura interna de una empresa</a:t>
            </a: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 Dentro de la cual vamos a poder visualizar los roles, las responsabilidades y las jerarquías de la organización, en función de quien reporta a quien o quien está a cada equipo o persona trabajadora..</a:t>
            </a:r>
            <a:endParaRPr lang="es-ES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Nos ayuda a analizar de manera más sencilla la situación de la empresa, así como los departamentos o áreas que la componen. </a:t>
            </a: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Normalmente es</a:t>
            </a:r>
            <a:r>
              <a:rPr lang="es-ES" b="1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el área de RR.HH. quién se encargará de mantener el organigrama de la empresa actualizado</a:t>
            </a: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 cumpliendo con los parámetros necesarios para el logro de los objetivos empresariales.</a:t>
            </a:r>
            <a:endParaRPr lang="es-ES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l="22682" r="24677"/>
          <a:stretch/>
        </p:blipFill>
        <p:spPr>
          <a:xfrm>
            <a:off x="5085325" y="0"/>
            <a:ext cx="4058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6DD1-9ED0-969B-B038-5E5B6E3B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0A177-0871-A44C-4C7B-3EA0B10B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218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ES" sz="2200" dirty="0">
                <a:solidFill>
                  <a:srgbClr val="000000"/>
                </a:solidFill>
                <a:latin typeface="Alfa Slab One"/>
              </a:rPr>
              <a:t>CONTRATO TEMPORAL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2E060C-82BC-5C81-4D04-309376A18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46287"/>
            <a:ext cx="8520600" cy="425345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20000"/>
              </a:lnSpc>
              <a:buClr>
                <a:srgbClr val="000000"/>
              </a:buClr>
              <a:buSzPts val="1900"/>
              <a:buNone/>
            </a:pPr>
            <a:r>
              <a:rPr lang="es-ES" b="1" u="sng" dirty="0">
                <a:solidFill>
                  <a:schemeClr val="dk1"/>
                </a:solidFill>
                <a:latin typeface="Montserrat"/>
              </a:rPr>
              <a:t>El contrato por circunstancias de la producción se podrá formalizar en dos situaciones</a:t>
            </a:r>
            <a:r>
              <a:rPr lang="es-ES" dirty="0">
                <a:solidFill>
                  <a:schemeClr val="dk1"/>
                </a:solidFill>
                <a:latin typeface="Montserrat"/>
              </a:rPr>
              <a:t>:</a:t>
            </a:r>
          </a:p>
          <a:p>
            <a:pPr marL="0" indent="0" fontAlgn="base">
              <a:lnSpc>
                <a:spcPct val="120000"/>
              </a:lnSpc>
              <a:buClr>
                <a:srgbClr val="000000"/>
              </a:buClr>
              <a:buSzPts val="1900"/>
              <a:buNone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285750" indent="-285750" fontAlgn="base">
              <a:lnSpc>
                <a:spcPct val="120000"/>
              </a:lnSpc>
              <a:buClr>
                <a:srgbClr val="000000"/>
              </a:buClr>
              <a:buSzPts val="1900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Cuando se produzca el </a:t>
            </a:r>
            <a:r>
              <a:rPr lang="es-ES" b="1" dirty="0">
                <a:solidFill>
                  <a:schemeClr val="dk1"/>
                </a:solidFill>
                <a:latin typeface="Montserrat"/>
              </a:rPr>
              <a:t>incremento ocasional e imprevisible </a:t>
            </a:r>
            <a:r>
              <a:rPr lang="es-ES" dirty="0">
                <a:solidFill>
                  <a:schemeClr val="dk1"/>
                </a:solidFill>
                <a:latin typeface="Montserrat"/>
              </a:rPr>
              <a:t>y las oscilaciones que, aun tratándose de la </a:t>
            </a:r>
            <a:r>
              <a:rPr lang="es-ES" u="sng" dirty="0">
                <a:solidFill>
                  <a:schemeClr val="dk1"/>
                </a:solidFill>
                <a:latin typeface="Montserrat"/>
              </a:rPr>
              <a:t>actividad normal de la empresa</a:t>
            </a:r>
            <a:r>
              <a:rPr lang="es-ES" dirty="0">
                <a:solidFill>
                  <a:schemeClr val="dk1"/>
                </a:solidFill>
                <a:latin typeface="Montserrat"/>
              </a:rPr>
              <a:t>, generen </a:t>
            </a:r>
            <a:r>
              <a:rPr lang="es-ES" u="sng" dirty="0">
                <a:solidFill>
                  <a:schemeClr val="dk1"/>
                </a:solidFill>
                <a:latin typeface="Montserrat"/>
              </a:rPr>
              <a:t>desajuste temporal </a:t>
            </a:r>
            <a:r>
              <a:rPr lang="es-ES" dirty="0">
                <a:solidFill>
                  <a:schemeClr val="dk1"/>
                </a:solidFill>
                <a:latin typeface="Montserrat"/>
              </a:rPr>
              <a:t>entre el empleo estable disponible y el que se requiere. </a:t>
            </a:r>
          </a:p>
          <a:p>
            <a:pPr marL="0" indent="0" fontAlgn="base">
              <a:lnSpc>
                <a:spcPct val="120000"/>
              </a:lnSpc>
              <a:buClr>
                <a:srgbClr val="000000"/>
              </a:buClr>
              <a:buSzPts val="1900"/>
              <a:buNone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742950" lvl="1" indent="-285750" fontAlgn="base">
              <a:lnSpc>
                <a:spcPct val="120000"/>
              </a:lnSpc>
              <a:buClr>
                <a:srgbClr val="000000"/>
              </a:buClr>
              <a:buSzPts val="1900"/>
            </a:pPr>
            <a:r>
              <a:rPr lang="es-ES" sz="1500" dirty="0">
                <a:solidFill>
                  <a:schemeClr val="dk1"/>
                </a:solidFill>
                <a:latin typeface="Montserrat"/>
              </a:rPr>
              <a:t>También se incluyen aquellas situaciones que se derivan de las vacaciones anuales. </a:t>
            </a:r>
          </a:p>
          <a:p>
            <a:pPr marL="285750" indent="-285750" fontAlgn="base">
              <a:lnSpc>
                <a:spcPct val="120000"/>
              </a:lnSpc>
              <a:buClr>
                <a:srgbClr val="000000"/>
              </a:buClr>
              <a:buSzPts val="1900"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0" indent="0" fontAlgn="base">
              <a:lnSpc>
                <a:spcPct val="120000"/>
              </a:lnSpc>
              <a:buClr>
                <a:srgbClr val="000000"/>
              </a:buClr>
              <a:buSzPts val="1900"/>
              <a:buNone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En este caso, la duración del contrato no podrá ser superior a 6 meses. La duración máxima se podrá ampliar hasta un año por convenio sectorial.</a:t>
            </a:r>
          </a:p>
          <a:p>
            <a:pPr marL="0" indent="0" fontAlgn="base">
              <a:lnSpc>
                <a:spcPct val="120000"/>
              </a:lnSpc>
              <a:buClr>
                <a:srgbClr val="000000"/>
              </a:buClr>
              <a:buSzPts val="1900"/>
              <a:buNone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285750" indent="-285750" fontAlgn="base">
              <a:lnSpc>
                <a:spcPct val="120000"/>
              </a:lnSpc>
              <a:buClr>
                <a:srgbClr val="000000"/>
              </a:buClr>
              <a:buSzPts val="1900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Para atender </a:t>
            </a:r>
            <a:r>
              <a:rPr lang="es-ES" b="1" dirty="0">
                <a:solidFill>
                  <a:schemeClr val="dk1"/>
                </a:solidFill>
                <a:latin typeface="Montserrat"/>
              </a:rPr>
              <a:t>situaciones ocasionales, previsibles </a:t>
            </a:r>
            <a:r>
              <a:rPr lang="es-ES" dirty="0">
                <a:solidFill>
                  <a:schemeClr val="dk1"/>
                </a:solidFill>
                <a:latin typeface="Montserrat"/>
              </a:rPr>
              <a:t>y que tengan </a:t>
            </a:r>
            <a:r>
              <a:rPr lang="es-ES" u="sng" dirty="0">
                <a:solidFill>
                  <a:schemeClr val="dk1"/>
                </a:solidFill>
                <a:latin typeface="Montserrat"/>
              </a:rPr>
              <a:t>una duración reducida y delimitada</a:t>
            </a:r>
            <a:r>
              <a:rPr lang="es-ES" dirty="0">
                <a:solidFill>
                  <a:schemeClr val="dk1"/>
                </a:solidFill>
                <a:latin typeface="Montserrat"/>
              </a:rPr>
              <a:t>. En este caso, las empresas solo podrán utilizar este contrato </a:t>
            </a:r>
            <a:r>
              <a:rPr lang="es-ES" b="1" dirty="0">
                <a:solidFill>
                  <a:schemeClr val="dk1"/>
                </a:solidFill>
                <a:latin typeface="Montserrat"/>
              </a:rPr>
              <a:t>un máximo de 90 días en el año natural</a:t>
            </a:r>
            <a:r>
              <a:rPr lang="es-ES" dirty="0">
                <a:solidFill>
                  <a:schemeClr val="dk1"/>
                </a:solidFill>
                <a:latin typeface="Montserrat"/>
              </a:rPr>
              <a:t>, independientemente de las personas trabajadoras que sean necesarias para atender en cada uno de dichos días las concretas situaciones, que deberán estar debidamente identificadas en el contrato. </a:t>
            </a:r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876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5912-85A4-811E-5410-62ACC1F2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FF3EC-14F8-1D28-55AE-00521634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ES" sz="2200" dirty="0">
                <a:solidFill>
                  <a:srgbClr val="000000"/>
                </a:solidFill>
                <a:latin typeface="Alfa Slab One"/>
              </a:rPr>
              <a:t>CONTRATO TEMPORAL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2DB18B-C83C-9BB2-C12B-19D919B53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46287"/>
            <a:ext cx="8520600" cy="4253450"/>
          </a:xfrm>
        </p:spPr>
        <p:txBody>
          <a:bodyPr>
            <a:normAutofit fontScale="85000" lnSpcReduction="20000"/>
          </a:bodyPr>
          <a:lstStyle/>
          <a:p>
            <a:pPr marL="285750" indent="-285750" fontAlgn="base">
              <a:lnSpc>
                <a:spcPct val="110000"/>
              </a:lnSpc>
              <a:buClr>
                <a:srgbClr val="000000"/>
              </a:buClr>
              <a:buSzPts val="1900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El contrato temporal </a:t>
            </a:r>
            <a:r>
              <a:rPr lang="es-ES" b="1" dirty="0">
                <a:solidFill>
                  <a:schemeClr val="dk1"/>
                </a:solidFill>
                <a:latin typeface="Montserrat"/>
              </a:rPr>
              <a:t>por sustitución </a:t>
            </a:r>
            <a:r>
              <a:rPr lang="es-ES" dirty="0">
                <a:solidFill>
                  <a:schemeClr val="dk1"/>
                </a:solidFill>
                <a:latin typeface="Montserrat"/>
              </a:rPr>
              <a:t>se podrá realizar cuando se trate de personas trabajadoras con derecho a reserva del puesto de trabajo o para cubrir temporalmente un puesto de trabajo durante el proceso de selección o promoción para su cobertura definitiva.</a:t>
            </a:r>
          </a:p>
          <a:p>
            <a:pPr marL="285750" indent="-285750" fontAlgn="base">
              <a:lnSpc>
                <a:spcPct val="110000"/>
              </a:lnSpc>
              <a:buClr>
                <a:srgbClr val="000000"/>
              </a:buClr>
              <a:buSzPts val="1900"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285750" indent="-285750" fontAlgn="base">
              <a:lnSpc>
                <a:spcPct val="110000"/>
              </a:lnSpc>
              <a:buClr>
                <a:srgbClr val="000000"/>
              </a:buClr>
              <a:buSzPts val="1900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Cuando el contrato se realice para cubrir temporalmente un puesto de trabajo durante el proceso de selección o promoción para su cobertura definitiva, la duración será del tiempo que dure el proceso de selección o promoción para la cobertura definitiva del puesto. No podrá ser superior a tres meses ni celebrarse un nuevo contrato con el mismo objeto una vez superada dicha duración máxima.</a:t>
            </a:r>
          </a:p>
          <a:p>
            <a:pPr marL="285750" indent="-285750" fontAlgn="base">
              <a:lnSpc>
                <a:spcPct val="110000"/>
              </a:lnSpc>
              <a:buClr>
                <a:srgbClr val="000000"/>
              </a:buClr>
              <a:buSzPts val="1900"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285750" indent="-285750" fontAlgn="base">
              <a:lnSpc>
                <a:spcPct val="110000"/>
              </a:lnSpc>
              <a:buClr>
                <a:srgbClr val="000000"/>
              </a:buClr>
              <a:buSzPts val="1900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También se podrá celebrar para la sustitución de una persona trabajadora con derecho a reserva de puesto de trabajo, siempre que se especifique en el contrato el nombre de la persona sustituida y la causa de la sustitución.</a:t>
            </a:r>
          </a:p>
          <a:p>
            <a:pPr marL="0" indent="0" fontAlgn="base">
              <a:lnSpc>
                <a:spcPct val="110000"/>
              </a:lnSpc>
              <a:buClr>
                <a:srgbClr val="000000"/>
              </a:buClr>
              <a:buSzPts val="1900"/>
              <a:buNone/>
            </a:pPr>
            <a:endParaRPr lang="es-ES" dirty="0">
              <a:solidFill>
                <a:schemeClr val="dk1"/>
              </a:solidFill>
              <a:latin typeface="Montserrat"/>
            </a:endParaRPr>
          </a:p>
          <a:p>
            <a:pPr marL="285750" indent="-285750" fontAlgn="base">
              <a:lnSpc>
                <a:spcPct val="110000"/>
              </a:lnSpc>
              <a:buClr>
                <a:srgbClr val="000000"/>
              </a:buClr>
              <a:buSzPts val="1900"/>
            </a:pPr>
            <a:r>
              <a:rPr lang="es-ES" dirty="0">
                <a:solidFill>
                  <a:schemeClr val="dk1"/>
                </a:solidFill>
                <a:latin typeface="Montserrat"/>
              </a:rPr>
              <a:t>Cabe recordar que los contratos de sustitución que tengan establecida una duración máxima y que se hubiesen concertado por una duración inferior a la misma, se prorrogarán hasta la correspondiente duración máxima, cuando el trabajador continúe prestando sus servicios.</a:t>
            </a:r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9600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ipos de contratos de trabajo">
            <a:extLst>
              <a:ext uri="{FF2B5EF4-FFF2-40B4-BE49-F238E27FC236}">
                <a16:creationId xmlns:a16="http://schemas.microsoft.com/office/drawing/2014/main" id="{DFCB8DB2-432D-5F86-C1DA-FC665831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1" y="201052"/>
            <a:ext cx="6706734" cy="47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42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>
          <a:extLst>
            <a:ext uri="{FF2B5EF4-FFF2-40B4-BE49-F238E27FC236}">
              <a16:creationId xmlns:a16="http://schemas.microsoft.com/office/drawing/2014/main" id="{8F42052A-C99E-17EF-8A56-BFBBF608D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>
            <a:extLst>
              <a:ext uri="{FF2B5EF4-FFF2-40B4-BE49-F238E27FC236}">
                <a16:creationId xmlns:a16="http://schemas.microsoft.com/office/drawing/2014/main" id="{FA44B04C-BE24-F300-F581-BC4E8DBA8448}"/>
              </a:ext>
            </a:extLst>
          </p:cNvPr>
          <p:cNvSpPr txBox="1"/>
          <p:nvPr/>
        </p:nvSpPr>
        <p:spPr>
          <a:xfrm>
            <a:off x="3266100" y="2202300"/>
            <a:ext cx="2611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COSTES LABORALES</a:t>
            </a:r>
          </a:p>
        </p:txBody>
      </p:sp>
      <p:sp>
        <p:nvSpPr>
          <p:cNvPr id="2" name="Google Shape;66;p3">
            <a:extLst>
              <a:ext uri="{FF2B5EF4-FFF2-40B4-BE49-F238E27FC236}">
                <a16:creationId xmlns:a16="http://schemas.microsoft.com/office/drawing/2014/main" id="{983316A3-C20D-8058-A989-54513B97051D}"/>
              </a:ext>
            </a:extLst>
          </p:cNvPr>
          <p:cNvSpPr txBox="1"/>
          <p:nvPr/>
        </p:nvSpPr>
        <p:spPr>
          <a:xfrm>
            <a:off x="6431121" y="4061035"/>
            <a:ext cx="2611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MODULO </a:t>
            </a:r>
            <a:r>
              <a:rPr lang="es" sz="1800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9</a:t>
            </a:r>
            <a:endParaRPr sz="1800" b="0" i="0" u="none" strike="noStrike" cap="none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FF7DE6F6-0178-F1CE-896E-1B8E34CFF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21" y="170587"/>
            <a:ext cx="1007644" cy="1189698"/>
          </a:xfrm>
          <a:prstGeom prst="rect">
            <a:avLst/>
          </a:prstGeom>
        </p:spPr>
      </p:pic>
      <p:pic>
        <p:nvPicPr>
          <p:cNvPr id="6" name="Imagen 5" descr="Imagen que contiene dibujo, reloj, luz&#10;&#10;El contenido generado por IA puede ser incorrecto.">
            <a:extLst>
              <a:ext uri="{FF2B5EF4-FFF2-40B4-BE49-F238E27FC236}">
                <a16:creationId xmlns:a16="http://schemas.microsoft.com/office/drawing/2014/main" id="{98A41228-3143-FDD6-B4AA-C913A7C06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3" y="3910057"/>
            <a:ext cx="677408" cy="9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63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382225" y="307450"/>
            <a:ext cx="35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0" y="307451"/>
            <a:ext cx="4988379" cy="481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dirty="0">
                <a:latin typeface="Alfa Slab One"/>
                <a:ea typeface="Alfa Slab One"/>
                <a:cs typeface="Alfa Slab One"/>
                <a:sym typeface="Alfa Slab One"/>
              </a:rPr>
              <a:t>¿</a:t>
            </a:r>
            <a:r>
              <a:rPr lang="es-ES" sz="1900" dirty="0">
                <a:latin typeface="Alfa Slab One"/>
                <a:ea typeface="Alfa Slab One"/>
                <a:cs typeface="Alfa Slab One"/>
                <a:sym typeface="Alfa Slab One"/>
              </a:rPr>
              <a:t>Qué</a:t>
            </a:r>
            <a:r>
              <a:rPr lang="es" sz="1900" dirty="0">
                <a:latin typeface="Alfa Slab One"/>
                <a:ea typeface="Alfa Slab One"/>
                <a:cs typeface="Alfa Slab One"/>
                <a:sym typeface="Alfa Slab One"/>
              </a:rPr>
              <a:t> es coste de un trabajador/a?</a:t>
            </a:r>
            <a:endParaRPr sz="19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 el coste que debe abonar una empresa cada mes por una persona trabajdora.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No solo consta del salario, sino que se suman otros costes adicionales que dividimos: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2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r>
              <a:rPr lang="es" b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SALARIO BRUTO</a:t>
            </a:r>
            <a:r>
              <a:rPr lang="e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retribución bruta mensual, donde se encuentra el salario NETO, el IRPF y la SEGURIDAD SOCIAL a cargo de la persona trabajadora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r>
              <a:rPr lang="es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COTIZACIONES A LA SEGURIDAD SOCIAL </a:t>
            </a:r>
            <a:r>
              <a:rPr lang="es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cargo de la empresa.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</a:pPr>
            <a:r>
              <a:rPr lang="e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Añadiremos </a:t>
            </a:r>
            <a:r>
              <a:rPr lang="es" b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COSTES INDIRECTOS</a:t>
            </a:r>
            <a:r>
              <a:rPr lang="e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:, gastos de formacion, equipos de trabajo, seguros de convenio colectivo, PRL, reconocimientos médicos, indemnizaciones asesoria laboral etc..</a:t>
            </a:r>
            <a:endParaRPr lang="es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l="22682" r="24677"/>
          <a:stretch/>
        </p:blipFill>
        <p:spPr>
          <a:xfrm>
            <a:off x="5085325" y="0"/>
            <a:ext cx="4058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57151" y="400050"/>
            <a:ext cx="4293775" cy="469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b="0" i="0" u="none" strike="noStrike" cap="none" dirty="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COSTE LABORAL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" sz="1900" dirty="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171450" indent="-171450">
              <a:lnSpc>
                <a:spcPct val="115000"/>
              </a:lnSpc>
              <a:buSzPts val="11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ES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El coste de un trabajador se compone de tres elementos :</a:t>
            </a:r>
          </a:p>
          <a:p>
            <a:pPr marL="171450" indent="-171450">
              <a:lnSpc>
                <a:spcPct val="115000"/>
              </a:lnSpc>
              <a:buSzPts val="11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s-ES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pPr marL="171450" lvl="2" indent="-171450">
              <a:lnSpc>
                <a:spcPct val="115000"/>
              </a:lnSpc>
              <a:buSzPts val="11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Sueldo (</a:t>
            </a:r>
            <a:r>
              <a:rPr lang="es-ES" sz="1200" b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70 % del coste total</a:t>
            </a: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): el salario bruto que el empleado recibe mes a mes, indicado en su </a:t>
            </a: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nómina</a:t>
            </a: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.</a:t>
            </a:r>
          </a:p>
          <a:p>
            <a:pPr marL="171450" indent="-171450">
              <a:lnSpc>
                <a:spcPct val="115000"/>
              </a:lnSpc>
              <a:buSzPts val="11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Seguridad Social (</a:t>
            </a:r>
            <a:r>
              <a:rPr lang="es-ES" sz="1200" b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20 %</a:t>
            </a: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): </a:t>
            </a: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cotizaciones a la Seguridad Social</a:t>
            </a: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 del trabajador, pagada por la empresa que lo contrata.</a:t>
            </a:r>
          </a:p>
          <a:p>
            <a:pPr marL="171450" indent="-171450">
              <a:lnSpc>
                <a:spcPct val="115000"/>
              </a:lnSpc>
              <a:buSzPts val="11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Indemnización, prestaciones sociales o gastos en formación </a:t>
            </a:r>
            <a:r>
              <a:rPr lang="es-ES" sz="1200" b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(10 %): </a:t>
            </a: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otros aportes sociales en beneficio del empleado. </a:t>
            </a:r>
          </a:p>
          <a:p>
            <a:pPr marL="171450" indent="-171450">
              <a:lnSpc>
                <a:spcPct val="115000"/>
              </a:lnSpc>
              <a:buSzPts val="11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s-ES" sz="12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pPr marL="171450" indent="-171450">
              <a:lnSpc>
                <a:spcPct val="115000"/>
              </a:lnSpc>
              <a:buSzPts val="11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Son % aproximados dependiendo del tipo de contrato y el convenio colectivo de aplicación.</a:t>
            </a:r>
          </a:p>
          <a:p>
            <a:pPr marL="171450" indent="-171450">
              <a:lnSpc>
                <a:spcPct val="115000"/>
              </a:lnSpc>
              <a:buSzPts val="11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s-ES" sz="1200" dirty="0">
              <a:solidFill>
                <a:schemeClr val="dk1"/>
              </a:solidFill>
              <a:highlight>
                <a:srgbClr val="FFFFFF"/>
              </a:highlight>
              <a:latin typeface="Montserrat"/>
            </a:endParaRPr>
          </a:p>
          <a:p>
            <a:pPr marL="171450" indent="-171450">
              <a:lnSpc>
                <a:spcPct val="115000"/>
              </a:lnSpc>
              <a:buSzPts val="11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ES" sz="12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</a:rPr>
              <a:t>Pero para hacernos una idea la regla del : 70-20-10 nos puede ayudar.</a:t>
            </a:r>
          </a:p>
        </p:txBody>
      </p:sp>
      <p:pic>
        <p:nvPicPr>
          <p:cNvPr id="1026" name="Picture 2" descr="nomina ejemplo de plantilla">
            <a:extLst>
              <a:ext uri="{FF2B5EF4-FFF2-40B4-BE49-F238E27FC236}">
                <a16:creationId xmlns:a16="http://schemas.microsoft.com/office/drawing/2014/main" id="{94EE2C57-C05D-6C44-E403-3B5837822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3" y="111676"/>
            <a:ext cx="2587438" cy="49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F1CDF-BAAB-B6C2-113A-2539DEFF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21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ES" sz="2800" b="1" i="0" dirty="0">
                <a:solidFill>
                  <a:schemeClr val="tx1"/>
                </a:solidFill>
                <a:effectLst/>
                <a:latin typeface="circular"/>
              </a:rPr>
              <a:t>¿Cómo calcular el coste de contratar a una persona?</a:t>
            </a:r>
            <a:br>
              <a:rPr lang="es-ES" sz="2800" b="1" i="0" dirty="0">
                <a:solidFill>
                  <a:schemeClr val="tx1"/>
                </a:solidFill>
                <a:effectLst/>
                <a:latin typeface="circular"/>
              </a:rPr>
            </a:br>
            <a:br>
              <a:rPr lang="es-ES" sz="2800" b="0" i="0" u="none" strike="noStrike" cap="none" dirty="0">
                <a:solidFill>
                  <a:schemeClr val="tx1"/>
                </a:solidFill>
                <a:latin typeface="Alfa Slab One"/>
                <a:ea typeface="Alfa Slab One"/>
                <a:cs typeface="Alfa Slab One"/>
                <a:sym typeface="Alfa Slab One"/>
              </a:rPr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25E4C4-97D5-1A76-2B79-B9C3A511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75607"/>
            <a:ext cx="8520600" cy="4114800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s-ES" sz="13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Además del sueldo bruto, existen otros 6 pagos obligatorios a la Seguridad Social. Estos porcentajes se tendrán que calcular sobre el salario bruto:</a:t>
            </a:r>
          </a:p>
          <a:p>
            <a:pPr marL="0" indent="0" algn="l">
              <a:buNone/>
            </a:pPr>
            <a:r>
              <a:rPr lang="es-ES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		23,6% de contingencias comunes</a:t>
            </a:r>
            <a:endParaRPr lang="es-ES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buNone/>
            </a:pPr>
            <a:r>
              <a:rPr lang="es-ES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		5,5% de tipo general de desempleo para un contrato indefinido</a:t>
            </a:r>
            <a:endParaRPr lang="es-ES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s-ES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		3,5% de contingencias profesionales (dependerá de la actividad)</a:t>
            </a:r>
            <a:endParaRPr lang="es-ES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s-ES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		0,2% de Fondo de Garantía Social</a:t>
            </a:r>
            <a:endParaRPr lang="es-ES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s-ES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		0,6% de formación profesional</a:t>
            </a:r>
          </a:p>
          <a:p>
            <a:pPr marL="0" indent="0" algn="l">
              <a:buNone/>
            </a:pPr>
            <a:r>
              <a:rPr lang="es-ES" sz="1200" b="1" dirty="0">
                <a:solidFill>
                  <a:schemeClr val="tx1"/>
                </a:solidFill>
                <a:latin typeface="roboto" panose="02000000000000000000" pitchFamily="2" charset="0"/>
              </a:rPr>
              <a:t>		0,75% Mecanismo Equidad intergeneracional (MEI)</a:t>
            </a:r>
            <a:endParaRPr lang="es-ES" sz="12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s-ES" sz="1200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s-ES" sz="1200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ES" sz="1300" dirty="0">
                <a:solidFill>
                  <a:schemeClr val="tx1"/>
                </a:solidFill>
                <a:latin typeface="roboto" panose="02000000000000000000" pitchFamily="2" charset="0"/>
              </a:rPr>
              <a:t>Esto cambia en función del tipo de contrato. En un contrato temporal los porcentajes son los siguientes:</a:t>
            </a:r>
          </a:p>
          <a:p>
            <a:pPr marL="114300" indent="0" algn="l">
              <a:buNone/>
            </a:pPr>
            <a:r>
              <a:rPr lang="es-ES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		</a:t>
            </a:r>
            <a:endParaRPr lang="es-ES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114300" indent="0" algn="l">
              <a:buNone/>
            </a:pPr>
            <a:r>
              <a:rPr lang="es-ES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		6,7% de desempleo</a:t>
            </a:r>
            <a:endParaRPr lang="es-ES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114300" indent="0" algn="l">
              <a:buNone/>
            </a:pPr>
            <a:r>
              <a:rPr lang="es-ES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		32,60€ contratos temporales de menos de un mes.</a:t>
            </a:r>
          </a:p>
          <a:p>
            <a:pPr marL="114300" indent="0" algn="l">
              <a:buNone/>
            </a:pPr>
            <a:endParaRPr lang="es-ES" sz="12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114300" indent="0" algn="l">
              <a:buNone/>
            </a:pPr>
            <a:endParaRPr lang="es-ES" sz="12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s-ES" sz="13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El coste real de un trabajador: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3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Coste de la Seguridad Social</a:t>
            </a:r>
            <a:r>
              <a:rPr lang="es-ES" sz="13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s-ES" sz="13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(Sueldo bruto x 0,2360) + (Sueldo bruto x 0,055) + (Sueldo bruto x 0,035) + (Sueldo bruto x 0,0020) + (Sueldo bruto x 0,0060) + (Sueldo bruto x 0,0075)</a:t>
            </a:r>
          </a:p>
          <a:p>
            <a:pPr marL="596900" lvl="1" indent="0">
              <a:buNone/>
            </a:pPr>
            <a:endParaRPr lang="es-ES" sz="13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s-ES" sz="13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Y, finalmente, con esta suma se conoce el </a:t>
            </a:r>
            <a:r>
              <a:rPr lang="es-ES" sz="13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coste real del trabajador</a:t>
            </a:r>
            <a:r>
              <a:rPr lang="es-ES" sz="13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3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Coste del trabajador= Sueldo bruto + Coste de la Seguridad Social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13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s-ES" sz="800" b="1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s-ES" sz="8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s-ES" sz="800" b="1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s-ES" sz="8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s-ES" sz="8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515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B1F9A-8362-391D-8CDE-5357E159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92" y="240918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EJEMPLO DE COSTE DE PERSONA TRABAJADORA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D5031D-5456-5236-EF32-F2CDDCA28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396" y="911556"/>
            <a:ext cx="8579208" cy="3991026"/>
          </a:xfrm>
        </p:spPr>
        <p:txBody>
          <a:bodyPr/>
          <a:lstStyle/>
          <a:p>
            <a:pPr marL="114300" indent="0">
              <a:buNone/>
            </a:pPr>
            <a:r>
              <a:rPr lang="es-ES" dirty="0"/>
              <a:t>Lidia cobra 1500€ brutos mes, tiene un contrato indefinido.</a:t>
            </a:r>
          </a:p>
          <a:p>
            <a:pPr marL="114300" indent="0">
              <a:buNone/>
            </a:pPr>
            <a:r>
              <a:rPr lang="es-ES" dirty="0"/>
              <a:t>El coste para la empresa 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SALARIO BRUTO: 1500€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COSTE DE LA SEGURIDAD SOCIAL: 512€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Contingencias comunes: 23.6% de 1.500€: 354€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Desempleo: 5.5% de 1.500€: 82.50€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Contingencias profesionales: 3.5% de 1.500€: 52.50€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Formación profesional: 0.6% de 1.500€: 9€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FOGASA: 0.2% DE 1.500€: 3€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MEI (Mecanismo de equidad intergeneracional): 0,75% de 1.500€ : 11,25€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dirty="0"/>
          </a:p>
          <a:p>
            <a:pPr lvl="1">
              <a:buFont typeface="Wingdings" panose="05000000000000000000" pitchFamily="2" charset="2"/>
              <a:buChar char="§"/>
            </a:pPr>
            <a:endParaRPr lang="es-E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/>
              <a:t>El coste real de LIDIA para la empresa es de: 1.500€ + 512€ = 2012,25€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/>
              <a:t>A esto aplicaríamos además un % por costes indirectos.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dirty="0"/>
          </a:p>
          <a:p>
            <a:pPr lvl="1">
              <a:buFont typeface="Wingdings" panose="05000000000000000000" pitchFamily="2" charset="2"/>
              <a:buChar char="§"/>
            </a:pPr>
            <a:endParaRPr lang="es-ES" dirty="0"/>
          </a:p>
          <a:p>
            <a:pPr marL="5969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6203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>
          <a:extLst>
            <a:ext uri="{FF2B5EF4-FFF2-40B4-BE49-F238E27FC236}">
              <a16:creationId xmlns:a16="http://schemas.microsoft.com/office/drawing/2014/main" id="{F1C8B182-949A-77A8-1CBC-24FB5E382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>
            <a:extLst>
              <a:ext uri="{FF2B5EF4-FFF2-40B4-BE49-F238E27FC236}">
                <a16:creationId xmlns:a16="http://schemas.microsoft.com/office/drawing/2014/main" id="{245EAD78-9E91-8C2D-1776-7F920FEC8262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id="{7FD8E1F6-5BE6-07C9-4C2A-F2632C252A45}"/>
              </a:ext>
            </a:extLst>
          </p:cNvPr>
          <p:cNvSpPr txBox="1"/>
          <p:nvPr/>
        </p:nvSpPr>
        <p:spPr>
          <a:xfrm>
            <a:off x="57151" y="141675"/>
            <a:ext cx="4293775" cy="500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dirty="0">
                <a:latin typeface="Alfa Slab One"/>
                <a:ea typeface="Alfa Slab One"/>
                <a:cs typeface="Alfa Slab One"/>
                <a:sym typeface="Alfa Slab One"/>
              </a:rPr>
              <a:t>SALARIO NETO </a:t>
            </a:r>
            <a:endParaRPr lang="es" sz="19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" sz="1900" dirty="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Al </a:t>
            </a:r>
            <a:r>
              <a:rPr lang="es" b="1" u="sng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SALARIO BRUTO </a:t>
            </a:r>
            <a:r>
              <a:rPr lang="es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tenemos que descontar: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marL="171450" lvl="1" indent="-171450">
              <a:buSzPts val="1900"/>
              <a:buFont typeface="Courier New" panose="02070309020205020404" pitchFamily="49" charset="0"/>
              <a:buChar char="o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Contingencias comunes: 4.7%</a:t>
            </a:r>
          </a:p>
          <a:p>
            <a:pPr lvl="1">
              <a:buSzPts val="1900"/>
            </a:pPr>
            <a:endParaRPr lang="es" sz="1200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marL="171450" lvl="1" indent="-171450">
              <a:buSzPts val="1900"/>
              <a:buFont typeface="Courier New" panose="02070309020205020404" pitchFamily="49" charset="0"/>
              <a:buChar char="o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Formación profesional: 0,1%</a:t>
            </a:r>
          </a:p>
          <a:p>
            <a:pPr lvl="1">
              <a:buSzPts val="1900"/>
            </a:pPr>
            <a:endParaRPr lang="es" sz="1200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marL="171450" lvl="1" indent="-171450">
              <a:buSzPts val="1900"/>
              <a:buFont typeface="Courier New" panose="02070309020205020404" pitchFamily="49" charset="0"/>
              <a:buChar char="o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Desempleo: 1.55% trabajadores/as fijos</a:t>
            </a:r>
          </a:p>
          <a:p>
            <a:pPr lvl="5">
              <a:buSzPts val="1900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                             1.60% trabajadores/as eventuales </a:t>
            </a:r>
          </a:p>
          <a:p>
            <a:pPr lvl="5">
              <a:buSzPts val="1900"/>
            </a:pPr>
            <a:endParaRPr lang="es" sz="1200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marL="171450" lvl="5" indent="-171450">
              <a:buSzPts val="1900"/>
              <a:buFont typeface="Courier New" panose="02070309020205020404" pitchFamily="49" charset="0"/>
              <a:buChar char="o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MEI: 0,15%</a:t>
            </a:r>
          </a:p>
          <a:p>
            <a:pPr lvl="5">
              <a:buSzPts val="1900"/>
            </a:pPr>
            <a:endParaRPr lang="es" sz="1200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Más el % de IRPF correspondiente. </a:t>
            </a:r>
          </a:p>
          <a:p>
            <a:pPr lvl="5">
              <a:buSzPts val="1900"/>
            </a:pPr>
            <a:endParaRPr lang="es" sz="1200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En el caso de los eventos al ser contrataciones menores de 6 meses e importes pequeños será del 2% en contratos eventuales y del 0% en el caso de fijos-discontinuos.</a:t>
            </a:r>
          </a:p>
          <a:p>
            <a:pPr lvl="5">
              <a:buSzPts val="1900"/>
            </a:pPr>
            <a:endParaRPr lang="es" sz="1200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Total de % a descontar del bruto: </a:t>
            </a:r>
          </a:p>
          <a:p>
            <a:pPr marL="171450" lvl="5" indent="-171450">
              <a:buSzPts val="1900"/>
              <a:buFont typeface="Wingdings" panose="05000000000000000000" pitchFamily="2" charset="2"/>
              <a:buChar char="ü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8,53% contratos eventuales</a:t>
            </a:r>
          </a:p>
          <a:p>
            <a:pPr marL="171450" lvl="5" indent="-171450">
              <a:buSzPts val="1900"/>
              <a:buFont typeface="Wingdings" panose="05000000000000000000" pitchFamily="2" charset="2"/>
              <a:buChar char="ü"/>
            </a:pPr>
            <a:r>
              <a:rPr lang="es" sz="1200" dirty="0"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6,48% contratos fijos - discontinuos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" sz="1900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" name="Google Shape;80;p5">
            <a:extLst>
              <a:ext uri="{FF2B5EF4-FFF2-40B4-BE49-F238E27FC236}">
                <a16:creationId xmlns:a16="http://schemas.microsoft.com/office/drawing/2014/main" id="{CADDA44E-B795-0899-4828-913A296DECA8}"/>
              </a:ext>
            </a:extLst>
          </p:cNvPr>
          <p:cNvSpPr txBox="1"/>
          <p:nvPr/>
        </p:nvSpPr>
        <p:spPr>
          <a:xfrm>
            <a:off x="4711112" y="841866"/>
            <a:ext cx="4293775" cy="360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b="0" i="0" u="none" strike="noStrike" cap="none" dirty="0">
                <a:solidFill>
                  <a:schemeClr val="bg1"/>
                </a:solidFill>
                <a:latin typeface="Alfa Slab One"/>
                <a:ea typeface="Alfa Slab One"/>
                <a:cs typeface="Alfa Slab One"/>
                <a:sym typeface="Alfa Slab One"/>
              </a:rPr>
              <a:t>EJEMPLO SALARIO NETO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" sz="1900" dirty="0">
              <a:solidFill>
                <a:schemeClr val="bg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Lidia tiene un salario mensual de 1.600€ incluidas pagas extras y contrato INDEFINIDO.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CONTINGENCIAS COMUNES: 4.7% de 1. 600€: 75,2€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FORMACION PROFESIONAL: 0,1% de 1.600€: 1,6€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DESEMPLEO: 1.55% de 1.500€ : 24.8€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MEI: 0,15% de 1. 600€: 2,4€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IRPF: 7,5% *1600€ = 120€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6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Neto a cobrar: 1.600€ - 224,2€: 1375,8€</a:t>
            </a:r>
          </a:p>
        </p:txBody>
      </p:sp>
    </p:spTree>
    <p:extLst>
      <p:ext uri="{BB962C8B-B14F-4D97-AF65-F5344CB8AC3E}">
        <p14:creationId xmlns:p14="http://schemas.microsoft.com/office/powerpoint/2010/main" val="2195692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501086-0E6E-5B69-2956-B18301F8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860" y="273844"/>
            <a:ext cx="6592490" cy="994172"/>
          </a:xfrm>
        </p:spPr>
        <p:txBody>
          <a:bodyPr/>
          <a:lstStyle/>
          <a:p>
            <a:pPr algn="ctr"/>
            <a:r>
              <a:rPr lang="en-US" sz="2100" dirty="0" err="1">
                <a:latin typeface="Times New Roman"/>
                <a:cs typeface="Times New Roman"/>
              </a:rPr>
              <a:t>Novedades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sobre</a:t>
            </a:r>
            <a:r>
              <a:rPr lang="en-US" sz="2100" dirty="0">
                <a:latin typeface="Times New Roman"/>
                <a:cs typeface="Times New Roman"/>
              </a:rPr>
              <a:t> </a:t>
            </a:r>
            <a:r>
              <a:rPr lang="en-US" sz="2100" dirty="0" err="1">
                <a:latin typeface="Times New Roman"/>
                <a:cs typeface="Times New Roman"/>
              </a:rPr>
              <a:t>el</a:t>
            </a:r>
            <a:r>
              <a:rPr lang="en-US" sz="2100" dirty="0">
                <a:latin typeface="Times New Roman"/>
                <a:cs typeface="Times New Roman"/>
              </a:rPr>
              <a:t> Registro de Jornada Laboral </a:t>
            </a:r>
            <a:r>
              <a:rPr lang="en-US" sz="2100" dirty="0" err="1">
                <a:latin typeface="Times New Roman"/>
                <a:cs typeface="Times New Roman"/>
              </a:rPr>
              <a:t>en</a:t>
            </a:r>
            <a:r>
              <a:rPr lang="en-US" sz="2100" dirty="0">
                <a:latin typeface="Times New Roman"/>
                <a:cs typeface="Times New Roman"/>
              </a:rPr>
              <a:t> España (2025)</a:t>
            </a:r>
            <a:endParaRPr lang="en-US" sz="210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CDBCD6-9905-0520-148A-6DD841000D8B}"/>
              </a:ext>
            </a:extLst>
          </p:cNvPr>
          <p:cNvSpPr txBox="1">
            <a:spLocks/>
          </p:cNvSpPr>
          <p:nvPr/>
        </p:nvSpPr>
        <p:spPr>
          <a:xfrm>
            <a:off x="628650" y="1285175"/>
            <a:ext cx="7886700" cy="334754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75" b="1" dirty="0">
                <a:latin typeface="Aptos" panose="020B0004020202020204" pitchFamily="34" charset="0"/>
                <a:ea typeface="Open Sans Light"/>
                <a:cs typeface="Times New Roman"/>
              </a:rPr>
              <a:t>­</a:t>
            </a:r>
            <a:r>
              <a:rPr lang="en-US" sz="1275" b="1" dirty="0" err="1">
                <a:latin typeface="Aptos" panose="020B0004020202020204" pitchFamily="34" charset="0"/>
                <a:ea typeface="Open Sans Light"/>
                <a:cs typeface="Open Sans Light"/>
              </a:rPr>
              <a:t>Que­</a:t>
            </a:r>
            <a:r>
              <a:rPr lang="en-US" sz="1275" b="1" dirty="0">
                <a:latin typeface="Aptos" panose="020B0004020202020204" pitchFamily="34" charset="0"/>
                <a:ea typeface="Open Sans Light"/>
                <a:cs typeface="Open Sans Light"/>
              </a:rPr>
              <a:t> se ha </a:t>
            </a:r>
            <a:r>
              <a:rPr lang="en-US" sz="1275" b="1" dirty="0" err="1">
                <a:latin typeface="Aptos" panose="020B0004020202020204" pitchFamily="34" charset="0"/>
                <a:ea typeface="Open Sans Light"/>
                <a:cs typeface="Open Sans Light"/>
              </a:rPr>
              <a:t>aprobado</a:t>
            </a:r>
            <a:r>
              <a:rPr lang="en-US" sz="1275" b="1" dirty="0">
                <a:latin typeface="Aptos" panose="020B0004020202020204" pitchFamily="34" charset="0"/>
                <a:ea typeface="Open Sans Light"/>
                <a:cs typeface="Open Sans Light"/>
              </a:rPr>
              <a:t> o </a:t>
            </a:r>
            <a:r>
              <a:rPr lang="en-US" sz="1275" b="1" dirty="0" err="1">
                <a:latin typeface="Aptos" panose="020B0004020202020204" pitchFamily="34" charset="0"/>
                <a:ea typeface="Open Sans Light"/>
                <a:cs typeface="Open Sans Light"/>
              </a:rPr>
              <a:t>este</a:t>
            </a:r>
            <a:r>
              <a:rPr lang="en-US" sz="1275" b="1" dirty="0">
                <a:latin typeface="Aptos" panose="020B0004020202020204" pitchFamily="34" charset="0"/>
                <a:ea typeface="Open Sans Light"/>
                <a:cs typeface="Open Sans Light"/>
              </a:rPr>
              <a:t> </a:t>
            </a:r>
            <a:r>
              <a:rPr lang="en-US" sz="1275" b="1" dirty="0" err="1">
                <a:latin typeface="Aptos" panose="020B0004020202020204" pitchFamily="34" charset="0"/>
                <a:ea typeface="Open Sans Light"/>
                <a:cs typeface="Open Sans Light"/>
              </a:rPr>
              <a:t>en</a:t>
            </a:r>
            <a:r>
              <a:rPr lang="en-US" sz="1275" b="1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b="1" dirty="0" err="1">
                <a:latin typeface="Aptos" panose="020B0004020202020204" pitchFamily="34" charset="0"/>
                <a:ea typeface="Open Sans Light"/>
                <a:cs typeface="Open Sans Light"/>
              </a:rPr>
              <a:t>tramite</a:t>
            </a:r>
            <a:r>
              <a:rPr lang="en-US" sz="1275" b="1" dirty="0">
                <a:latin typeface="Aptos" panose="020B0004020202020204" pitchFamily="34" charset="0"/>
                <a:ea typeface="Open Sans Light"/>
                <a:cs typeface="Open Sans Light"/>
              </a:rPr>
              <a:t>?</a:t>
            </a:r>
          </a:p>
          <a:p>
            <a:pPr marL="214313" indent="-214313">
              <a:buFont typeface="Arial"/>
              <a:buChar char="•"/>
            </a:pP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El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Gobierno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ha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impulsado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una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reforma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del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registro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horario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mediante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un Real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Decreto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214313" indent="-214313">
              <a:buFont typeface="Arial"/>
              <a:buChar char="•"/>
            </a:pP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Aunque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a­n no ha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sido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aprobado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definitivamente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, se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encuentra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fase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 tramitaci­0n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urgente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algn="ctr"/>
            <a:endParaRPr lang="en-US" sz="1275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425" b="1" dirty="0" err="1">
                <a:latin typeface="Aptos" panose="020B0004020202020204" pitchFamily="34" charset="0"/>
                <a:ea typeface="Open Sans Light"/>
                <a:cs typeface="Open Sans Light"/>
              </a:rPr>
              <a:t>Principales</a:t>
            </a:r>
            <a:r>
              <a:rPr lang="en-US" sz="1425" b="1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b="1" dirty="0" err="1">
                <a:latin typeface="Aptos" panose="020B0004020202020204" pitchFamily="34" charset="0"/>
                <a:ea typeface="Open Sans Light"/>
                <a:cs typeface="Open Sans Light"/>
              </a:rPr>
              <a:t>Cambios</a:t>
            </a:r>
            <a:r>
              <a:rPr lang="en-US" sz="1425" b="1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b="1" dirty="0" err="1">
                <a:latin typeface="Aptos" panose="020B0004020202020204" pitchFamily="34" charset="0"/>
                <a:ea typeface="Open Sans Light"/>
                <a:cs typeface="Open Sans Light"/>
              </a:rPr>
              <a:t>Propuestos</a:t>
            </a:r>
            <a:endParaRPr lang="en-US" sz="1425" b="1" dirty="0">
              <a:latin typeface="Aptos" panose="020B0004020202020204" pitchFamily="34" charset="0"/>
              <a:ea typeface="Open Sans Light"/>
              <a:cs typeface="Open Sans Light"/>
            </a:endParaRPr>
          </a:p>
          <a:p>
            <a:pPr marL="214313" indent="-214313"/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Registro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exclusivamente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digital</a:t>
            </a:r>
          </a:p>
          <a:p>
            <a:pPr marL="214313" lvl="1" indent="-214313">
              <a:spcBef>
                <a:spcPts val="750"/>
              </a:spcBef>
            </a:pP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Se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elimina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el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uso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de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papel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o Excel.</a:t>
            </a:r>
          </a:p>
          <a:p>
            <a:pPr marL="214313" lvl="1" indent="-214313">
              <a:spcBef>
                <a:spcPts val="750"/>
              </a:spcBef>
            </a:pP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Se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exige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un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sistema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digital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verificable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,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trazable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y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accesible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en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la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nube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214313" indent="-214313"/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Aplicaci­ón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universal</a:t>
            </a:r>
          </a:p>
          <a:p>
            <a:pPr marL="214313" lvl="1" indent="-214313">
              <a:spcBef>
                <a:spcPts val="750"/>
              </a:spcBef>
            </a:pP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Obligatorio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para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todos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los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tipos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de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contrato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: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indefinidos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,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temporales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,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parciales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,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formativos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, etc.</a:t>
            </a:r>
          </a:p>
          <a:p>
            <a:pPr marL="214313" indent="-214313"/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Prohibici­ón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de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modificaciones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unilaterales</a:t>
            </a:r>
            <a:endParaRPr lang="en-US" sz="1425" dirty="0">
              <a:latin typeface="Aptos" panose="020B0004020202020204" pitchFamily="34" charset="0"/>
              <a:ea typeface="Open Sans Light"/>
              <a:cs typeface="Open Sans Light"/>
            </a:endParaRPr>
          </a:p>
          <a:p>
            <a:pPr marL="214313" lvl="1" indent="-214313">
              <a:spcBef>
                <a:spcPts val="750"/>
              </a:spcBef>
            </a:pP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Las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empresas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no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podrán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modificar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los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registros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sin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el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consentimiento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del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trabajador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214313" lvl="1" indent="-214313">
              <a:spcBef>
                <a:spcPts val="750"/>
              </a:spcBef>
            </a:pP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Cualquier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cambio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debe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quedar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documentado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 y ser </a:t>
            </a:r>
            <a:r>
              <a:rPr lang="en-US" sz="1425" dirty="0" err="1">
                <a:latin typeface="Aptos" panose="020B0004020202020204" pitchFamily="34" charset="0"/>
                <a:ea typeface="Open Sans Light"/>
                <a:cs typeface="Open Sans Light"/>
              </a:rPr>
              <a:t>trazable</a:t>
            </a:r>
            <a:r>
              <a:rPr lang="en-US" sz="142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endParaRPr lang="en-US" sz="1350" dirty="0"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071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382225" y="307450"/>
            <a:ext cx="35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382225" y="307450"/>
            <a:ext cx="8335233" cy="40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800" dirty="0">
                <a:latin typeface="Alfa Slab One"/>
                <a:ea typeface="Alfa Slab One"/>
                <a:cs typeface="Alfa Slab One"/>
                <a:sym typeface="Alfa Slab One"/>
              </a:rPr>
              <a:t>La importancia del organigrama en la empresa y en los eventos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S" sz="1400"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algn="just">
              <a:spcAft>
                <a:spcPts val="1600"/>
              </a:spcAft>
            </a:pP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	</a:t>
            </a:r>
            <a:r>
              <a:rPr lang="es-ES" dirty="0">
                <a:solidFill>
                  <a:srgbClr val="515164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El organigrama nos permite visualizar de manera clara y rápida la estructura interna, los roles y los diferentes equipos y departamentos. </a:t>
            </a:r>
          </a:p>
          <a:p>
            <a:pPr algn="just">
              <a:spcAft>
                <a:spcPts val="1600"/>
              </a:spcAft>
            </a:pPr>
            <a:r>
              <a:rPr lang="es-ES" dirty="0">
                <a:solidFill>
                  <a:srgbClr val="515164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Ilustrar esto del negocio y en concreto en los festivales va a permitir mejorar la comunicación interna de todo el personal que trabaja en él. Sabiendo así con quien tienen que hablar o interactuar en cada momento y  tener más información acerca de la organización, del evento, de sus compañeros/as de trabajo, sus superiores, subordinados, </a:t>
            </a:r>
            <a:r>
              <a:rPr lang="es-ES" dirty="0" err="1">
                <a:solidFill>
                  <a:srgbClr val="515164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etc</a:t>
            </a:r>
            <a:r>
              <a:rPr lang="es-ES" dirty="0">
                <a:solidFill>
                  <a:srgbClr val="515164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…</a:t>
            </a:r>
          </a:p>
          <a:p>
            <a:pPr algn="just">
              <a:spcAft>
                <a:spcPts val="1600"/>
              </a:spcAft>
            </a:pPr>
            <a:r>
              <a:rPr lang="es-ES" dirty="0">
                <a:solidFill>
                  <a:srgbClr val="515164"/>
                </a:solidFill>
                <a:latin typeface="Montserrat" panose="00000500000000000000" pitchFamily="2" charset="0"/>
                <a:sym typeface="Montserrat"/>
              </a:rPr>
              <a:t>Pero también será algo a lo que se refieran los clientes, patrocinadores, colaboradores y proveedores, para saber quiénes son los responsables de cada área y ahorrar tiempo contactando (algo que ocurre a menudo) con las personas inadecuadas.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600"/>
              </a:spcAft>
            </a:pPr>
            <a:endParaRPr lang="es-E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6875" y="4591225"/>
            <a:ext cx="294351" cy="33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2F057D79-516D-C027-D5EB-5C9F5888E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63343" y="3799968"/>
            <a:ext cx="1817314" cy="9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44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E53DA0-74BB-5167-24C6-7026EDCA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860" y="273844"/>
            <a:ext cx="6592490" cy="994172"/>
          </a:xfrm>
        </p:spPr>
        <p:txBody>
          <a:bodyPr/>
          <a:lstStyle/>
          <a:p>
            <a:pPr algn="ctr"/>
            <a:r>
              <a:rPr lang="en-US" sz="2250" dirty="0" err="1">
                <a:latin typeface="Times New Roman"/>
                <a:cs typeface="Times New Roman"/>
              </a:rPr>
              <a:t>Novedades</a:t>
            </a:r>
            <a:r>
              <a:rPr lang="en-US" sz="2250" dirty="0">
                <a:latin typeface="Times New Roman"/>
                <a:cs typeface="Times New Roman"/>
              </a:rPr>
              <a:t> </a:t>
            </a:r>
            <a:r>
              <a:rPr lang="en-US" sz="2250" dirty="0" err="1">
                <a:latin typeface="Times New Roman"/>
                <a:cs typeface="Times New Roman"/>
              </a:rPr>
              <a:t>sobre</a:t>
            </a:r>
            <a:r>
              <a:rPr lang="en-US" sz="2250" dirty="0">
                <a:latin typeface="Times New Roman"/>
                <a:cs typeface="Times New Roman"/>
              </a:rPr>
              <a:t> </a:t>
            </a:r>
            <a:r>
              <a:rPr lang="en-US" sz="2250" dirty="0" err="1">
                <a:latin typeface="Times New Roman"/>
                <a:cs typeface="Times New Roman"/>
              </a:rPr>
              <a:t>el</a:t>
            </a:r>
            <a:r>
              <a:rPr lang="en-US" sz="2250" dirty="0">
                <a:latin typeface="Times New Roman"/>
                <a:cs typeface="Times New Roman"/>
              </a:rPr>
              <a:t> Registro de Jornada Laboral </a:t>
            </a:r>
            <a:r>
              <a:rPr lang="en-US" sz="2250" dirty="0" err="1">
                <a:latin typeface="Times New Roman"/>
                <a:cs typeface="Times New Roman"/>
              </a:rPr>
              <a:t>en</a:t>
            </a:r>
            <a:r>
              <a:rPr lang="en-US" sz="2250" dirty="0">
                <a:latin typeface="Times New Roman"/>
                <a:cs typeface="Times New Roman"/>
              </a:rPr>
              <a:t> España (2025)</a:t>
            </a:r>
            <a:endParaRPr lang="en-US" sz="22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DCABB8-57DB-69CE-D57A-13365AC1A98A}"/>
              </a:ext>
            </a:extLst>
          </p:cNvPr>
          <p:cNvSpPr txBox="1">
            <a:spLocks/>
          </p:cNvSpPr>
          <p:nvPr/>
        </p:nvSpPr>
        <p:spPr>
          <a:xfrm>
            <a:off x="628650" y="1285175"/>
            <a:ext cx="7886700" cy="334754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/>
              <a:buChar char="•"/>
            </a:pP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Acceso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inmediato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del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trabajador</a:t>
            </a:r>
            <a:endParaRPr lang="en-US" sz="1275" dirty="0">
              <a:latin typeface="Aptos" panose="020B0004020202020204" pitchFamily="34" charset="0"/>
              <a:ea typeface="Open Sans Light"/>
              <a:cs typeface="Open Sans Light"/>
            </a:endParaRPr>
          </a:p>
          <a:p>
            <a:pPr marL="557213" lvl="1" indent="-214313">
              <a:buFont typeface="Arial"/>
              <a:buChar char="•"/>
            </a:pP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El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trabajador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podrá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consultar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su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registro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horario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tiempo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real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desde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su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dispositivo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214313" indent="-214313">
              <a:buFont typeface="Arial"/>
              <a:buChar char="•"/>
            </a:pP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Acceso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remoto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para la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Inspecci­ón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Trabajo</a:t>
            </a:r>
            <a:endParaRPr lang="en-US" sz="1275" dirty="0">
              <a:latin typeface="Aptos" panose="020B0004020202020204" pitchFamily="34" charset="0"/>
              <a:ea typeface="Open Sans Light"/>
              <a:cs typeface="Open Sans Light"/>
            </a:endParaRPr>
          </a:p>
          <a:p>
            <a:pPr marL="557213" lvl="1" indent="-214313">
              <a:buFont typeface="Arial"/>
              <a:buChar char="•"/>
            </a:pP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La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Inspecci­on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podrá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acceder a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los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registros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tiempo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real y de forma remota.</a:t>
            </a:r>
          </a:p>
          <a:p>
            <a:pPr marL="214313" indent="-214313">
              <a:buFont typeface="Arial"/>
              <a:buChar char="•"/>
            </a:pP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Formació­n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obligatoria</a:t>
            </a:r>
            <a:endParaRPr lang="en-US" sz="1275" dirty="0">
              <a:latin typeface="Aptos" panose="020B0004020202020204" pitchFamily="34" charset="0"/>
              <a:ea typeface="Open Sans Light"/>
              <a:cs typeface="Open Sans Light"/>
            </a:endParaRPr>
          </a:p>
          <a:p>
            <a:pPr marL="557213" lvl="1" indent="-214313">
              <a:buFont typeface="Arial"/>
              <a:buChar char="•"/>
            </a:pP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Las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empresas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deben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formar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a sus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trabajadores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el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uso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del nuevo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sistema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557213" lvl="1" indent="-214313">
              <a:buFont typeface="Arial"/>
              <a:buChar char="•"/>
            </a:pP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El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tiempo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formacio­n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cuenta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como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tiempo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efectivo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trabajo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214313" indent="-214313">
              <a:buFont typeface="Arial"/>
              <a:buChar char="•"/>
            </a:pP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Registro de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pausas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y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modalidad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trabajo</a:t>
            </a:r>
            <a:endParaRPr lang="en-US" sz="1275" dirty="0">
              <a:latin typeface="Aptos" panose="020B0004020202020204" pitchFamily="34" charset="0"/>
              <a:ea typeface="Open Sans Light"/>
              <a:cs typeface="Open Sans Light"/>
            </a:endParaRPr>
          </a:p>
          <a:p>
            <a:pPr marL="557213" lvl="1" indent="-214313">
              <a:buFont typeface="Arial"/>
              <a:buChar char="•"/>
            </a:pP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Se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deben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registrar hora y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minuto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exactos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inicio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, fin y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pausas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557213" lvl="1" indent="-214313">
              <a:buFont typeface="Arial"/>
              <a:buChar char="•"/>
            </a:pP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Se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debe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indicar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si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la jornada es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presencial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, remota o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hibrida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342900" lvl="1" indent="0" algn="ctr">
              <a:buNone/>
            </a:pPr>
            <a:b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</a:br>
            <a:endParaRPr lang="en-US" sz="1275" dirty="0">
              <a:latin typeface="Aptos" panose="020B0004020202020204" pitchFamily="34" charset="0"/>
              <a:ea typeface="Open Sans Light"/>
              <a:cs typeface="Open Sans Light"/>
            </a:endParaRPr>
          </a:p>
          <a:p>
            <a:pPr lvl="1" algn="ctr"/>
            <a:r>
              <a:rPr lang="en-US" sz="1275" b="1" dirty="0" err="1">
                <a:latin typeface="Aptos" panose="020B0004020202020204" pitchFamily="34" charset="0"/>
                <a:ea typeface="Open Sans Light"/>
                <a:cs typeface="Open Sans Light"/>
              </a:rPr>
              <a:t>Objetivo</a:t>
            </a:r>
            <a:r>
              <a:rPr lang="en-US" sz="1275" b="1" dirty="0">
                <a:latin typeface="Aptos" panose="020B0004020202020204" pitchFamily="34" charset="0"/>
                <a:ea typeface="Open Sans Light"/>
                <a:cs typeface="Open Sans Light"/>
              </a:rPr>
              <a:t> de la Reforma</a:t>
            </a:r>
          </a:p>
          <a:p>
            <a:pPr marL="214313" indent="-214313" algn="ctr">
              <a:buFont typeface="Arial"/>
              <a:buChar char="•"/>
            </a:pP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Mejorar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el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control del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tiempo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trabajo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efectivo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214313" indent="-214313" algn="ctr">
              <a:buFont typeface="Arial"/>
              <a:buChar char="•"/>
            </a:pP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Evitar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fraudes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horas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extraordinarias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no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registradas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pPr marL="214313" indent="-214313" algn="ctr">
              <a:buFont typeface="Arial"/>
              <a:buChar char="•"/>
            </a:pP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Facilitar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la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inspecci­ón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y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garantizar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los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 derechos </a:t>
            </a:r>
            <a:r>
              <a:rPr lang="en-US" sz="1275" dirty="0" err="1">
                <a:latin typeface="Aptos" panose="020B0004020202020204" pitchFamily="34" charset="0"/>
                <a:ea typeface="Open Sans Light"/>
                <a:cs typeface="Open Sans Light"/>
              </a:rPr>
              <a:t>laborales</a:t>
            </a:r>
            <a:r>
              <a:rPr lang="en-US" sz="1275" dirty="0">
                <a:latin typeface="Aptos" panose="020B0004020202020204" pitchFamily="34" charset="0"/>
                <a:ea typeface="Open Sans Light"/>
                <a:cs typeface="Open Sans Light"/>
              </a:rPr>
              <a:t>.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09038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C91AA-2DEE-51F9-5BF8-7B8ABD17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558" y="154228"/>
            <a:ext cx="5722322" cy="994172"/>
          </a:xfrm>
        </p:spPr>
        <p:txBody>
          <a:bodyPr/>
          <a:lstStyle/>
          <a:p>
            <a:r>
              <a:rPr lang="es-ES" sz="2700" dirty="0">
                <a:solidFill>
                  <a:srgbClr val="566680"/>
                </a:solidFill>
                <a:latin typeface="Aptos"/>
              </a:rPr>
              <a:t>     LICENCIAS Y PERMISOS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B3744-5225-DC9A-136B-D7E654FF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01" y="874159"/>
            <a:ext cx="7886700" cy="3997796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s-ES" dirty="0">
                <a:latin typeface="Aptos"/>
              </a:rPr>
              <a:t>PERMISOS RETRIBUIDOS: ART.37.3 ET</a:t>
            </a:r>
          </a:p>
          <a:p>
            <a:pPr marL="0" indent="0">
              <a:buNone/>
            </a:pPr>
            <a:endParaRPr lang="es-ES" dirty="0">
              <a:latin typeface="Aptos"/>
            </a:endParaRPr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1- Permiso retribuido por matrimonio</a:t>
            </a:r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  </a:t>
            </a:r>
            <a:r>
              <a:rPr lang="es-ES" dirty="0">
                <a:solidFill>
                  <a:schemeClr val="tx1"/>
                </a:solidFill>
                <a:latin typeface="Aptos"/>
              </a:rPr>
              <a:t>-15 días por matrimonio o registro </a:t>
            </a:r>
            <a:r>
              <a:rPr lang="es-ES" b="1" dirty="0">
                <a:solidFill>
                  <a:schemeClr val="tx1"/>
                </a:solidFill>
                <a:latin typeface="Aptos"/>
              </a:rPr>
              <a:t>pareja de hecho</a:t>
            </a:r>
            <a:endParaRPr lang="es-ES" b="1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s-ES" dirty="0">
                <a:solidFill>
                  <a:schemeClr val="tx1"/>
                </a:solidFill>
                <a:latin typeface="Aptos"/>
              </a:rPr>
              <a:t>2- P</a:t>
            </a:r>
            <a:r>
              <a:rPr lang="es-ES" b="1" dirty="0">
                <a:solidFill>
                  <a:schemeClr val="tx1"/>
                </a:solidFill>
                <a:latin typeface="Aptos"/>
              </a:rPr>
              <a:t>ermiso por enfermedad, hospitalización o intervención quirúrgica sin hospitalización</a:t>
            </a:r>
            <a:r>
              <a:rPr lang="es-ES" dirty="0">
                <a:solidFill>
                  <a:schemeClr val="tx1"/>
                </a:solidFill>
                <a:latin typeface="Aptos"/>
              </a:rPr>
              <a:t> que requiera reposo.  (¿NATURALES O LABORABLES?)</a:t>
            </a:r>
          </a:p>
          <a:p>
            <a:pPr marL="342900" lvl="1" indent="0">
              <a:buNone/>
            </a:pPr>
            <a:r>
              <a:rPr lang="es-ES" dirty="0">
                <a:solidFill>
                  <a:schemeClr val="tx1"/>
                </a:solidFill>
                <a:latin typeface="Aptos"/>
              </a:rPr>
              <a:t>  - </a:t>
            </a:r>
            <a:r>
              <a:rPr lang="es-ES" b="1" dirty="0">
                <a:solidFill>
                  <a:schemeClr val="tx1"/>
                </a:solidFill>
                <a:latin typeface="Aptos"/>
              </a:rPr>
              <a:t>5 días </a:t>
            </a:r>
            <a:r>
              <a:rPr lang="es-ES" dirty="0">
                <a:solidFill>
                  <a:schemeClr val="tx1"/>
                </a:solidFill>
                <a:latin typeface="Aptos"/>
              </a:rPr>
              <a:t>por A/EG/H/ interv.sin H con reposo. Antes 2 días.</a:t>
            </a:r>
          </a:p>
          <a:p>
            <a:pPr marL="342900" lvl="1" indent="0">
              <a:buNone/>
            </a:pPr>
            <a:r>
              <a:rPr lang="es-ES" dirty="0">
                <a:solidFill>
                  <a:schemeClr val="tx1"/>
                </a:solidFill>
                <a:latin typeface="Aptos"/>
              </a:rPr>
              <a:t>  - De cónyuge, pareja de hecho</a:t>
            </a:r>
            <a:r>
              <a:rPr lang="es-ES" dirty="0">
                <a:latin typeface="Aptos"/>
              </a:rPr>
              <a:t>, parientes hasta 2º grado consanguinidad o afinidad.</a:t>
            </a:r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  - Cualquier persona que conviva con la persona trabajadora mismo domicilio.</a:t>
            </a:r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3- Permiso por fallecimiento.</a:t>
            </a:r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   - 2 </a:t>
            </a:r>
            <a:r>
              <a:rPr lang="es-ES" dirty="0">
                <a:solidFill>
                  <a:schemeClr val="tx1"/>
                </a:solidFill>
                <a:latin typeface="Aptos"/>
              </a:rPr>
              <a:t>días (4 si hay desplazamiento)</a:t>
            </a:r>
          </a:p>
          <a:p>
            <a:pPr marL="342900" lvl="1" indent="0">
              <a:buNone/>
            </a:pPr>
            <a:r>
              <a:rPr lang="es-ES" dirty="0">
                <a:solidFill>
                  <a:schemeClr val="tx1"/>
                </a:solidFill>
                <a:latin typeface="Aptos"/>
              </a:rPr>
              <a:t>   - De cónyuge, </a:t>
            </a:r>
            <a:r>
              <a:rPr lang="es-ES" b="1" dirty="0">
                <a:solidFill>
                  <a:schemeClr val="tx1"/>
                </a:solidFill>
                <a:latin typeface="Aptos"/>
              </a:rPr>
              <a:t>pareja de hecho</a:t>
            </a:r>
            <a:r>
              <a:rPr lang="es-ES" dirty="0">
                <a:solidFill>
                  <a:schemeClr val="tx1"/>
                </a:solidFill>
                <a:latin typeface="Aptos"/>
              </a:rPr>
              <a:t>, parientes hasta 2º grado consanguinidad o afinidad.</a:t>
            </a:r>
          </a:p>
          <a:p>
            <a:pPr marL="342900" lvl="1" indent="0">
              <a:buNone/>
            </a:pPr>
            <a:r>
              <a:rPr lang="es-ES" dirty="0">
                <a:solidFill>
                  <a:schemeClr val="tx1"/>
                </a:solidFill>
                <a:latin typeface="Aptos"/>
              </a:rPr>
              <a:t>4- Permiso por mudanza</a:t>
            </a:r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  - 1 día por traslado del domicilio habitual</a:t>
            </a:r>
          </a:p>
          <a:p>
            <a:pPr marL="342900" lvl="1" indent="0">
              <a:buNone/>
            </a:pPr>
            <a:endParaRPr lang="es-ES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556172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C91AA-2DEE-51F9-5BF8-7B8ABD17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558" y="154228"/>
            <a:ext cx="5722322" cy="994172"/>
          </a:xfrm>
        </p:spPr>
        <p:txBody>
          <a:bodyPr/>
          <a:lstStyle/>
          <a:p>
            <a:r>
              <a:rPr lang="es-ES" sz="2700" dirty="0">
                <a:solidFill>
                  <a:srgbClr val="566680"/>
                </a:solidFill>
                <a:latin typeface="Aptos"/>
              </a:rPr>
              <a:t>     LICENCIAS Y PERMISOS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B3744-5225-DC9A-136B-D7E654FF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7257"/>
            <a:ext cx="7886700" cy="3997796"/>
          </a:xfrm>
        </p:spPr>
        <p:txBody>
          <a:bodyPr spcFirstLastPara="1" vert="horz" wrap="square" lIns="68580" tIns="34290" rIns="68580" bIns="34290" rtlCol="0" anchor="t" anchorCtr="0">
            <a:normAutofit lnSpcReduction="10000"/>
          </a:bodyPr>
          <a:lstStyle/>
          <a:p>
            <a:pPr marL="342900" lvl="1" indent="0">
              <a:buNone/>
            </a:pPr>
            <a:r>
              <a:rPr lang="es-ES" dirty="0">
                <a:latin typeface="Aptos"/>
              </a:rPr>
              <a:t>5- Permiso para realizar funciones sindicales</a:t>
            </a:r>
            <a:endParaRPr lang="es-ES" dirty="0"/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  -Permiso para realizar funciones sindicales o de representación del personal en los términos establecidos legal o convencionalmente</a:t>
            </a:r>
            <a:endParaRPr lang="es-ES" dirty="0"/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6- Permiso para exámenes prenatales y técnicas de preparación al parto</a:t>
            </a:r>
            <a:endParaRPr lang="es-ES" dirty="0"/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  - Por el tiempo indispensable para la </a:t>
            </a:r>
            <a:r>
              <a:rPr lang="es-ES" dirty="0" err="1">
                <a:latin typeface="Aptos"/>
              </a:rPr>
              <a:t>realizacion</a:t>
            </a:r>
            <a:r>
              <a:rPr lang="es-ES" dirty="0">
                <a:latin typeface="Aptos"/>
              </a:rPr>
              <a:t> de exámenes prenatales y preparación al parto.</a:t>
            </a:r>
            <a:endParaRPr lang="es-ES" dirty="0"/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  - En los casos de adopción o guarda con fines de adopción o acogimiento, asistencia a las sesiones de información y preparación.</a:t>
            </a:r>
            <a:endParaRPr lang="es-ES" dirty="0"/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7- </a:t>
            </a:r>
            <a:r>
              <a:rPr lang="es-ES" b="1" dirty="0">
                <a:solidFill>
                  <a:schemeClr val="tx1"/>
                </a:solidFill>
                <a:latin typeface="Aptos"/>
              </a:rPr>
              <a:t>Permiso por fuerza mayor por razones meteorológicas/catástrofes.</a:t>
            </a:r>
          </a:p>
          <a:p>
            <a:pPr marL="342900" lvl="1" indent="0">
              <a:buNone/>
            </a:pPr>
            <a:r>
              <a:rPr lang="es-ES" dirty="0">
                <a:solidFill>
                  <a:schemeClr val="tx1"/>
                </a:solidFill>
                <a:latin typeface="Aptos"/>
              </a:rPr>
              <a:t>   - 4 días por imposibilidad de asistir al centro de trabajo o transitar hasta él.</a:t>
            </a:r>
          </a:p>
          <a:p>
            <a:pPr marL="342900" lvl="1" indent="0">
              <a:buNone/>
            </a:pPr>
            <a:r>
              <a:rPr lang="es-ES" dirty="0">
                <a:solidFill>
                  <a:schemeClr val="tx1"/>
                </a:solidFill>
                <a:latin typeface="Aptos"/>
              </a:rPr>
              <a:t>   -  Se podrá prolongar hasta que desaparezcan las circunstancias. Ojo!!! Suspensión del contrato por la empresa, o teletrabajo. PERMISO DANA</a:t>
            </a:r>
          </a:p>
          <a:p>
            <a:pPr marL="342900" lvl="1" indent="0">
              <a:buNone/>
            </a:pPr>
            <a:r>
              <a:rPr lang="es-ES" dirty="0">
                <a:solidFill>
                  <a:schemeClr val="tx1"/>
                </a:solidFill>
                <a:latin typeface="Aptos"/>
              </a:rPr>
              <a:t>8- </a:t>
            </a:r>
            <a:r>
              <a:rPr lang="es-ES" b="1" dirty="0">
                <a:solidFill>
                  <a:schemeClr val="tx1"/>
                </a:solidFill>
                <a:latin typeface="Aptos"/>
              </a:rPr>
              <a:t>Permiso por donación de órganos. </a:t>
            </a:r>
            <a:r>
              <a:rPr lang="es-ES" dirty="0">
                <a:solidFill>
                  <a:schemeClr val="tx1"/>
                </a:solidFill>
                <a:latin typeface="Aptos"/>
              </a:rPr>
              <a:t>Entró en vigor 3/3/25, junto con la IT con cobertura especial. Art.37.3 g)</a:t>
            </a:r>
          </a:p>
          <a:p>
            <a:pPr marL="342900" lvl="1" indent="0">
              <a:buNone/>
            </a:pPr>
            <a:r>
              <a:rPr lang="es-ES" dirty="0">
                <a:latin typeface="Aptos"/>
              </a:rPr>
              <a:t>  - Por el tiempo indispensable para la realización de actos preparatorios.</a:t>
            </a:r>
          </a:p>
        </p:txBody>
      </p:sp>
    </p:spTree>
    <p:extLst>
      <p:ext uri="{BB962C8B-B14F-4D97-AF65-F5344CB8AC3E}">
        <p14:creationId xmlns:p14="http://schemas.microsoft.com/office/powerpoint/2010/main" val="1678789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C91AA-2DEE-51F9-5BF8-7B8ABD17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558" y="154228"/>
            <a:ext cx="5722322" cy="994172"/>
          </a:xfrm>
        </p:spPr>
        <p:txBody>
          <a:bodyPr/>
          <a:lstStyle/>
          <a:p>
            <a:r>
              <a:rPr lang="es-ES" sz="2700" dirty="0">
                <a:solidFill>
                  <a:srgbClr val="566680"/>
                </a:solidFill>
                <a:latin typeface="Aptos"/>
              </a:rPr>
              <a:t>     LICENCIAS Y PERMISOS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B3744-5225-DC9A-136B-D7E654FF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7257"/>
            <a:ext cx="7886700" cy="3997796"/>
          </a:xfrm>
        </p:spPr>
        <p:txBody>
          <a:bodyPr spcFirstLastPara="1" vert="horz" wrap="square" lIns="68580" tIns="34290" rIns="68580" bIns="34290" rtlCol="0" anchor="t" anchorCtr="0">
            <a:normAutofit fontScale="92500"/>
          </a:bodyPr>
          <a:lstStyle/>
          <a:p>
            <a:pPr marL="600075" lvl="1" indent="-257175">
              <a:buFont typeface="Wingdings" panose="020B0604020202020204" pitchFamily="34" charset="0"/>
              <a:buChar char="q"/>
            </a:pPr>
            <a:r>
              <a:rPr lang="es-ES" b="1" dirty="0">
                <a:latin typeface="Aptos"/>
              </a:rPr>
              <a:t>SITUACIONES ESPECIAL DE IT</a:t>
            </a:r>
            <a:endParaRPr lang="en-US" b="1" dirty="0"/>
          </a:p>
          <a:p>
            <a:pPr marL="942975" lvl="2" indent="-257175">
              <a:buFont typeface="Wingdings,Sans-Serif" panose="020B0604020202020204" pitchFamily="34" charset="0"/>
              <a:buChar char="§"/>
            </a:pPr>
            <a:r>
              <a:rPr lang="es-ES" dirty="0">
                <a:latin typeface="Aptos"/>
              </a:rPr>
              <a:t>BAJA POR MENSTRUACION INCAPACITANTE</a:t>
            </a:r>
            <a:endParaRPr lang="en-US" dirty="0">
              <a:latin typeface="Aptos"/>
            </a:endParaRPr>
          </a:p>
          <a:p>
            <a:pPr marL="942975" lvl="2" indent="-257175">
              <a:buFont typeface="Wingdings,Sans-Serif" panose="020B0604020202020204" pitchFamily="34" charset="0"/>
              <a:buChar char="§"/>
            </a:pPr>
            <a:r>
              <a:rPr lang="es-ES" dirty="0">
                <a:latin typeface="Aptos"/>
              </a:rPr>
              <a:t>BAJA POR ABORTO ( VOLUNTARIA O INVOLUNTARIA)</a:t>
            </a:r>
            <a:endParaRPr lang="en-US" dirty="0">
              <a:latin typeface="Aptos"/>
            </a:endParaRPr>
          </a:p>
          <a:p>
            <a:pPr marL="942975" lvl="2" indent="-257175">
              <a:buFont typeface="Wingdings,Sans-Serif" panose="020B0604020202020204" pitchFamily="34" charset="0"/>
              <a:buChar char="§"/>
            </a:pPr>
            <a:r>
              <a:rPr lang="es-ES" dirty="0">
                <a:latin typeface="Aptos"/>
              </a:rPr>
              <a:t>BAJA EN LA SEMANA 39.</a:t>
            </a:r>
            <a:endParaRPr lang="en-US" dirty="0">
              <a:latin typeface="Aptos"/>
            </a:endParaRPr>
          </a:p>
          <a:p>
            <a:pPr marL="942975" lvl="2" indent="-257175">
              <a:buFont typeface="Wingdings,Sans-Serif" panose="020B0604020202020204" pitchFamily="34" charset="0"/>
              <a:buChar char="§"/>
            </a:pPr>
            <a:r>
              <a:rPr lang="es-ES" b="1" dirty="0">
                <a:solidFill>
                  <a:schemeClr val="tx1"/>
                </a:solidFill>
                <a:latin typeface="Aptos"/>
              </a:rPr>
              <a:t>BAJA POR DONACION DE ÓRGANOS O TEJIDOS</a:t>
            </a:r>
            <a:endParaRPr lang="en-US" dirty="0">
              <a:solidFill>
                <a:schemeClr val="tx1"/>
              </a:solidFill>
              <a:latin typeface="Aptos"/>
            </a:endParaRPr>
          </a:p>
          <a:p>
            <a:pPr marL="600075" lvl="1" indent="-257175">
              <a:buFont typeface="Wingdings" panose="020B0604020202020204" pitchFamily="34" charset="0"/>
              <a:buChar char="q"/>
            </a:pPr>
            <a:r>
              <a:rPr lang="es-ES" b="1" dirty="0">
                <a:latin typeface="Aptos"/>
              </a:rPr>
              <a:t>NUEVOS PERMISOS Y CONCILIACION</a:t>
            </a:r>
          </a:p>
          <a:p>
            <a:pPr marL="942975" lvl="2" indent="-257175">
              <a:buFont typeface="Wingdings,Sans-Serif" panose="020B0604020202020204" pitchFamily="34" charset="0"/>
              <a:buChar char="§"/>
            </a:pPr>
            <a:r>
              <a:rPr lang="es-ES" dirty="0">
                <a:latin typeface="Aptos"/>
              </a:rPr>
              <a:t>Permiso parental de 8 semanas para cuidado de hijo hasta 8 años. De manera continua o discontinua, a tiempo parcial o completo.  No retribuido por la empresa. Antelación de 10 días.</a:t>
            </a:r>
          </a:p>
          <a:p>
            <a:pPr marL="942975" lvl="2" indent="-257175">
              <a:buFont typeface="Wingdings,Sans-Serif" panose="020B0604020202020204" pitchFamily="34" charset="0"/>
              <a:buChar char="§"/>
            </a:pPr>
            <a:r>
              <a:rPr lang="es-ES" dirty="0">
                <a:solidFill>
                  <a:srgbClr val="000000"/>
                </a:solidFill>
                <a:latin typeface="Aptos"/>
              </a:rPr>
              <a:t>Permiso por cuidado de familiar por fuerza mayor. 4 días al año. Necesidades urgentes de cuidado. De manera continua o por horas</a:t>
            </a:r>
            <a:endParaRPr lang="en-US" dirty="0">
              <a:solidFill>
                <a:srgbClr val="000000"/>
              </a:solidFill>
              <a:latin typeface="Aptos"/>
            </a:endParaRPr>
          </a:p>
          <a:p>
            <a:pPr marL="942975" lvl="2" indent="-257175">
              <a:buFont typeface="Wingdings,Sans-Serif" panose="020B0604020202020204" pitchFamily="34" charset="0"/>
              <a:buChar char="§"/>
            </a:pPr>
            <a:r>
              <a:rPr lang="en-US" dirty="0" err="1">
                <a:solidFill>
                  <a:srgbClr val="000000"/>
                </a:solidFill>
                <a:latin typeface="Aptos"/>
              </a:rPr>
              <a:t>Reducción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de la jornada: Se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amplia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quienes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tengan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su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cargo familiar hasta 2º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grado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además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hijos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/as o personas con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discapacidad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menores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de 26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años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con cancer u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otra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enfermedad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grave.</a:t>
            </a:r>
          </a:p>
          <a:p>
            <a:pPr marL="942975" lvl="2" indent="-257175">
              <a:buFont typeface="Wingdings,Sans-Serif" panose="020B0604020202020204" pitchFamily="34" charset="0"/>
              <a:buChar char="§"/>
            </a:pPr>
            <a:r>
              <a:rPr lang="en-US" dirty="0" err="1">
                <a:solidFill>
                  <a:srgbClr val="000000"/>
                </a:solidFill>
                <a:latin typeface="Aptos"/>
              </a:rPr>
              <a:t>Adaptación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de la jornada: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Amplia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a personas con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dependientes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a cargo (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hijos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/as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mayores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de 12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años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conyuje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, pareja y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familiares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hasta 2º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grado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) y personas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convivientes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que no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puedan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valerse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por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si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mismas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.</a:t>
            </a:r>
          </a:p>
          <a:p>
            <a:pPr marL="942975" lvl="2" indent="-257175">
              <a:buFont typeface="Wingdings,Sans-Serif" panose="020B0604020202020204" pitchFamily="34" charset="0"/>
              <a:buChar char="§"/>
            </a:pPr>
            <a:r>
              <a:rPr lang="en-US" dirty="0">
                <a:solidFill>
                  <a:srgbClr val="000000"/>
                </a:solidFill>
                <a:latin typeface="Aptos"/>
              </a:rPr>
              <a:t>PERMISO DE PATERNIDAD: 17 + 2 SEMANAS</a:t>
            </a:r>
          </a:p>
          <a:p>
            <a:pPr marL="685800" lvl="2" indent="0">
              <a:buNone/>
            </a:pPr>
            <a:endParaRPr lang="en-US" dirty="0">
              <a:solidFill>
                <a:srgbClr val="000000"/>
              </a:solidFill>
              <a:latin typeface="Aptos"/>
            </a:endParaRPr>
          </a:p>
          <a:p>
            <a:pPr marL="600075" lvl="1" indent="-257175">
              <a:buFont typeface="Wingdings" panose="020B0604020202020204" pitchFamily="34" charset="0"/>
              <a:buChar char="q"/>
            </a:pPr>
            <a:endParaRPr lang="es-ES" dirty="0">
              <a:solidFill>
                <a:srgbClr val="000000"/>
              </a:solidFill>
              <a:latin typeface="Aptos"/>
            </a:endParaRPr>
          </a:p>
          <a:p>
            <a:pPr marL="342900" lvl="1" indent="0">
              <a:buNone/>
            </a:pPr>
            <a:endParaRPr lang="es-ES" dirty="0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731682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73B685-8664-C109-B98F-4768995C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60" y="294626"/>
            <a:ext cx="6592490" cy="994172"/>
          </a:xfrm>
        </p:spPr>
        <p:txBody>
          <a:bodyPr/>
          <a:lstStyle/>
          <a:p>
            <a:r>
              <a:rPr dirty="0" err="1"/>
              <a:t>Nuevos</a:t>
            </a:r>
            <a:r>
              <a:rPr dirty="0"/>
              <a:t> </a:t>
            </a:r>
            <a:r>
              <a:rPr dirty="0" err="1"/>
              <a:t>Permisos</a:t>
            </a:r>
            <a:r>
              <a:rPr dirty="0"/>
              <a:t> </a:t>
            </a:r>
            <a:r>
              <a:rPr dirty="0" err="1"/>
              <a:t>Laborales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España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6035A2-C659-A786-7AE0-2D3D119F88D2}"/>
              </a:ext>
            </a:extLst>
          </p:cNvPr>
          <p:cNvSpPr txBox="1">
            <a:spLocks/>
          </p:cNvSpPr>
          <p:nvPr/>
        </p:nvSpPr>
        <p:spPr>
          <a:xfrm>
            <a:off x="628651" y="1369219"/>
            <a:ext cx="7824737" cy="328590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400" b="1" dirty="0">
                <a:latin typeface="Open Sans Light"/>
                <a:ea typeface="Open Sans Light"/>
                <a:cs typeface="Open Sans Light"/>
              </a:rPr>
              <a:t>1. Permiso parental de 8 semanas:</a:t>
            </a:r>
          </a:p>
          <a:p>
            <a:pPr marL="0" indent="0">
              <a:buNone/>
            </a:pPr>
            <a:endParaRPr lang="es-ES" sz="5400" b="1" dirty="0">
              <a:latin typeface="Open Sans Light"/>
              <a:ea typeface="Open Sans Light"/>
              <a:cs typeface="Open Sans Light"/>
            </a:endParaRPr>
          </a:p>
          <a:p>
            <a:pPr lvl="1"/>
            <a:r>
              <a:rPr lang="es-ES" sz="5400" dirty="0">
                <a:latin typeface="Open Sans Light"/>
                <a:ea typeface="Open Sans Light"/>
                <a:cs typeface="Open Sans Light"/>
              </a:rPr>
              <a:t>Para cuidado de hijos/as hasta los 8 años.</a:t>
            </a:r>
          </a:p>
          <a:p>
            <a:pPr lvl="1"/>
            <a:r>
              <a:rPr lang="es-ES" sz="5400" dirty="0">
                <a:latin typeface="Open Sans Light"/>
                <a:ea typeface="Open Sans Light"/>
                <a:cs typeface="Open Sans Light"/>
              </a:rPr>
              <a:t> Disfrute continuo o discontinuo, jornada completa o parcial.</a:t>
            </a:r>
          </a:p>
          <a:p>
            <a:pPr lvl="1"/>
            <a:r>
              <a:rPr lang="es-ES" sz="5400" dirty="0">
                <a:latin typeface="Open Sans Light"/>
                <a:ea typeface="Open Sans Light"/>
                <a:cs typeface="Open Sans Light"/>
              </a:rPr>
              <a:t> No retribuido por la empresa actualmente.</a:t>
            </a:r>
          </a:p>
          <a:p>
            <a:endParaRPr lang="es-ES" sz="5400" dirty="0"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r>
              <a:rPr lang="es-ES" sz="5400" b="1" dirty="0">
                <a:latin typeface="Open Sans Light"/>
                <a:ea typeface="Open Sans Light"/>
                <a:cs typeface="Open Sans Light"/>
              </a:rPr>
              <a:t>2. Permiso por fuerza mayor familiar urgente:</a:t>
            </a:r>
          </a:p>
          <a:p>
            <a:pPr marL="0" indent="0">
              <a:buNone/>
            </a:pPr>
            <a:endParaRPr lang="es-ES" sz="5400" b="1" dirty="0">
              <a:latin typeface="Open Sans Light"/>
              <a:ea typeface="Open Sans Light"/>
              <a:cs typeface="Open Sans Light"/>
            </a:endParaRPr>
          </a:p>
          <a:p>
            <a:pPr lvl="1"/>
            <a:r>
              <a:rPr lang="es-ES" sz="5400" dirty="0">
                <a:latin typeface="Open Sans Light"/>
                <a:ea typeface="Open Sans Light"/>
                <a:cs typeface="Open Sans Light"/>
              </a:rPr>
              <a:t>Hasta 4 días al año, por horas o días completos.</a:t>
            </a:r>
          </a:p>
          <a:p>
            <a:pPr lvl="1"/>
            <a:r>
              <a:rPr lang="es-ES" sz="5400" dirty="0">
                <a:latin typeface="Open Sans Light"/>
                <a:ea typeface="Open Sans Light"/>
                <a:cs typeface="Open Sans Light"/>
              </a:rPr>
              <a:t>Para atender urgencias familiares por enfermedad o accidente.</a:t>
            </a:r>
          </a:p>
          <a:p>
            <a:endParaRPr lang="es-ES" sz="5400" b="1" dirty="0"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r>
              <a:rPr lang="es-ES" sz="5400" b="1" dirty="0">
                <a:latin typeface="Open Sans Light"/>
                <a:ea typeface="Open Sans Light"/>
                <a:cs typeface="Open Sans Light"/>
              </a:rPr>
              <a:t>3. Permiso por donación de órganos o tejidos:</a:t>
            </a:r>
          </a:p>
          <a:p>
            <a:pPr lvl="1"/>
            <a:r>
              <a:rPr lang="es-ES" sz="510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s-ES" sz="5400" dirty="0">
                <a:latin typeface="Open Sans Light"/>
                <a:ea typeface="Open Sans Light"/>
                <a:cs typeface="Open Sans Light"/>
              </a:rPr>
              <a:t>En vigor desde el 3 de marzo de 2025.</a:t>
            </a:r>
          </a:p>
          <a:p>
            <a:pPr lvl="1"/>
            <a:r>
              <a:rPr lang="es-ES" sz="5400" dirty="0">
                <a:latin typeface="Open Sans Light"/>
                <a:ea typeface="Open Sans Light"/>
                <a:cs typeface="Open Sans Light"/>
              </a:rPr>
              <a:t>Por el tiempo indispensable para los actos preparatorios.</a:t>
            </a:r>
          </a:p>
          <a:p>
            <a:pPr marL="342900" lvl="1" indent="0">
              <a:buNone/>
            </a:pPr>
            <a:endParaRPr lang="es-ES" sz="5400" dirty="0">
              <a:latin typeface="Open Sans Light"/>
              <a:ea typeface="Open Sans Light"/>
              <a:cs typeface="Open Sans Light"/>
            </a:endParaRPr>
          </a:p>
          <a:p>
            <a:pPr lvl="1"/>
            <a:endParaRPr lang="es-ES" sz="5400" dirty="0">
              <a:latin typeface="Open Sans Light"/>
              <a:ea typeface="Open Sans Light"/>
              <a:cs typeface="Open Sans Light"/>
            </a:endParaRPr>
          </a:p>
          <a:p>
            <a:endParaRPr lang="es-ES" sz="5400" dirty="0">
              <a:latin typeface="Open Sans Light"/>
              <a:ea typeface="Open Sans Light"/>
              <a:cs typeface="Open Sans Light"/>
            </a:endParaRPr>
          </a:p>
          <a:p>
            <a:endParaRPr lang="es-ES" sz="5400" dirty="0">
              <a:solidFill>
                <a:srgbClr val="000000"/>
              </a:solidFill>
              <a:latin typeface="Calibri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7367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E24657-5CBA-8A91-E99A-BC1AFEAE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279" y="315408"/>
            <a:ext cx="6592490" cy="994172"/>
          </a:xfrm>
        </p:spPr>
        <p:txBody>
          <a:bodyPr/>
          <a:lstStyle/>
          <a:p>
            <a:r>
              <a:rPr lang="en-US" dirty="0" err="1">
                <a:latin typeface="Canter Light"/>
              </a:rPr>
              <a:t>Nuevos</a:t>
            </a:r>
            <a:r>
              <a:rPr lang="en-US" dirty="0">
                <a:latin typeface="Canter Light"/>
              </a:rPr>
              <a:t> </a:t>
            </a:r>
            <a:r>
              <a:rPr lang="en-US" dirty="0" err="1">
                <a:latin typeface="Canter Light"/>
              </a:rPr>
              <a:t>Permisos</a:t>
            </a:r>
            <a:r>
              <a:rPr lang="en-US" dirty="0">
                <a:latin typeface="Canter Light"/>
              </a:rPr>
              <a:t> </a:t>
            </a:r>
            <a:r>
              <a:rPr lang="en-US" dirty="0" err="1">
                <a:latin typeface="Canter Light"/>
              </a:rPr>
              <a:t>Laborales</a:t>
            </a:r>
            <a:r>
              <a:rPr lang="en-US" dirty="0">
                <a:latin typeface="Canter Light"/>
              </a:rPr>
              <a:t> </a:t>
            </a:r>
            <a:r>
              <a:rPr lang="en-US" dirty="0" err="1">
                <a:latin typeface="Canter Light"/>
              </a:rPr>
              <a:t>en</a:t>
            </a:r>
            <a:r>
              <a:rPr lang="en-US" dirty="0">
                <a:latin typeface="Canter Light"/>
              </a:rPr>
              <a:t> España (2025)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0D9A12-1380-2B50-2154-64058CF564E5}"/>
              </a:ext>
            </a:extLst>
          </p:cNvPr>
          <p:cNvSpPr txBox="1">
            <a:spLocks/>
          </p:cNvSpPr>
          <p:nvPr/>
        </p:nvSpPr>
        <p:spPr>
          <a:xfrm>
            <a:off x="646834" y="1160033"/>
            <a:ext cx="7850332" cy="367470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4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. 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Ampliación del permiso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por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enfermedad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grave,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hospitalización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o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intervención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quirúrgica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:</a:t>
            </a:r>
          </a:p>
          <a:p>
            <a:pPr marL="0" indent="0">
              <a:buNone/>
            </a:pPr>
            <a:endParaRPr lang="en-US" sz="1425" b="1" dirty="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pPr lvl="1"/>
            <a:r>
              <a:rPr lang="en-US" sz="1350" dirty="0">
                <a:latin typeface="Open Sans Light"/>
                <a:ea typeface="Open Sans Light"/>
                <a:cs typeface="Open Sans Light"/>
              </a:rPr>
              <a:t>De 2 a 5 días.</a:t>
            </a:r>
            <a:endParaRPr lang="en-US" sz="1350" dirty="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pPr lvl="1"/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Aplica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también a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convivientes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aunque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no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sean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familiares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directos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.</a:t>
            </a:r>
            <a:endParaRPr lang="en-US" sz="1350" dirty="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endParaRPr lang="en-US" sz="1350" dirty="0"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5. Permiso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por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causas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meteorológicas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o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catástrofes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naturales:</a:t>
            </a:r>
          </a:p>
          <a:p>
            <a:pPr marL="0" indent="0">
              <a:buNone/>
            </a:pPr>
            <a:endParaRPr lang="en-US" sz="1350" b="1" dirty="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pPr lvl="1"/>
            <a:r>
              <a:rPr lang="en-US" sz="1425" dirty="0">
                <a:latin typeface="Open Sans Light"/>
                <a:ea typeface="Open Sans Light"/>
                <a:cs typeface="Open Sans Light"/>
              </a:rPr>
              <a:t>Hasta 4 días, </a:t>
            </a:r>
            <a:r>
              <a:rPr lang="en-US" sz="1425" dirty="0" err="1">
                <a:latin typeface="Open Sans Light"/>
                <a:ea typeface="Open Sans Light"/>
                <a:cs typeface="Open Sans Light"/>
              </a:rPr>
              <a:t>prorrogables</a:t>
            </a:r>
            <a:r>
              <a:rPr lang="en-US" sz="1425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Open Sans Light"/>
                <a:ea typeface="Open Sans Light"/>
                <a:cs typeface="Open Sans Light"/>
              </a:rPr>
              <a:t>si</a:t>
            </a:r>
            <a:r>
              <a:rPr lang="en-US" sz="1425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Open Sans Light"/>
                <a:ea typeface="Open Sans Light"/>
                <a:cs typeface="Open Sans Light"/>
              </a:rPr>
              <a:t>persiste</a:t>
            </a:r>
            <a:r>
              <a:rPr lang="en-US" sz="1425" dirty="0">
                <a:latin typeface="Open Sans Light"/>
                <a:ea typeface="Open Sans Light"/>
                <a:cs typeface="Open Sans Light"/>
              </a:rPr>
              <a:t> la </a:t>
            </a:r>
            <a:r>
              <a:rPr lang="en-US" sz="1425" dirty="0" err="1">
                <a:latin typeface="Open Sans Light"/>
                <a:ea typeface="Open Sans Light"/>
                <a:cs typeface="Open Sans Light"/>
              </a:rPr>
              <a:t>situación</a:t>
            </a:r>
            <a:r>
              <a:rPr lang="en-US" sz="1425" dirty="0">
                <a:latin typeface="Open Sans Light"/>
                <a:ea typeface="Open Sans Light"/>
                <a:cs typeface="Open Sans Light"/>
              </a:rPr>
              <a:t>.</a:t>
            </a:r>
          </a:p>
          <a:p>
            <a:pPr lvl="1"/>
            <a:r>
              <a:rPr lang="en-US" sz="1425" dirty="0" err="1">
                <a:latin typeface="Open Sans Light"/>
                <a:ea typeface="Open Sans Light"/>
                <a:cs typeface="Open Sans Light"/>
              </a:rPr>
              <a:t>Ejemplo</a:t>
            </a:r>
            <a:r>
              <a:rPr lang="en-US" sz="1425" dirty="0">
                <a:latin typeface="Open Sans Light"/>
                <a:ea typeface="Open Sans Light"/>
                <a:cs typeface="Open Sans Light"/>
              </a:rPr>
              <a:t>: </a:t>
            </a:r>
            <a:r>
              <a:rPr lang="en-US" sz="1425" dirty="0" err="1">
                <a:latin typeface="Open Sans Light"/>
                <a:ea typeface="Open Sans Light"/>
                <a:cs typeface="Open Sans Light"/>
              </a:rPr>
              <a:t>fenómenos</a:t>
            </a:r>
            <a:r>
              <a:rPr lang="en-US" sz="1425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425" dirty="0" err="1">
                <a:latin typeface="Open Sans Light"/>
                <a:ea typeface="Open Sans Light"/>
                <a:cs typeface="Open Sans Light"/>
              </a:rPr>
              <a:t>como</a:t>
            </a:r>
            <a:r>
              <a:rPr lang="en-US" sz="1425" dirty="0">
                <a:latin typeface="Open Sans Light"/>
                <a:ea typeface="Open Sans Light"/>
                <a:cs typeface="Open Sans Light"/>
              </a:rPr>
              <a:t> la DANA.</a:t>
            </a:r>
          </a:p>
          <a:p>
            <a:endParaRPr lang="en-US" sz="1425" b="1" dirty="0"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6.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Reducción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y </a:t>
            </a:r>
            <a:r>
              <a:rPr lang="en-US" sz="1350" b="1" dirty="0" err="1">
                <a:latin typeface="Open Sans Light"/>
                <a:ea typeface="Open Sans Light"/>
                <a:cs typeface="Open Sans Light"/>
              </a:rPr>
              <a:t>adaptación</a:t>
            </a:r>
            <a:r>
              <a:rPr lang="en-US" sz="1350" b="1" dirty="0">
                <a:latin typeface="Open Sans Light"/>
                <a:ea typeface="Open Sans Light"/>
                <a:cs typeface="Open Sans Light"/>
              </a:rPr>
              <a:t> de jornada:</a:t>
            </a:r>
          </a:p>
          <a:p>
            <a:pPr marL="0" indent="0">
              <a:buNone/>
            </a:pPr>
            <a:endParaRPr lang="en-US" sz="1425" b="1" dirty="0">
              <a:latin typeface="Open Sans Light"/>
              <a:ea typeface="Open Sans Light"/>
              <a:cs typeface="Open Sans Light"/>
            </a:endParaRPr>
          </a:p>
          <a:p>
            <a:pPr lvl="1"/>
            <a:r>
              <a:rPr lang="en-US" sz="135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Ampliada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a personas con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dependientes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a cargo.</a:t>
            </a:r>
          </a:p>
          <a:p>
            <a:pPr lvl="1"/>
            <a:r>
              <a:rPr lang="en-US" sz="135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Incluye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hijos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/as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mayores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de 12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años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,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cónyuge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, pareja,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familiares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hasta 2º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grado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y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convivientes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350" dirty="0" err="1">
                <a:latin typeface="Open Sans Light"/>
                <a:ea typeface="Open Sans Light"/>
                <a:cs typeface="Open Sans Light"/>
              </a:rPr>
              <a:t>dependientes</a:t>
            </a:r>
            <a:r>
              <a:rPr lang="en-US" sz="1350" dirty="0">
                <a:latin typeface="Open Sans Light"/>
                <a:ea typeface="Open Sans Light"/>
                <a:cs typeface="Open Sans Light"/>
              </a:rPr>
              <a:t>.</a:t>
            </a:r>
          </a:p>
          <a:p>
            <a:endParaRPr lang="en-US" sz="1350" dirty="0"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9162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D3287E1-9E13-A2FF-CDD7-91A89EBCC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148" y="633846"/>
            <a:ext cx="6679370" cy="35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75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A1D65-2D5B-AF5E-5349-FB603449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A2047"/>
                </a:solidFill>
                <a:latin typeface="Aptos"/>
                <a:ea typeface="Open Sans Light"/>
                <a:cs typeface="Open Sans Light"/>
              </a:rPr>
              <a:t>Extinción por voluntad del trabajador/a:</a:t>
            </a:r>
            <a:br>
              <a:rPr lang="es-ES" dirty="0">
                <a:latin typeface="Aptos"/>
                <a:ea typeface="Open Sans Light"/>
                <a:cs typeface="Open Sans Light"/>
              </a:rPr>
            </a:br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1B2AA8F-85EC-8ABE-2B83-F73A5BD12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72" y="1017724"/>
            <a:ext cx="8446927" cy="33069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943350" lvl="8" algn="just">
              <a:buFont typeface="Wingdings" panose="020B0604020202020204" pitchFamily="34" charset="0"/>
              <a:buChar char="§"/>
            </a:pPr>
            <a:r>
              <a:rPr lang="es-ES" sz="1200" b="1" dirty="0">
                <a:solidFill>
                  <a:srgbClr val="0A2047"/>
                </a:solidFill>
                <a:latin typeface="Aptos"/>
                <a:ea typeface="Open Sans Light"/>
                <a:cs typeface="Open Sans Light"/>
              </a:rPr>
              <a:t>Modificaciones sustanciales de las condiciones de trabajo</a:t>
            </a:r>
            <a:r>
              <a:rPr lang="es-ES" sz="1200" dirty="0">
                <a:solidFill>
                  <a:srgbClr val="0A2047"/>
                </a:solidFill>
                <a:latin typeface="Aptos"/>
                <a:ea typeface="Open Sans Light"/>
                <a:cs typeface="Open Sans Light"/>
              </a:rPr>
              <a:t>: Indemnización de 20 días de salario por año trabajado con un máximo de 9 mensualidades, prorrateándose por meses los periodos inferiores al año.</a:t>
            </a:r>
            <a:endParaRPr lang="es-ES" sz="1200" dirty="0">
              <a:latin typeface="Aptos"/>
              <a:ea typeface="Open Sans Light"/>
              <a:cs typeface="Open Sans Light"/>
            </a:endParaRPr>
          </a:p>
          <a:p>
            <a:pPr marL="3943350" lvl="8" algn="just">
              <a:buFont typeface="Wingdings" panose="020B0604020202020204" pitchFamily="34" charset="0"/>
              <a:buChar char="§"/>
            </a:pPr>
            <a:endParaRPr lang="es-ES" sz="1200" dirty="0">
              <a:solidFill>
                <a:srgbClr val="0A2047"/>
              </a:solidFill>
              <a:latin typeface="Aptos"/>
              <a:ea typeface="Open Sans Light"/>
              <a:cs typeface="Open Sans Light"/>
            </a:endParaRPr>
          </a:p>
          <a:p>
            <a:pPr marL="3943350" lvl="8" algn="just">
              <a:buFont typeface="Wingdings" panose="020B0604020202020204" pitchFamily="34" charset="0"/>
              <a:buChar char="§"/>
            </a:pPr>
            <a:r>
              <a:rPr lang="es-ES" sz="1200" b="1" dirty="0">
                <a:solidFill>
                  <a:srgbClr val="0A2047"/>
                </a:solidFill>
                <a:latin typeface="Aptos"/>
                <a:ea typeface="Open Sans Light"/>
                <a:cs typeface="Open Sans Light"/>
              </a:rPr>
              <a:t>Movilidad funcional o geográfica: </a:t>
            </a:r>
            <a:r>
              <a:rPr lang="es-ES" sz="1200" dirty="0">
                <a:solidFill>
                  <a:srgbClr val="0A2047"/>
                </a:solidFill>
                <a:latin typeface="Aptos"/>
                <a:ea typeface="Open Sans Light"/>
                <a:cs typeface="Open Sans Light"/>
              </a:rPr>
              <a:t>Indemnización de 20 días de salario por año trabajado con un máximo de 12 mensualidades, prorrateándose por meses los periodos inferiores al año.</a:t>
            </a:r>
            <a:endParaRPr lang="es-ES" sz="1200" dirty="0">
              <a:latin typeface="Aptos"/>
              <a:ea typeface="Open Sans Light"/>
              <a:cs typeface="Open Sans Light"/>
            </a:endParaRPr>
          </a:p>
          <a:p>
            <a:pPr marL="3943350" lvl="8" algn="just">
              <a:buFont typeface="Wingdings" panose="020B0604020202020204" pitchFamily="34" charset="0"/>
              <a:buChar char="§"/>
            </a:pPr>
            <a:endParaRPr lang="es-ES" sz="1200" dirty="0">
              <a:solidFill>
                <a:srgbClr val="0A2047"/>
              </a:solidFill>
              <a:latin typeface="Aptos"/>
              <a:ea typeface="Open Sans Light"/>
              <a:cs typeface="Open Sans Light"/>
            </a:endParaRPr>
          </a:p>
          <a:p>
            <a:pPr marL="3943350" lvl="8" algn="just">
              <a:buFont typeface="Wingdings" panose="020B0604020202020204" pitchFamily="34" charset="0"/>
              <a:buChar char="§"/>
            </a:pPr>
            <a:r>
              <a:rPr lang="es-ES" sz="1200" b="1" dirty="0">
                <a:solidFill>
                  <a:srgbClr val="0A2047"/>
                </a:solidFill>
                <a:latin typeface="Aptos"/>
                <a:ea typeface="Open Sans Light"/>
                <a:cs typeface="Open Sans Light"/>
              </a:rPr>
              <a:t>Dimisión</a:t>
            </a:r>
            <a:r>
              <a:rPr lang="es-ES" sz="1200" dirty="0">
                <a:solidFill>
                  <a:srgbClr val="0A2047"/>
                </a:solidFill>
                <a:latin typeface="Aptos"/>
                <a:ea typeface="Open Sans Light"/>
                <a:cs typeface="Open Sans Light"/>
              </a:rPr>
              <a:t>: No tiene derecho</a:t>
            </a:r>
            <a:endParaRPr lang="es-ES" sz="1200" dirty="0">
              <a:latin typeface="Aptos"/>
              <a:ea typeface="Open Sans Light"/>
              <a:cs typeface="Open Sans Light"/>
            </a:endParaRPr>
          </a:p>
          <a:p>
            <a:pPr marL="3943350" lvl="8" algn="just">
              <a:buFont typeface="Wingdings" panose="020B0604020202020204" pitchFamily="34" charset="0"/>
              <a:buChar char="§"/>
            </a:pPr>
            <a:endParaRPr lang="es-ES" sz="1200" dirty="0">
              <a:solidFill>
                <a:srgbClr val="0A2047"/>
              </a:solidFill>
              <a:latin typeface="Aptos"/>
              <a:ea typeface="Open Sans Light"/>
              <a:cs typeface="Open Sans Light"/>
            </a:endParaRPr>
          </a:p>
          <a:p>
            <a:pPr marL="3943350" lvl="8" algn="just">
              <a:buFont typeface="Wingdings" panose="020B0604020202020204" pitchFamily="34" charset="0"/>
              <a:buChar char="§"/>
            </a:pPr>
            <a:r>
              <a:rPr lang="es-ES" sz="1200" b="1" dirty="0">
                <a:solidFill>
                  <a:srgbClr val="0A2047"/>
                </a:solidFill>
                <a:latin typeface="Aptos"/>
                <a:ea typeface="Open Sans Light"/>
                <a:cs typeface="Open Sans Light"/>
              </a:rPr>
              <a:t>Incumplimiento de las obligaciones por parte del empresario: </a:t>
            </a:r>
            <a:r>
              <a:rPr lang="es-ES" sz="1200" dirty="0">
                <a:solidFill>
                  <a:srgbClr val="0A2047"/>
                </a:solidFill>
                <a:latin typeface="Aptos"/>
                <a:ea typeface="Open Sans Light"/>
                <a:cs typeface="Open Sans Light"/>
              </a:rPr>
              <a:t>Indemnización 33 días de salario por año de servicio con un máximo de 24 mensualidades, prorrateándose por meses los periodos inferiores al año.</a:t>
            </a:r>
            <a:endParaRPr lang="es-ES" sz="1200" dirty="0">
              <a:latin typeface="Aptos"/>
              <a:ea typeface="Open Sans Light"/>
              <a:cs typeface="Open Sans Light"/>
            </a:endParaRPr>
          </a:p>
          <a:p>
            <a:pPr marL="742950" lvl="1" indent="-285750">
              <a:buFont typeface="Wingdings,Sans-Serif" panose="020B0604020202020204" pitchFamily="34" charset="0"/>
              <a:buChar char="Ø"/>
            </a:pPr>
            <a:endParaRPr lang="es-ES" sz="1200" dirty="0">
              <a:latin typeface="Aptos"/>
              <a:ea typeface="Open Sans Light"/>
              <a:cs typeface="Open Sans Light"/>
            </a:endParaRPr>
          </a:p>
          <a:p>
            <a:endParaRPr lang="es-ES" sz="1800" dirty="0"/>
          </a:p>
        </p:txBody>
      </p:sp>
      <p:pic>
        <p:nvPicPr>
          <p:cNvPr id="8" name="Imagen 7" descr="Resultado de imagen de extincion del contrato de trabajo">
            <a:extLst>
              <a:ext uri="{FF2B5EF4-FFF2-40B4-BE49-F238E27FC236}">
                <a16:creationId xmlns:a16="http://schemas.microsoft.com/office/drawing/2014/main" id="{A298EFF5-7331-14DC-56E4-99A98AB5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385318"/>
            <a:ext cx="32289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65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A20E5-522A-48D1-E0DF-025F90EF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6" y="250031"/>
            <a:ext cx="8520486" cy="799280"/>
          </a:xfrm>
        </p:spPr>
        <p:txBody>
          <a:bodyPr anchor="b">
            <a:normAutofit/>
          </a:bodyPr>
          <a:lstStyle/>
          <a:p>
            <a:r>
              <a:rPr lang="es-ES" sz="3000" b="1" dirty="0">
                <a:solidFill>
                  <a:schemeClr val="tx1"/>
                </a:solidFill>
                <a:latin typeface="Aptos"/>
              </a:rPr>
              <a:t>Extinción del contrato por voluntad de empresa</a:t>
            </a:r>
            <a:endParaRPr lang="es-ES" dirty="0">
              <a:solidFill>
                <a:schemeClr val="tx1"/>
              </a:solidFill>
            </a:endParaRPr>
          </a:p>
          <a:p>
            <a:endParaRPr lang="es-ES" sz="195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CAE16E-3C22-9752-2B01-13BCF17DF94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61188" y="2211050"/>
            <a:ext cx="2954809" cy="2848132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s-ES" sz="1350" b="1" dirty="0">
                <a:latin typeface="Aptos"/>
                <a:ea typeface="Open Sans Light"/>
                <a:cs typeface="Open Sans Light"/>
              </a:rPr>
              <a:t>Despido disciplinario: </a:t>
            </a:r>
            <a:endParaRPr lang="es-ES" sz="1350" dirty="0">
              <a:latin typeface="Aptos"/>
              <a:ea typeface="Calibri" panose="020F0502020204030204"/>
              <a:cs typeface="Calibri" panose="020F0502020204030204"/>
            </a:endParaRPr>
          </a:p>
          <a:p>
            <a:pPr marL="114300" indent="0">
              <a:buNone/>
            </a:pPr>
            <a:endParaRPr lang="es-ES" sz="1350" dirty="0">
              <a:latin typeface="Aptos"/>
              <a:ea typeface="Open Sans Light"/>
              <a:cs typeface="Open Sans Light"/>
            </a:endParaRPr>
          </a:p>
          <a:p>
            <a:pPr marL="0" indent="0" algn="just">
              <a:buNone/>
            </a:pPr>
            <a:r>
              <a:rPr lang="es-ES" sz="1350" dirty="0">
                <a:latin typeface="Aptos"/>
                <a:ea typeface="Open Sans Light"/>
                <a:cs typeface="Open Sans Light"/>
              </a:rPr>
              <a:t>El despido disciplinario es la extinción del contrato de trabajo por decisión del empresario basada en incumplimientos del trabajador graves y culpables. Es la mayor sanción que puede recibir un trabajador, por ello debe ir precedida de otras amonestaciones o sanciones previas de carácter más leve.</a:t>
            </a:r>
            <a:endParaRPr lang="es-ES" sz="1350" dirty="0">
              <a:latin typeface="Aptos"/>
              <a:ea typeface="Calibri"/>
              <a:cs typeface="Calibri"/>
            </a:endParaRPr>
          </a:p>
        </p:txBody>
      </p: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60762044-AD48-A035-7B88-6D845D617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008" y="2606383"/>
            <a:ext cx="5177790" cy="2537117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A7714EA-1787-04BE-9B9C-F0274ABD661E}"/>
              </a:ext>
            </a:extLst>
          </p:cNvPr>
          <p:cNvSpPr txBox="1">
            <a:spLocks/>
          </p:cNvSpPr>
          <p:nvPr/>
        </p:nvSpPr>
        <p:spPr>
          <a:xfrm flipH="1">
            <a:off x="361187" y="881123"/>
            <a:ext cx="8677879" cy="13299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500" b="1" dirty="0">
                <a:latin typeface="Aptos"/>
                <a:ea typeface="Open Sans Light"/>
                <a:cs typeface="Open Sans Light"/>
              </a:rPr>
              <a:t>Fin contrato temporal: </a:t>
            </a:r>
          </a:p>
          <a:p>
            <a:pPr marL="114300" indent="0">
              <a:buNone/>
            </a:pPr>
            <a:r>
              <a:rPr lang="es-ES" sz="1500" dirty="0">
                <a:latin typeface="Aptos"/>
                <a:ea typeface="Open Sans Light"/>
                <a:cs typeface="Open Sans Light"/>
              </a:rPr>
              <a:t>Cuando termina un contrato temporal porque llega la fecha prevista, el trabajador tiene derecho a una indemnización.</a:t>
            </a:r>
          </a:p>
          <a:p>
            <a:pPr marL="114300" indent="0">
              <a:buNone/>
            </a:pPr>
            <a:r>
              <a:rPr lang="es-ES" sz="1500" dirty="0">
                <a:latin typeface="Aptos"/>
                <a:ea typeface="Open Sans Light"/>
                <a:cs typeface="Open Sans Light"/>
              </a:rPr>
              <a:t>	💰 Cuantía</a:t>
            </a:r>
          </a:p>
          <a:p>
            <a:pPr marL="114300" indent="0">
              <a:buNone/>
            </a:pPr>
            <a:r>
              <a:rPr lang="es-ES" sz="1500" dirty="0">
                <a:latin typeface="Aptos"/>
                <a:ea typeface="Open Sans Light"/>
                <a:cs typeface="Open Sans Light"/>
              </a:rPr>
              <a:t>	👉 12 días de salario por cada año trabajado</a:t>
            </a:r>
          </a:p>
          <a:p>
            <a:pPr marL="114300" indent="0">
              <a:buNone/>
            </a:pPr>
            <a:r>
              <a:rPr lang="es-ES" sz="1500" dirty="0">
                <a:latin typeface="Aptos"/>
                <a:ea typeface="Open Sans Light"/>
                <a:cs typeface="Open Sans Light"/>
              </a:rPr>
              <a:t>	Esto se aplica a la mayoría de los contratos temporales. (no formación, interinidad…)</a:t>
            </a:r>
          </a:p>
          <a:p>
            <a:pPr marL="114300" indent="0">
              <a:buFont typeface="Arial"/>
              <a:buNone/>
            </a:pPr>
            <a:endParaRPr lang="es-ES" sz="1350" dirty="0">
              <a:latin typeface="Aptos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68023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6B65C8-BF4A-B67A-5D7A-E80C9F45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88" y="273844"/>
            <a:ext cx="6592862" cy="994172"/>
          </a:xfrm>
        </p:spPr>
        <p:txBody>
          <a:bodyPr anchor="ctr">
            <a:normAutofit fontScale="90000"/>
          </a:bodyPr>
          <a:lstStyle/>
          <a:p>
            <a:br>
              <a:rPr lang="en-US" sz="2025"/>
            </a:br>
            <a:r>
              <a:rPr lang="en-US" sz="2025"/>
              <a:t>Audiencia previa </a:t>
            </a:r>
            <a:r>
              <a:rPr lang="en-US" sz="2025" err="1"/>
              <a:t>en</a:t>
            </a:r>
            <a:r>
              <a:rPr lang="en-US" sz="2025"/>
              <a:t> </a:t>
            </a:r>
            <a:r>
              <a:rPr lang="en-US" sz="2025" err="1"/>
              <a:t>el</a:t>
            </a:r>
            <a:r>
              <a:rPr lang="en-US" sz="2025"/>
              <a:t> </a:t>
            </a:r>
            <a:r>
              <a:rPr lang="en-US" sz="2025" err="1"/>
              <a:t>despido</a:t>
            </a:r>
            <a:r>
              <a:rPr lang="en-US" sz="2025"/>
              <a:t> </a:t>
            </a:r>
            <a:r>
              <a:rPr lang="en-US" sz="2025" err="1"/>
              <a:t>disciplinario</a:t>
            </a:r>
            <a:br>
              <a:rPr lang="en-US" sz="2025"/>
            </a:br>
            <a:endParaRPr lang="en-US" sz="2025"/>
          </a:p>
        </p:txBody>
      </p:sp>
      <p:pic>
        <p:nvPicPr>
          <p:cNvPr id="5" name="Imagen 4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423D8E73-47EB-22C8-D449-F258E1D2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58370"/>
            <a:ext cx="7886700" cy="2701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34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382225" y="307450"/>
            <a:ext cx="354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7F8A5C-AC7D-3061-3DF0-F9135C2407DB}"/>
              </a:ext>
            </a:extLst>
          </p:cNvPr>
          <p:cNvSpPr txBox="1"/>
          <p:nvPr/>
        </p:nvSpPr>
        <p:spPr>
          <a:xfrm>
            <a:off x="3473361" y="465623"/>
            <a:ext cx="5576208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es-ES" sz="1600" b="1" dirty="0">
                <a:solidFill>
                  <a:srgbClr val="515164"/>
                </a:solidFill>
                <a:effectLst/>
                <a:latin typeface="Alfa Slab One" panose="020B0604020202020204" charset="0"/>
                <a:ea typeface="Times New Roman" panose="02020603050405020304" pitchFamily="18" charset="0"/>
              </a:rPr>
              <a:t>¡SORPRESA!</a:t>
            </a:r>
            <a:endParaRPr lang="es-ES" sz="1400" b="1" dirty="0">
              <a:solidFill>
                <a:srgbClr val="515164"/>
              </a:solidFill>
              <a:effectLst/>
              <a:latin typeface="Alfa Slab One" panose="020B0604020202020204" charset="0"/>
              <a:ea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No todas las empresas creen que lo necesitan. Pues gran error, el organigrama de una empresa se debe elaborar en el momento de creación de estas, e incluirse en el plan de negocio. Una vez la empresa empiece a funcionar, el organigrama deberá ser </a:t>
            </a:r>
            <a:r>
              <a:rPr lang="es-ES" b="1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rediseñado</a:t>
            </a: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 (ya que es una herramienta viva, que va cambiando y evolucionando).</a:t>
            </a:r>
            <a:endParaRPr lang="es-ES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No importa si la empresa, evento o festival es grande, mediano o pequeño, </a:t>
            </a:r>
            <a:r>
              <a:rPr lang="es-ES" b="1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contar con un organigrama será una buena solución para organizarse, y ya sabemos que la organización empresarial es clave para cumplir objetivos</a:t>
            </a: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 (y cumplirlos de la mejor manera posible). </a:t>
            </a: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es-ES" dirty="0">
                <a:solidFill>
                  <a:srgbClr val="515164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Se trata de un paso más a la hora de diseñar la estrategia general del negocio.</a:t>
            </a:r>
            <a:endParaRPr lang="es-ES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Warm Up Murcia lluvia domingo | El Warm Up vuelve a abrir sus puertas tras  la suspensión por la lluvia">
            <a:extLst>
              <a:ext uri="{FF2B5EF4-FFF2-40B4-BE49-F238E27FC236}">
                <a16:creationId xmlns:a16="http://schemas.microsoft.com/office/drawing/2014/main" id="{F651C497-EAAB-D75D-8741-27C8972F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5" y="17716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32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84C0-9B3D-F630-FA5F-ED4B7B03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tx1"/>
                </a:solidFill>
                <a:latin typeface="Aptos"/>
              </a:rPr>
              <a:t>CALCULO</a:t>
            </a:r>
            <a:r>
              <a:rPr lang="en-US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Aptos"/>
              </a:rPr>
              <a:t>INDEMNIZACIÓN EXTINCION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AC3F-202D-65D4-1969-3659B980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0228"/>
            <a:ext cx="7886700" cy="3672175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114300" indent="0">
              <a:buNone/>
            </a:pPr>
            <a:r>
              <a:rPr lang="en-US" sz="1350" b="1" dirty="0" err="1">
                <a:solidFill>
                  <a:srgbClr val="111111"/>
                </a:solidFill>
                <a:latin typeface="Aptos"/>
              </a:rPr>
              <a:t>Ejemplo</a:t>
            </a:r>
            <a:r>
              <a:rPr lang="en-US" sz="1350" b="1" dirty="0">
                <a:solidFill>
                  <a:srgbClr val="111111"/>
                </a:solidFill>
                <a:latin typeface="Aptos"/>
              </a:rPr>
              <a:t> del </a:t>
            </a:r>
            <a:r>
              <a:rPr lang="en-US" sz="1350" b="1" dirty="0" err="1">
                <a:solidFill>
                  <a:srgbClr val="111111"/>
                </a:solidFill>
                <a:latin typeface="Aptos"/>
              </a:rPr>
              <a:t>cálculo</a:t>
            </a:r>
            <a:r>
              <a:rPr lang="en-US" sz="1350" b="1" dirty="0">
                <a:solidFill>
                  <a:srgbClr val="111111"/>
                </a:solidFill>
                <a:latin typeface="Aptos"/>
              </a:rPr>
              <a:t> de </a:t>
            </a:r>
            <a:r>
              <a:rPr lang="en-US" sz="1350" b="1" dirty="0" err="1">
                <a:solidFill>
                  <a:srgbClr val="111111"/>
                </a:solidFill>
                <a:latin typeface="Aptos"/>
              </a:rPr>
              <a:t>indemnización</a:t>
            </a:r>
            <a:r>
              <a:rPr lang="en-US" sz="1350" b="1" dirty="0">
                <a:solidFill>
                  <a:srgbClr val="111111"/>
                </a:solidFill>
                <a:latin typeface="Aptos"/>
              </a:rPr>
              <a:t> </a:t>
            </a:r>
            <a:r>
              <a:rPr lang="en-US" sz="1350" b="1" dirty="0" err="1">
                <a:solidFill>
                  <a:srgbClr val="111111"/>
                </a:solidFill>
                <a:latin typeface="Aptos"/>
              </a:rPr>
              <a:t>por</a:t>
            </a:r>
            <a:r>
              <a:rPr lang="en-US" sz="1350" b="1" dirty="0">
                <a:solidFill>
                  <a:srgbClr val="111111"/>
                </a:solidFill>
                <a:latin typeface="Aptos"/>
              </a:rPr>
              <a:t> </a:t>
            </a:r>
            <a:r>
              <a:rPr lang="en-US" sz="1350" b="1" dirty="0" err="1">
                <a:solidFill>
                  <a:srgbClr val="111111"/>
                </a:solidFill>
                <a:latin typeface="Aptos"/>
              </a:rPr>
              <a:t>despido</a:t>
            </a:r>
            <a:r>
              <a:rPr lang="en-US" sz="1350" b="1" dirty="0">
                <a:solidFill>
                  <a:srgbClr val="111111"/>
                </a:solidFill>
                <a:latin typeface="Aptos"/>
              </a:rPr>
              <a:t> </a:t>
            </a:r>
            <a:r>
              <a:rPr lang="en-US" sz="1350" b="1" dirty="0" err="1">
                <a:solidFill>
                  <a:srgbClr val="111111"/>
                </a:solidFill>
                <a:latin typeface="Aptos"/>
              </a:rPr>
              <a:t>improcedente</a:t>
            </a:r>
            <a:endParaRPr lang="en-US" sz="1350" dirty="0">
              <a:latin typeface="Aptos"/>
            </a:endParaRPr>
          </a:p>
          <a:p>
            <a:pPr>
              <a:buFont typeface="Arial,Sans-Serif" panose="020B0604020202020204" pitchFamily="34" charset="0"/>
            </a:pPr>
            <a:r>
              <a:rPr lang="en-US" sz="1200" dirty="0" err="1">
                <a:solidFill>
                  <a:srgbClr val="333333"/>
                </a:solidFill>
                <a:latin typeface="Aptos"/>
              </a:rPr>
              <a:t>Inicio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del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contrato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laboral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: 01/02/2018</a:t>
            </a:r>
            <a:endParaRPr lang="en-US" sz="1200" dirty="0">
              <a:latin typeface="Aptos"/>
            </a:endParaRPr>
          </a:p>
          <a:p>
            <a:pPr>
              <a:buFont typeface="Arial,Sans-Serif" panose="020B0604020202020204" pitchFamily="34" charset="0"/>
            </a:pPr>
            <a:r>
              <a:rPr lang="en-US" sz="1200" dirty="0">
                <a:solidFill>
                  <a:srgbClr val="333333"/>
                </a:solidFill>
                <a:latin typeface="Aptos"/>
              </a:rPr>
              <a:t>Fin de la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relación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laboral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: 10/03/2021</a:t>
            </a:r>
            <a:endParaRPr lang="en-US" sz="1200" dirty="0">
              <a:latin typeface="Aptos"/>
            </a:endParaRPr>
          </a:p>
          <a:p>
            <a:pPr>
              <a:buFont typeface="Arial,Sans-Serif" panose="020B0604020202020204" pitchFamily="34" charset="0"/>
            </a:pPr>
            <a:r>
              <a:rPr lang="en-US" sz="1200" dirty="0">
                <a:solidFill>
                  <a:srgbClr val="333333"/>
                </a:solidFill>
                <a:latin typeface="Aptos"/>
              </a:rPr>
              <a:t>Salario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mes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sin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prorrateo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de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pagas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extras: 1.540,25 €</a:t>
            </a:r>
            <a:endParaRPr lang="en-US" sz="1200" dirty="0">
              <a:latin typeface="Aptos"/>
            </a:endParaRPr>
          </a:p>
          <a:p>
            <a:pPr>
              <a:buFont typeface="Arial,Sans-Serif" panose="020B0604020202020204" pitchFamily="34" charset="0"/>
            </a:pPr>
            <a:r>
              <a:rPr lang="en-US" sz="1200" dirty="0" err="1">
                <a:solidFill>
                  <a:srgbClr val="333333"/>
                </a:solidFill>
                <a:latin typeface="Aptos"/>
              </a:rPr>
              <a:t>Número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de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pagas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extras: 2 (14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pagas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al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año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)</a:t>
            </a:r>
            <a:endParaRPr lang="en-US" sz="1200" dirty="0">
              <a:latin typeface="Aptos"/>
            </a:endParaRPr>
          </a:p>
          <a:p>
            <a:r>
              <a:rPr lang="en-US" sz="1200" b="1" dirty="0" err="1">
                <a:solidFill>
                  <a:srgbClr val="333333"/>
                </a:solidFill>
                <a:latin typeface="Aptos"/>
              </a:rPr>
              <a:t>Cálculo</a:t>
            </a:r>
            <a:r>
              <a:rPr lang="en-US" sz="1200" b="1" dirty="0">
                <a:solidFill>
                  <a:srgbClr val="333333"/>
                </a:solidFill>
                <a:latin typeface="Aptos"/>
              </a:rPr>
              <a:t> del </a:t>
            </a:r>
            <a:r>
              <a:rPr lang="en-US" sz="1200" b="1" dirty="0" err="1">
                <a:solidFill>
                  <a:srgbClr val="333333"/>
                </a:solidFill>
                <a:latin typeface="Aptos"/>
              </a:rPr>
              <a:t>salario</a:t>
            </a:r>
            <a:r>
              <a:rPr lang="en-US" sz="1200" b="1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333333"/>
                </a:solidFill>
                <a:latin typeface="Aptos"/>
              </a:rPr>
              <a:t>diario</a:t>
            </a:r>
            <a:r>
              <a:rPr lang="en-US" sz="1200" b="1" dirty="0">
                <a:solidFill>
                  <a:srgbClr val="333333"/>
                </a:solidFill>
                <a:latin typeface="Aptos"/>
              </a:rPr>
              <a:t> (</a:t>
            </a:r>
            <a:r>
              <a:rPr lang="en-US" sz="1200" b="1" dirty="0" err="1">
                <a:solidFill>
                  <a:srgbClr val="333333"/>
                </a:solidFill>
                <a:latin typeface="Aptos"/>
              </a:rPr>
              <a:t>bruto</a:t>
            </a:r>
            <a:r>
              <a:rPr lang="en-US" sz="1200" b="1" dirty="0">
                <a:solidFill>
                  <a:srgbClr val="333333"/>
                </a:solidFill>
                <a:latin typeface="Aptos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:</a:t>
            </a:r>
            <a:endParaRPr lang="en-US" sz="1200" dirty="0">
              <a:latin typeface="Aptos"/>
            </a:endParaRPr>
          </a:p>
          <a:p>
            <a:pPr>
              <a:buFont typeface="Arial,Sans-Serif" panose="020B0604020202020204" pitchFamily="34" charset="0"/>
            </a:pPr>
            <a:r>
              <a:rPr lang="en-US" sz="1200" dirty="0">
                <a:solidFill>
                  <a:srgbClr val="333333"/>
                </a:solidFill>
                <a:latin typeface="Aptos"/>
              </a:rPr>
              <a:t>Salario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anual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: 1.540,25 € x 14 = 21.563,50 €</a:t>
            </a:r>
            <a:endParaRPr lang="en-US" sz="1200" dirty="0">
              <a:latin typeface="Aptos"/>
            </a:endParaRPr>
          </a:p>
          <a:p>
            <a:pPr>
              <a:buFont typeface="Arial,Sans-Serif" panose="020B0604020202020204" pitchFamily="34" charset="0"/>
            </a:pPr>
            <a:r>
              <a:rPr lang="en-US" sz="1200" dirty="0">
                <a:solidFill>
                  <a:srgbClr val="333333"/>
                </a:solidFill>
                <a:latin typeface="Aptos"/>
              </a:rPr>
              <a:t>Salario día: 21.563,50 € / 365 = 59,08 €</a:t>
            </a:r>
            <a:endParaRPr lang="en-US" sz="1200" dirty="0">
              <a:latin typeface="Aptos"/>
            </a:endParaRPr>
          </a:p>
          <a:p>
            <a:r>
              <a:rPr lang="en-US" sz="1200" b="1" dirty="0" err="1">
                <a:solidFill>
                  <a:srgbClr val="333333"/>
                </a:solidFill>
                <a:latin typeface="Aptos"/>
              </a:rPr>
              <a:t>Cálculo</a:t>
            </a:r>
            <a:r>
              <a:rPr lang="en-US" sz="1200" b="1" dirty="0">
                <a:solidFill>
                  <a:srgbClr val="333333"/>
                </a:solidFill>
                <a:latin typeface="Aptos"/>
              </a:rPr>
              <a:t> de </a:t>
            </a:r>
            <a:r>
              <a:rPr lang="en-US" sz="1200" b="1" dirty="0" err="1">
                <a:solidFill>
                  <a:srgbClr val="333333"/>
                </a:solidFill>
                <a:latin typeface="Aptos"/>
              </a:rPr>
              <a:t>antigüedad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: 3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años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, 1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mes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y 10 días. Para la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antigüedad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siempre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se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redondea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al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mes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completo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, es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decir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: 3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años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y 2 meses, o 38 meses.</a:t>
            </a:r>
            <a:endParaRPr lang="en-US" sz="1200" dirty="0">
              <a:latin typeface="Aptos"/>
            </a:endParaRPr>
          </a:p>
          <a:p>
            <a:r>
              <a:rPr lang="en-US" sz="1200" dirty="0">
                <a:solidFill>
                  <a:srgbClr val="333333"/>
                </a:solidFill>
                <a:latin typeface="Aptos"/>
              </a:rPr>
              <a:t>Como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el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contrato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de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trabajo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es posterior a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febrero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de 2012, al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trabajador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le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corresponden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33 días de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indemnización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por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año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trabajado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. Como ha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trabajado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3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años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y 2 meses, 38 meses, le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corresponde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la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parte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proporcional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: 33 x 38 / 12 = 104,5 días de </a:t>
            </a:r>
            <a:r>
              <a:rPr lang="en-US" sz="1200" dirty="0" err="1">
                <a:solidFill>
                  <a:srgbClr val="333333"/>
                </a:solidFill>
                <a:latin typeface="Aptos"/>
              </a:rPr>
              <a:t>salario</a:t>
            </a:r>
            <a:r>
              <a:rPr lang="en-US" sz="1200" dirty="0">
                <a:solidFill>
                  <a:srgbClr val="333333"/>
                </a:solidFill>
                <a:latin typeface="Aptos"/>
              </a:rPr>
              <a:t>.</a:t>
            </a:r>
          </a:p>
          <a:p>
            <a:endParaRPr lang="en-US" sz="1200" dirty="0">
              <a:solidFill>
                <a:srgbClr val="000000"/>
              </a:solidFill>
              <a:latin typeface="Aptos"/>
            </a:endParaRPr>
          </a:p>
          <a:p>
            <a:pPr marL="0" indent="0" algn="ctr">
              <a:buNone/>
            </a:pPr>
            <a:r>
              <a:rPr lang="en-US" sz="1500" b="1" dirty="0" err="1">
                <a:solidFill>
                  <a:srgbClr val="333333"/>
                </a:solidFill>
                <a:latin typeface="Aptos"/>
              </a:rPr>
              <a:t>Indemnización</a:t>
            </a:r>
            <a:r>
              <a:rPr lang="en-US" sz="1500" b="1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500" b="1" dirty="0" err="1">
                <a:solidFill>
                  <a:srgbClr val="333333"/>
                </a:solidFill>
                <a:latin typeface="Aptos"/>
              </a:rPr>
              <a:t>por</a:t>
            </a:r>
            <a:r>
              <a:rPr lang="en-US" sz="1500" b="1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500" b="1" dirty="0" err="1">
                <a:solidFill>
                  <a:srgbClr val="333333"/>
                </a:solidFill>
                <a:latin typeface="Aptos"/>
              </a:rPr>
              <a:t>despido</a:t>
            </a:r>
            <a:r>
              <a:rPr lang="en-US" sz="1500" b="1" dirty="0">
                <a:solidFill>
                  <a:srgbClr val="333333"/>
                </a:solidFill>
                <a:latin typeface="Aptos"/>
              </a:rPr>
              <a:t> </a:t>
            </a:r>
            <a:r>
              <a:rPr lang="en-US" sz="1500" b="1" dirty="0" err="1">
                <a:solidFill>
                  <a:srgbClr val="333333"/>
                </a:solidFill>
                <a:latin typeface="Aptos"/>
              </a:rPr>
              <a:t>improcedente</a:t>
            </a:r>
            <a:r>
              <a:rPr lang="en-US" sz="1500" dirty="0">
                <a:solidFill>
                  <a:srgbClr val="333333"/>
                </a:solidFill>
                <a:latin typeface="Aptos"/>
              </a:rPr>
              <a:t>: 59,08 x 104,5 = 6.173,66 €</a:t>
            </a:r>
            <a:endParaRPr lang="en-US" sz="1500" dirty="0">
              <a:latin typeface="Aptos"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11140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84C0-9B3D-F630-FA5F-ED4B7B03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tx1"/>
                </a:solidFill>
                <a:latin typeface="Aptos"/>
              </a:rPr>
              <a:t>CALCULO</a:t>
            </a:r>
            <a:r>
              <a:rPr lang="en-US" dirty="0">
                <a:solidFill>
                  <a:schemeClr val="tx1"/>
                </a:solidFill>
                <a:latin typeface="Aptos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Aptos"/>
              </a:rPr>
              <a:t>INDEMNIZACIÓN EXTINCION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AC3F-202D-65D4-1969-3659B980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0548"/>
            <a:ext cx="7886700" cy="3672175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dirty="0">
                <a:hlinkClick r:id="rId2"/>
              </a:rPr>
              <a:t>Cálculo de indemnizaciones por extinción de contrato de trabajo | CGPJ | Servicios | Utilidades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ptos"/>
            </a:endParaRPr>
          </a:p>
          <a:p>
            <a:pPr marL="457200" lvl="1" indent="0">
              <a:buNone/>
            </a:pPr>
            <a:r>
              <a:rPr lang="en-US" sz="1400" dirty="0">
                <a:latin typeface="Aptos"/>
              </a:rPr>
              <a:t>	1- DIAS CORRESPONDEN</a:t>
            </a:r>
          </a:p>
          <a:p>
            <a:pPr marL="457200" lvl="1" indent="0">
              <a:buNone/>
            </a:pPr>
            <a:r>
              <a:rPr lang="en-US" sz="1400" dirty="0">
                <a:latin typeface="Aptos"/>
              </a:rPr>
              <a:t>	2-SALARIO BRUTO DIARIO.</a:t>
            </a:r>
          </a:p>
          <a:p>
            <a:pPr marL="457200" lvl="1" indent="0">
              <a:buNone/>
            </a:pPr>
            <a:r>
              <a:rPr lang="en-US" sz="1400" dirty="0">
                <a:latin typeface="Aptos"/>
              </a:rPr>
              <a:t>  		 El </a:t>
            </a:r>
            <a:r>
              <a:rPr lang="en-US" sz="1400" dirty="0" err="1">
                <a:latin typeface="Aptos"/>
              </a:rPr>
              <a:t>último</a:t>
            </a:r>
            <a:r>
              <a:rPr lang="en-US" sz="1400" dirty="0">
                <a:latin typeface="Aptos"/>
              </a:rPr>
              <a:t> </a:t>
            </a:r>
            <a:r>
              <a:rPr lang="en-US" sz="1400" dirty="0" err="1">
                <a:latin typeface="Aptos"/>
              </a:rPr>
              <a:t>mes</a:t>
            </a:r>
            <a:r>
              <a:rPr lang="en-US" sz="1400" dirty="0">
                <a:latin typeface="Aptos"/>
              </a:rPr>
              <a:t>  </a:t>
            </a:r>
            <a:r>
              <a:rPr lang="en-US" sz="1400" dirty="0" err="1">
                <a:latin typeface="Aptos"/>
              </a:rPr>
              <a:t>si</a:t>
            </a:r>
            <a:r>
              <a:rPr lang="en-US" sz="1400" dirty="0">
                <a:latin typeface="Aptos"/>
              </a:rPr>
              <a:t> es </a:t>
            </a:r>
            <a:r>
              <a:rPr lang="en-US" sz="1400" dirty="0" err="1">
                <a:latin typeface="Aptos"/>
              </a:rPr>
              <a:t>mensual</a:t>
            </a:r>
            <a:r>
              <a:rPr lang="en-US" sz="1400" dirty="0">
                <a:latin typeface="Aptos"/>
              </a:rPr>
              <a:t> y no ha </a:t>
            </a:r>
            <a:r>
              <a:rPr lang="en-US" sz="1400" dirty="0" err="1">
                <a:latin typeface="Aptos"/>
              </a:rPr>
              <a:t>tenido</a:t>
            </a:r>
            <a:r>
              <a:rPr lang="en-US" sz="1400" dirty="0">
                <a:latin typeface="Aptos"/>
              </a:rPr>
              <a:t> </a:t>
            </a:r>
            <a:r>
              <a:rPr lang="en-US" sz="1400" dirty="0" err="1">
                <a:latin typeface="Aptos"/>
              </a:rPr>
              <a:t>cambios</a:t>
            </a:r>
            <a:r>
              <a:rPr lang="en-US" sz="1400" dirty="0">
                <a:latin typeface="Aptos"/>
              </a:rPr>
              <a:t> </a:t>
            </a:r>
            <a:r>
              <a:rPr lang="en-US" sz="1400" dirty="0" err="1">
                <a:latin typeface="Aptos"/>
              </a:rPr>
              <a:t>en</a:t>
            </a:r>
            <a:r>
              <a:rPr lang="en-US" sz="1400" dirty="0">
                <a:latin typeface="Aptos"/>
              </a:rPr>
              <a:t> </a:t>
            </a:r>
            <a:r>
              <a:rPr lang="en-US" sz="1400" dirty="0" err="1">
                <a:latin typeface="Aptos"/>
              </a:rPr>
              <a:t>el</a:t>
            </a:r>
            <a:r>
              <a:rPr lang="en-US" sz="1400" dirty="0">
                <a:latin typeface="Aptos"/>
              </a:rPr>
              <a:t> </a:t>
            </a:r>
            <a:r>
              <a:rPr lang="en-US" sz="1400" dirty="0" err="1">
                <a:latin typeface="Aptos"/>
              </a:rPr>
              <a:t>año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>
                <a:latin typeface="Aptos"/>
              </a:rPr>
              <a:t>  		O </a:t>
            </a:r>
            <a:r>
              <a:rPr lang="en-US" sz="1400" dirty="0" err="1">
                <a:latin typeface="Aptos"/>
              </a:rPr>
              <a:t>anual</a:t>
            </a:r>
            <a:r>
              <a:rPr lang="en-US" sz="1400" dirty="0">
                <a:latin typeface="Aptos"/>
              </a:rPr>
              <a:t> (365 Dias)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>
                <a:latin typeface="Aptos"/>
              </a:rPr>
              <a:t>	3-AÑOS DE ANTIGUEDAD: </a:t>
            </a:r>
          </a:p>
          <a:p>
            <a:pPr marL="457200" lvl="1" indent="0">
              <a:buNone/>
            </a:pPr>
            <a:r>
              <a:rPr lang="en-US" sz="1400" dirty="0">
                <a:latin typeface="Aptos"/>
              </a:rPr>
              <a:t> 	 DIA DE INICIO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>
                <a:latin typeface="Aptos"/>
              </a:rPr>
              <a:t>       	   DIA DE FIN</a:t>
            </a:r>
            <a:endParaRPr lang="en-US" sz="1400" dirty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31496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705CD-C974-F699-1FBD-ECE81DDB3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7EA2DD-C1EA-7709-98C5-D9A6BA8861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2488" y="273844"/>
            <a:ext cx="6592862" cy="994172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66680"/>
                </a:solidFill>
                <a:latin typeface="Canter Light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solidFill>
                  <a:schemeClr val="tx1"/>
                </a:solidFill>
              </a:rPr>
              <a:t>Obligaciones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Laborales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las Empresas </a:t>
            </a:r>
          </a:p>
        </p:txBody>
      </p:sp>
      <p:pic>
        <p:nvPicPr>
          <p:cNvPr id="6" name="Marcador de contenido 5" descr="Tabla&#10;&#10;El contenido generado por IA puede ser incorrecto.">
            <a:extLst>
              <a:ext uri="{FF2B5EF4-FFF2-40B4-BE49-F238E27FC236}">
                <a16:creationId xmlns:a16="http://schemas.microsoft.com/office/drawing/2014/main" id="{1D45CEB2-2560-35FB-982E-5C402A407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221" r="2" b="3761"/>
          <a:stretch>
            <a:fillRect/>
          </a:stretch>
        </p:blipFill>
        <p:spPr>
          <a:xfrm>
            <a:off x="628650" y="1585210"/>
            <a:ext cx="7886700" cy="3047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7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26EAA-2AAC-7AC3-07CE-B46B5E62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Lecciones del Fyre Festival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1001E3-82FE-2541-FF77-767BBAF7F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808" y="1017725"/>
            <a:ext cx="3795605" cy="34164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sz="1900" b="1" dirty="0">
                <a:solidFill>
                  <a:srgbClr val="000000"/>
                </a:solidFill>
              </a:rPr>
              <a:t>Un</a:t>
            </a:r>
            <a:r>
              <a:rPr lang="es-ES" b="1" dirty="0"/>
              <a:t> </a:t>
            </a:r>
            <a:r>
              <a:rPr lang="es-ES" sz="1900" b="1" dirty="0">
                <a:solidFill>
                  <a:srgbClr val="000000"/>
                </a:solidFill>
              </a:rPr>
              <a:t>festival puede fracasar cuando…</a:t>
            </a:r>
          </a:p>
          <a:p>
            <a:endParaRPr lang="es-ES" sz="1900" b="1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es-ES" sz="1900" b="1" dirty="0">
                <a:solidFill>
                  <a:srgbClr val="000000"/>
                </a:solidFill>
              </a:rPr>
              <a:t>❌ </a:t>
            </a:r>
            <a:r>
              <a:rPr lang="es-ES" sz="1900" dirty="0">
                <a:solidFill>
                  <a:srgbClr val="000000"/>
                </a:solidFill>
              </a:rPr>
              <a:t>Se promete más de lo que se puede cumplir</a:t>
            </a:r>
            <a:br>
              <a:rPr lang="es-ES" sz="1900" dirty="0">
                <a:solidFill>
                  <a:srgbClr val="000000"/>
                </a:solidFill>
              </a:rPr>
            </a:br>
            <a:r>
              <a:rPr lang="es-ES" sz="1900" dirty="0">
                <a:solidFill>
                  <a:srgbClr val="000000"/>
                </a:solidFill>
              </a:rPr>
              <a:t>❌ No hay planificación real</a:t>
            </a:r>
            <a:br>
              <a:rPr lang="es-ES" sz="1900" dirty="0">
                <a:solidFill>
                  <a:srgbClr val="000000"/>
                </a:solidFill>
              </a:rPr>
            </a:br>
            <a:r>
              <a:rPr lang="es-ES" sz="1900" dirty="0">
                <a:solidFill>
                  <a:srgbClr val="000000"/>
                </a:solidFill>
              </a:rPr>
              <a:t>❌ No se gestiona bien al equipo</a:t>
            </a:r>
            <a:br>
              <a:rPr lang="es-ES" sz="1900" dirty="0">
                <a:solidFill>
                  <a:srgbClr val="000000"/>
                </a:solidFill>
              </a:rPr>
            </a:br>
            <a:r>
              <a:rPr lang="es-ES" sz="1900" dirty="0">
                <a:solidFill>
                  <a:srgbClr val="000000"/>
                </a:solidFill>
              </a:rPr>
              <a:t>❌ No se controlan los costes</a:t>
            </a:r>
            <a:br>
              <a:rPr lang="es-ES" sz="1900" dirty="0">
                <a:solidFill>
                  <a:srgbClr val="000000"/>
                </a:solidFill>
              </a:rPr>
            </a:br>
            <a:r>
              <a:rPr lang="es-ES" sz="1900" dirty="0">
                <a:solidFill>
                  <a:srgbClr val="000000"/>
                </a:solidFill>
              </a:rPr>
              <a:t>❌ No existe una estructura organizativa clara</a:t>
            </a:r>
          </a:p>
          <a:p>
            <a:pPr marL="114300" indent="0">
              <a:buNone/>
            </a:pPr>
            <a:br>
              <a:rPr lang="es-ES" dirty="0"/>
            </a:br>
            <a:endParaRPr lang="es-ES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C23C69-0D4E-3F22-5AC0-AD6C004ACBF8}"/>
              </a:ext>
            </a:extLst>
          </p:cNvPr>
          <p:cNvSpPr txBox="1"/>
          <p:nvPr/>
        </p:nvSpPr>
        <p:spPr>
          <a:xfrm>
            <a:off x="4992273" y="1248139"/>
            <a:ext cx="37956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b="1" dirty="0"/>
              <a:t>Lo que realmente necesita un evento</a:t>
            </a:r>
          </a:p>
          <a:p>
            <a:pPr>
              <a:buNone/>
            </a:pPr>
            <a:endParaRPr lang="es-ES" sz="1600" b="1" dirty="0"/>
          </a:p>
          <a:p>
            <a:pPr>
              <a:buNone/>
            </a:pPr>
            <a:r>
              <a:rPr lang="es-ES" sz="1600" dirty="0"/>
              <a:t>✔ Organización</a:t>
            </a:r>
            <a:br>
              <a:rPr lang="es-ES" sz="1600" dirty="0"/>
            </a:br>
            <a:r>
              <a:rPr lang="es-ES" sz="1600" dirty="0"/>
              <a:t>✔ Equipos bien coordinados</a:t>
            </a:r>
            <a:br>
              <a:rPr lang="es-ES" sz="1600" dirty="0"/>
            </a:br>
            <a:r>
              <a:rPr lang="es-ES" sz="1600" dirty="0"/>
              <a:t>✔ Gestión laboral correcta</a:t>
            </a:r>
            <a:br>
              <a:rPr lang="es-ES" sz="1600" dirty="0"/>
            </a:br>
            <a:r>
              <a:rPr lang="es-ES" sz="1600" dirty="0"/>
              <a:t>✔ Planificación realista</a:t>
            </a:r>
            <a:br>
              <a:rPr lang="es-ES" sz="1600" dirty="0"/>
            </a:br>
            <a:r>
              <a:rPr lang="es-ES" sz="1600" dirty="0"/>
              <a:t>✔ Liderazgo</a:t>
            </a:r>
          </a:p>
        </p:txBody>
      </p:sp>
      <p:pic>
        <p:nvPicPr>
          <p:cNvPr id="1028" name="Picture 4" descr="Día de lanzamiento de FS2024 - el Fyre Festival de la simulación de vuelo |  La fiesta más grande que nunca existió. : r/flightsim">
            <a:extLst>
              <a:ext uri="{FF2B5EF4-FFF2-40B4-BE49-F238E27FC236}">
                <a16:creationId xmlns:a16="http://schemas.microsoft.com/office/drawing/2014/main" id="{B664CD3E-7AEA-065E-82EA-FC38B985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20" y="3444725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242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/>
        </p:nvSpPr>
        <p:spPr>
          <a:xfrm>
            <a:off x="55261" y="208267"/>
            <a:ext cx="881702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1900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5 CLAVES DE LOS RRHH EN FESTIVALES Y EVENTOS</a:t>
            </a:r>
            <a:endParaRPr lang="es" sz="19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" name="Google Shape;80;p5">
            <a:extLst>
              <a:ext uri="{FF2B5EF4-FFF2-40B4-BE49-F238E27FC236}">
                <a16:creationId xmlns:a16="http://schemas.microsoft.com/office/drawing/2014/main" id="{E861C812-056E-3519-A6C1-0FE9622B388C}"/>
              </a:ext>
            </a:extLst>
          </p:cNvPr>
          <p:cNvSpPr txBox="1"/>
          <p:nvPr/>
        </p:nvSpPr>
        <p:spPr>
          <a:xfrm>
            <a:off x="4711112" y="841866"/>
            <a:ext cx="4293775" cy="360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b="0" i="0" u="none" strike="noStrike" cap="none" dirty="0">
                <a:solidFill>
                  <a:schemeClr val="bg1"/>
                </a:solidFill>
                <a:latin typeface="Alfa Slab One"/>
                <a:ea typeface="Alfa Slab One"/>
                <a:cs typeface="Alfa Slab One"/>
                <a:sym typeface="Alfa Slab One"/>
              </a:rPr>
              <a:t>EJEMPLO SALARIO NETO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" sz="1900" dirty="0">
              <a:solidFill>
                <a:schemeClr val="bg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Lidia tiene un salario mensual de 1.500€ incluidas pagas extras y contrato </a:t>
            </a:r>
            <a:r>
              <a:rPr lang="es" sz="1200" b="1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indefinido</a:t>
            </a: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.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CONTINGENCIAS COMUNES: 4.7% de 1.500€: 70,5€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FORMACION PROFESIONAL: 0,1% de 1.500€: 1,5€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DESEMPLEO: 1.55% de 1.500€ : 23.25€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MEI: 0,15% de 1.500€: 2,25€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IRPF: 0% </a:t>
            </a:r>
          </a:p>
          <a:p>
            <a:pPr lvl="5">
              <a:buSzPts val="1900"/>
            </a:pPr>
            <a:endParaRPr lang="es" sz="1200" dirty="0">
              <a:solidFill>
                <a:schemeClr val="bg1"/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600" dirty="0">
                <a:solidFill>
                  <a:schemeClr val="bg1"/>
                </a:solidFill>
                <a:latin typeface="Montserrat" panose="00000500000000000000" pitchFamily="2" charset="0"/>
                <a:ea typeface="Alfa Slab One"/>
                <a:cs typeface="Alfa Slab One"/>
                <a:sym typeface="Alfa Slab One"/>
              </a:rPr>
              <a:t>Neto a cobrar: 1.500€ - 97,5€: 1402,5€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E39C3E-13EF-3DC8-4C34-48A9FC2DE82A}"/>
              </a:ext>
            </a:extLst>
          </p:cNvPr>
          <p:cNvSpPr txBox="1"/>
          <p:nvPr/>
        </p:nvSpPr>
        <p:spPr>
          <a:xfrm>
            <a:off x="232348" y="841866"/>
            <a:ext cx="815464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/>
              <a:t>1️⃣ La organización del equipo es fundamental</a:t>
            </a:r>
            <a:br>
              <a:rPr lang="es-ES" dirty="0"/>
            </a:br>
            <a:r>
              <a:rPr lang="es-ES" dirty="0"/>
              <a:t>Un f</a:t>
            </a:r>
            <a:r>
              <a:rPr lang="es-ES" sz="1200" b="1" kern="12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estival </a:t>
            </a:r>
            <a:r>
              <a:rPr lang="es-ES" dirty="0"/>
              <a:t>necesita </a:t>
            </a:r>
            <a:r>
              <a:rPr lang="es-ES" b="1" dirty="0"/>
              <a:t>roles claros y coordinación</a:t>
            </a:r>
            <a:r>
              <a:rPr lang="es-ES" dirty="0"/>
              <a:t> entre departamentos.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b="1" dirty="0"/>
              <a:t>2️⃣ La selección de personal marca la diferencia</a:t>
            </a:r>
            <a:br>
              <a:rPr lang="es-ES" dirty="0"/>
            </a:br>
            <a:r>
              <a:rPr lang="es-ES" dirty="0"/>
              <a:t>En eventos importan mucho la </a:t>
            </a:r>
            <a:r>
              <a:rPr lang="es-ES" b="1" dirty="0"/>
              <a:t>actitud, la responsabilidad y el trabajo en equipo</a:t>
            </a:r>
            <a:r>
              <a:rPr lang="es-ES" dirty="0"/>
              <a:t>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b="1" dirty="0"/>
              <a:t>3️⃣ Gestionar personas implica cumplir la normativa laboral</a:t>
            </a:r>
            <a:br>
              <a:rPr lang="es-ES" dirty="0"/>
            </a:br>
            <a:r>
              <a:rPr lang="es-ES" dirty="0"/>
              <a:t>Contratos, registro de jornada, permisos y obligaciones legales.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b="1" dirty="0"/>
              <a:t>4️⃣ El coste de un trabajador es mayor que su salario</a:t>
            </a:r>
            <a:br>
              <a:rPr lang="es-ES" dirty="0"/>
            </a:br>
            <a:r>
              <a:rPr lang="es-ES" dirty="0"/>
              <a:t>Al salario se suman </a:t>
            </a:r>
            <a:r>
              <a:rPr lang="es-ES" b="1" dirty="0"/>
              <a:t>cotizaciones y otros costes laborales</a:t>
            </a:r>
            <a:r>
              <a:rPr lang="es-ES" dirty="0"/>
              <a:t>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b="1" dirty="0"/>
              <a:t>5️⃣ Un festival es una organización temporal compleja</a:t>
            </a:r>
            <a:br>
              <a:rPr lang="es-ES" dirty="0"/>
            </a:br>
            <a:r>
              <a:rPr lang="es-ES" dirty="0"/>
              <a:t>Durante unos días trabajan </a:t>
            </a:r>
            <a:r>
              <a:rPr lang="es-ES" b="1" dirty="0"/>
              <a:t>cientos de personas coordinadas</a:t>
            </a:r>
            <a:r>
              <a:rPr lang="es-ES" dirty="0"/>
              <a:t>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8009E5-CB75-F76A-1658-EF927508A23A}"/>
              </a:ext>
            </a:extLst>
          </p:cNvPr>
          <p:cNvSpPr txBox="1"/>
          <p:nvPr/>
        </p:nvSpPr>
        <p:spPr>
          <a:xfrm>
            <a:off x="1214203" y="4181211"/>
            <a:ext cx="6015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Un festival no falla por logística…</a:t>
            </a:r>
            <a:br>
              <a:rPr lang="es-ES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falla por personas mal organizadas.”</a:t>
            </a:r>
          </a:p>
        </p:txBody>
      </p:sp>
    </p:spTree>
    <p:extLst>
      <p:ext uri="{BB962C8B-B14F-4D97-AF65-F5344CB8AC3E}">
        <p14:creationId xmlns:p14="http://schemas.microsoft.com/office/powerpoint/2010/main" val="1036776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/>
        </p:nvSpPr>
        <p:spPr>
          <a:xfrm>
            <a:off x="97435" y="4279992"/>
            <a:ext cx="579893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es" sz="10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reproducción, modificación, distribución o cualquier otro uso que vaya más allá de las disposiciones de la ley de copyright requieren el consentimiento del autor por escrito. Solo se permite descargar o copiar esta página para usos privados no comerciales.</a:t>
            </a:r>
            <a:endParaRPr sz="10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80;p5">
            <a:extLst>
              <a:ext uri="{FF2B5EF4-FFF2-40B4-BE49-F238E27FC236}">
                <a16:creationId xmlns:a16="http://schemas.microsoft.com/office/drawing/2014/main" id="{21176410-8429-000E-9C99-F747603417AB}"/>
              </a:ext>
            </a:extLst>
          </p:cNvPr>
          <p:cNvSpPr txBox="1"/>
          <p:nvPr/>
        </p:nvSpPr>
        <p:spPr>
          <a:xfrm>
            <a:off x="224852" y="2063103"/>
            <a:ext cx="3332970" cy="15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5">
              <a:buSzPts val="1900"/>
            </a:pPr>
            <a:endParaRPr lang="es" sz="1200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" sz="1200" dirty="0">
                <a:solidFill>
                  <a:schemeClr val="accent1">
                    <a:lumMod val="75000"/>
                  </a:schemeClr>
                </a:solidFill>
                <a:latin typeface="-apple-system"/>
                <a:sym typeface="Alfa Slab On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raqueltendero@gmail.com</a:t>
            </a:r>
            <a:endParaRPr lang="es" sz="1200" dirty="0">
              <a:solidFill>
                <a:schemeClr val="accent1">
                  <a:lumMod val="75000"/>
                </a:schemeClr>
              </a:solidFill>
              <a:latin typeface="-apple-system"/>
              <a:sym typeface="Alfa Slab One"/>
            </a:endParaRPr>
          </a:p>
          <a:p>
            <a:pPr lvl="5">
              <a:buSzPts val="1900"/>
            </a:pPr>
            <a:endParaRPr lang="es" sz="12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r>
              <a:rPr lang="es-E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www.linkedin.com/in/raquel-tendero</a:t>
            </a:r>
            <a:endParaRPr lang="es-ES" sz="1200" b="0" i="0" dirty="0">
              <a:solidFill>
                <a:schemeClr val="accent1">
                  <a:lumMod val="75000"/>
                </a:schemeClr>
              </a:solidFill>
              <a:effectLst/>
              <a:latin typeface="-apple-system"/>
            </a:endParaRPr>
          </a:p>
          <a:p>
            <a:pPr lvl="5">
              <a:buSzPts val="1900"/>
            </a:pPr>
            <a:endParaRPr lang="es" sz="12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lvl="5">
              <a:buSzPts val="1900"/>
            </a:pPr>
            <a:endParaRPr lang="es" sz="12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" sz="1900" dirty="0">
              <a:latin typeface="Montserrat" panose="00000500000000000000" pitchFamily="2" charset="0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9721F267-47CE-C3BA-290D-8FBDC11E7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67" y="2978773"/>
            <a:ext cx="2388844" cy="755094"/>
          </a:xfrm>
          <a:prstGeom prst="rect">
            <a:avLst/>
          </a:prstGeom>
        </p:spPr>
      </p:pic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B0B4C550-C17B-1E41-4FD6-104CD0FA1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089" y="166618"/>
            <a:ext cx="1007644" cy="1189698"/>
          </a:xfrm>
          <a:prstGeom prst="rect">
            <a:avLst/>
          </a:prstGeom>
        </p:spPr>
      </p:pic>
      <p:pic>
        <p:nvPicPr>
          <p:cNvPr id="3" name="Picture 6" descr="Imágenes de Muchas gracias español - Descarga gratuita en Freepik">
            <a:extLst>
              <a:ext uri="{FF2B5EF4-FFF2-40B4-BE49-F238E27FC236}">
                <a16:creationId xmlns:a16="http://schemas.microsoft.com/office/drawing/2014/main" id="{2E173D50-1F4D-5323-9694-45EF71C9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74" y="3356320"/>
            <a:ext cx="2198260" cy="16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13">
            <a:extLst>
              <a:ext uri="{FF2B5EF4-FFF2-40B4-BE49-F238E27FC236}">
                <a16:creationId xmlns:a16="http://schemas.microsoft.com/office/drawing/2014/main" id="{EE603DEA-B83C-3BEB-8889-14A38B8DF739}"/>
              </a:ext>
            </a:extLst>
          </p:cNvPr>
          <p:cNvSpPr txBox="1">
            <a:spLocks/>
          </p:cNvSpPr>
          <p:nvPr/>
        </p:nvSpPr>
        <p:spPr>
          <a:xfrm>
            <a:off x="6250897" y="986984"/>
            <a:ext cx="1873771" cy="69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b="1" i="1" dirty="0">
                <a:solidFill>
                  <a:schemeClr val="accent1"/>
                </a:solidFill>
              </a:rPr>
              <a:t>“El mayor riesgo laboral no es el conflicto: </a:t>
            </a:r>
          </a:p>
          <a:p>
            <a:pPr marL="0" indent="0" algn="ctr">
              <a:buFont typeface="Arial"/>
              <a:buNone/>
            </a:pPr>
            <a:r>
              <a:rPr lang="es-ES" b="1" i="1" dirty="0">
                <a:solidFill>
                  <a:schemeClr val="accent1"/>
                </a:solidFill>
              </a:rPr>
              <a:t>Es no saber que lo estás generando</a:t>
            </a:r>
            <a:r>
              <a:rPr lang="es-ES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15EFC9-244F-E78F-1CA5-0132B1E9875B}"/>
              </a:ext>
            </a:extLst>
          </p:cNvPr>
          <p:cNvSpPr txBox="1"/>
          <p:nvPr/>
        </p:nvSpPr>
        <p:spPr>
          <a:xfrm>
            <a:off x="142404" y="617652"/>
            <a:ext cx="46533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“Un buen evento se recuerda por la experiencia del público… pero esa experiencia depende del trabajo bien organizado de todo el equipo.”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7478484" y="0"/>
            <a:ext cx="1665515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157804" y="0"/>
            <a:ext cx="7320681" cy="4780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dirty="0">
                <a:latin typeface="Alfa Slab One"/>
                <a:ea typeface="Alfa Slab One"/>
                <a:cs typeface="Alfa Slab One"/>
                <a:sym typeface="Alfa Slab One"/>
              </a:rPr>
              <a:t>Fases para crear un organigrama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 a depender del tipo de empresa y/o evento por lo que lo primero es definir su diseño y situación de los integrantes.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"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1- </a:t>
            </a:r>
            <a:r>
              <a:rPr lang="e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SEGMENTAR LOS DEPARTAMENTOS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Permite saber que funiones se realizarán de manera conjunta y cuales independientes</a:t>
            </a:r>
            <a:r>
              <a:rPr lang="e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2- PLANIFICAR LA CADENA DE MANDO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chemeClr val="dk1"/>
                </a:solidFill>
                <a:latin typeface="Montserrat"/>
              </a:rPr>
              <a:t>Es necesario que los superiores y los subordinados están bien definidos y en conjunto tiene sentido para con el funcionamiento de la actividad</a:t>
            </a:r>
            <a:r>
              <a:rPr lang="es-ES" sz="1100" b="1" dirty="0">
                <a:solidFill>
                  <a:schemeClr val="dk1"/>
                </a:solidFill>
                <a:latin typeface="Montserrat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1" dirty="0">
                <a:solidFill>
                  <a:schemeClr val="dk1"/>
                </a:solidFill>
                <a:latin typeface="Montserrat"/>
                <a:sym typeface="Montserrat"/>
              </a:rPr>
              <a:t>3-DEFINIR RESPONSABILIDADES DE CADA UNO DE LOS EQUIPOS DE TRABAJO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chemeClr val="dk1"/>
                </a:solidFill>
                <a:latin typeface="Montserrat"/>
                <a:sym typeface="Montserrat"/>
              </a:rPr>
              <a:t>Así evitaremos repeticiones de tareas, por ejemplo.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1" dirty="0">
                <a:solidFill>
                  <a:schemeClr val="dk1"/>
                </a:solidFill>
                <a:latin typeface="Montserrat"/>
                <a:sym typeface="Montserrat"/>
              </a:rPr>
              <a:t>4-IR DE MAS A MENOS</a:t>
            </a:r>
            <a:endParaRPr lang="es" sz="1100" b="1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Empezamos por el CEO, </a:t>
            </a:r>
            <a:r>
              <a:rPr lang="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despues Director Ejecutivo, responsables de departamento, mands intermedios , técnicos y puestos base.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5-DECIDIR LA DEPENDENCIA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Esto</a:t>
            </a:r>
            <a:r>
              <a:rPr lang="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es el control, coordinacion y/o automia que el superior ejerce o da a sus sobordinados.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6-ILUSTRATIVO </a:t>
            </a:r>
            <a:r>
              <a:rPr lang="es" sz="1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INTUITIVO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Debe</a:t>
            </a:r>
            <a:r>
              <a:rPr lang="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ser facilitardor de procesos, mejora comunicaci</a:t>
            </a:r>
            <a:r>
              <a:rPr lang="es-E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ó</a:t>
            </a:r>
            <a:r>
              <a:rPr lang="e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 y claro para  que todo el mundo conozca sus funiones y las del resto.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7-VISION CLARA DE LA EMPRESA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Todo el mundo representado, para un conocimiento completo del funcionamiento de la empresa y/o evento.</a:t>
            </a:r>
            <a:endParaRPr sz="11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>
          <a:extLst>
            <a:ext uri="{FF2B5EF4-FFF2-40B4-BE49-F238E27FC236}">
              <a16:creationId xmlns:a16="http://schemas.microsoft.com/office/drawing/2014/main" id="{AD40CC05-EE31-7E53-0D32-18156634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>
            <a:extLst>
              <a:ext uri="{FF2B5EF4-FFF2-40B4-BE49-F238E27FC236}">
                <a16:creationId xmlns:a16="http://schemas.microsoft.com/office/drawing/2014/main" id="{7C18A437-427E-D6FF-93F3-DFB6036C114F}"/>
              </a:ext>
            </a:extLst>
          </p:cNvPr>
          <p:cNvSpPr txBox="1"/>
          <p:nvPr/>
        </p:nvSpPr>
        <p:spPr>
          <a:xfrm>
            <a:off x="3266100" y="2179814"/>
            <a:ext cx="2804916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elasticidad en una promotora musical: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 ORGAN</a:t>
            </a:r>
            <a:r>
              <a:rPr lang="es-ES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IGRAMA</a:t>
            </a: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6;p3">
            <a:extLst>
              <a:ext uri="{FF2B5EF4-FFF2-40B4-BE49-F238E27FC236}">
                <a16:creationId xmlns:a16="http://schemas.microsoft.com/office/drawing/2014/main" id="{FB2C81FF-8B0D-6743-5B1B-A4A24C4A18E0}"/>
              </a:ext>
            </a:extLst>
          </p:cNvPr>
          <p:cNvSpPr txBox="1"/>
          <p:nvPr/>
        </p:nvSpPr>
        <p:spPr>
          <a:xfrm>
            <a:off x="6431121" y="4061035"/>
            <a:ext cx="2611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MODULO </a:t>
            </a:r>
            <a:r>
              <a:rPr lang="es" sz="1800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9</a:t>
            </a:r>
            <a:endParaRPr sz="1800" b="0" i="0" u="none" strike="noStrike" cap="none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C982D149-23EE-D9E6-BAAA-E12388428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21" y="170587"/>
            <a:ext cx="1007644" cy="1189698"/>
          </a:xfrm>
          <a:prstGeom prst="rect">
            <a:avLst/>
          </a:prstGeom>
        </p:spPr>
      </p:pic>
      <p:pic>
        <p:nvPicPr>
          <p:cNvPr id="6" name="Imagen 5" descr="Imagen que contiene dibujo, reloj, luz&#10;&#10;El contenido generado por IA puede ser incorrecto.">
            <a:extLst>
              <a:ext uri="{FF2B5EF4-FFF2-40B4-BE49-F238E27FC236}">
                <a16:creationId xmlns:a16="http://schemas.microsoft.com/office/drawing/2014/main" id="{61ED8555-0F08-3854-E442-5399BC8C6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3" y="3910057"/>
            <a:ext cx="677408" cy="9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4"/>
          <p:cNvGrpSpPr/>
          <p:nvPr/>
        </p:nvGrpSpPr>
        <p:grpSpPr>
          <a:xfrm>
            <a:off x="286539" y="784441"/>
            <a:ext cx="8450999" cy="3790658"/>
            <a:chOff x="610359" y="590850"/>
            <a:chExt cx="7362780" cy="3097561"/>
          </a:xfrm>
        </p:grpSpPr>
        <p:sp>
          <p:nvSpPr>
            <p:cNvPr id="249" name="Google Shape;249;p24"/>
            <p:cNvSpPr/>
            <p:nvPr/>
          </p:nvSpPr>
          <p:spPr>
            <a:xfrm>
              <a:off x="7558028" y="1564145"/>
              <a:ext cx="123000" cy="45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4401727" y="1051330"/>
              <a:ext cx="3156300" cy="177325"/>
            </a:xfrm>
            <a:custGeom>
              <a:avLst/>
              <a:gdLst/>
              <a:ahLst/>
              <a:cxnLst/>
              <a:rect l="l" t="t" r="r" b="b"/>
              <a:pathLst>
                <a:path w="126252" h="7093" extrusionOk="0">
                  <a:moveTo>
                    <a:pt x="0" y="0"/>
                  </a:moveTo>
                  <a:lnTo>
                    <a:pt x="0" y="775"/>
                  </a:lnTo>
                  <a:lnTo>
                    <a:pt x="126216" y="775"/>
                  </a:lnTo>
                  <a:lnTo>
                    <a:pt x="126252" y="7093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6338539" y="1617281"/>
              <a:ext cx="46500" cy="2621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401727" y="1027968"/>
              <a:ext cx="1938900" cy="193275"/>
            </a:xfrm>
            <a:custGeom>
              <a:avLst/>
              <a:gdLst/>
              <a:ahLst/>
              <a:cxnLst/>
              <a:rect l="l" t="t" r="r" b="b"/>
              <a:pathLst>
                <a:path w="77556" h="7731" extrusionOk="0">
                  <a:moveTo>
                    <a:pt x="0" y="0"/>
                  </a:moveTo>
                  <a:lnTo>
                    <a:pt x="0" y="3493"/>
                  </a:lnTo>
                  <a:lnTo>
                    <a:pt x="77556" y="3666"/>
                  </a:lnTo>
                  <a:lnTo>
                    <a:pt x="77556" y="7731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843621" y="1618606"/>
              <a:ext cx="138552" cy="15502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843621" y="1618606"/>
              <a:ext cx="131663" cy="9458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4843623" y="1618614"/>
              <a:ext cx="148325" cy="377525"/>
            </a:xfrm>
            <a:custGeom>
              <a:avLst/>
              <a:gdLst/>
              <a:ahLst/>
              <a:cxnLst/>
              <a:rect l="l" t="t" r="r" b="b"/>
              <a:pathLst>
                <a:path w="5933" h="15101" extrusionOk="0">
                  <a:moveTo>
                    <a:pt x="0" y="0"/>
                  </a:moveTo>
                  <a:lnTo>
                    <a:pt x="0" y="15032"/>
                  </a:lnTo>
                  <a:lnTo>
                    <a:pt x="5933" y="15101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4401719" y="1027961"/>
              <a:ext cx="774660" cy="174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713326" y="1618606"/>
              <a:ext cx="124784" cy="3826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4046084" y="1027961"/>
              <a:ext cx="355634" cy="174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2706733" y="1618606"/>
              <a:ext cx="124784" cy="3826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3039491" y="1027961"/>
              <a:ext cx="1362227" cy="174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1700141" y="1618606"/>
              <a:ext cx="122696" cy="8868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1700141" y="1618606"/>
              <a:ext cx="124784" cy="3826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2032899" y="1027961"/>
              <a:ext cx="2368819" cy="174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693538" y="1618614"/>
              <a:ext cx="83000" cy="1855600"/>
            </a:xfrm>
            <a:custGeom>
              <a:avLst/>
              <a:gdLst/>
              <a:ahLst/>
              <a:cxnLst/>
              <a:rect l="l" t="t" r="r" b="b"/>
              <a:pathLst>
                <a:path w="3320" h="74224" extrusionOk="0">
                  <a:moveTo>
                    <a:pt x="0" y="0"/>
                  </a:moveTo>
                  <a:lnTo>
                    <a:pt x="377" y="74224"/>
                  </a:lnTo>
                  <a:lnTo>
                    <a:pt x="3320" y="74224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693538" y="1618614"/>
              <a:ext cx="73475" cy="1359925"/>
            </a:xfrm>
            <a:custGeom>
              <a:avLst/>
              <a:gdLst/>
              <a:ahLst/>
              <a:cxnLst/>
              <a:rect l="l" t="t" r="r" b="b"/>
              <a:pathLst>
                <a:path w="2939" h="54397" extrusionOk="0">
                  <a:moveTo>
                    <a:pt x="0" y="0"/>
                  </a:moveTo>
                  <a:lnTo>
                    <a:pt x="271" y="54375"/>
                  </a:lnTo>
                  <a:lnTo>
                    <a:pt x="2939" y="54397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693538" y="1618614"/>
              <a:ext cx="45900" cy="817900"/>
            </a:xfrm>
            <a:custGeom>
              <a:avLst/>
              <a:gdLst/>
              <a:ahLst/>
              <a:cxnLst/>
              <a:rect l="l" t="t" r="r" b="b"/>
              <a:pathLst>
                <a:path w="1836" h="32716" extrusionOk="0">
                  <a:moveTo>
                    <a:pt x="0" y="0"/>
                  </a:moveTo>
                  <a:lnTo>
                    <a:pt x="271" y="32716"/>
                  </a:lnTo>
                  <a:lnTo>
                    <a:pt x="1836" y="32696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693549" y="1618606"/>
              <a:ext cx="95118" cy="3417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1026306" y="1027961"/>
              <a:ext cx="3375412" cy="174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3985771" y="590850"/>
              <a:ext cx="831894" cy="43711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 txBox="1"/>
            <p:nvPr/>
          </p:nvSpPr>
          <p:spPr>
            <a:xfrm>
              <a:off x="3985771" y="590850"/>
              <a:ext cx="831900" cy="43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8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DIRECCIÓN EJECUTIVA</a:t>
              </a:r>
              <a:endParaRPr sz="17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610359" y="1202658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 txBox="1"/>
            <p:nvPr/>
          </p:nvSpPr>
          <p:spPr>
            <a:xfrm>
              <a:off x="610359" y="1202658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DEPARTAMENTO DE COMUNICACIÓN Y MARKETING.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75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COMUNICACIÓN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788667" y="1752345"/>
              <a:ext cx="649435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 txBox="1"/>
            <p:nvPr/>
          </p:nvSpPr>
          <p:spPr>
            <a:xfrm>
              <a:off x="739440" y="1752339"/>
              <a:ext cx="8238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DISEÑO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78" name="Google Shape;278;p24"/>
            <p:cNvSpPr txBox="1"/>
            <p:nvPr/>
          </p:nvSpPr>
          <p:spPr>
            <a:xfrm>
              <a:off x="739444" y="2268949"/>
              <a:ext cx="8319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SOCIAL MEDIA SENIOR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739436" y="2768600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 txBox="1"/>
            <p:nvPr/>
          </p:nvSpPr>
          <p:spPr>
            <a:xfrm>
              <a:off x="739436" y="2768600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SOCIAL MEDIA JUNIOR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81" name="Google Shape;281;p24"/>
            <p:cNvSpPr txBox="1"/>
            <p:nvPr/>
          </p:nvSpPr>
          <p:spPr>
            <a:xfrm>
              <a:off x="739306" y="3272611"/>
              <a:ext cx="8238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ASISTENTE PR</a:t>
              </a:r>
              <a:r>
                <a:rPr lang="es" sz="500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Á</a:t>
              </a: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CTICAS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616952" y="1202658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 txBox="1"/>
            <p:nvPr/>
          </p:nvSpPr>
          <p:spPr>
            <a:xfrm>
              <a:off x="1616952" y="1202658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DEPARTAMENTO DE PRODUCCIÓN 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75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PRODUCCIÓN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824925" y="1793304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 txBox="1"/>
            <p:nvPr/>
          </p:nvSpPr>
          <p:spPr>
            <a:xfrm>
              <a:off x="1824925" y="1793304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</a:t>
              </a:r>
              <a:r>
                <a:rPr lang="es" sz="500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É</a:t>
              </a: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CNICO LOGÍSTICA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1822837" y="2297465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 txBox="1"/>
            <p:nvPr/>
          </p:nvSpPr>
          <p:spPr>
            <a:xfrm>
              <a:off x="1822837" y="2297465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AYUDANTE PRODUCCI</a:t>
              </a:r>
              <a:r>
                <a:rPr lang="es" sz="500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Ó</a:t>
              </a: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75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Y COMPRAS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2623544" y="1202658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 txBox="1"/>
            <p:nvPr/>
          </p:nvSpPr>
          <p:spPr>
            <a:xfrm>
              <a:off x="2587200" y="1202658"/>
              <a:ext cx="9045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DEPARTAMENTO DE BOOKING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75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BOOKING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831518" y="1793304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 txBox="1"/>
            <p:nvPr/>
          </p:nvSpPr>
          <p:spPr>
            <a:xfrm>
              <a:off x="2831518" y="1793304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ASISTENTE BOOKING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3630136" y="1202658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 txBox="1"/>
            <p:nvPr/>
          </p:nvSpPr>
          <p:spPr>
            <a:xfrm>
              <a:off x="3543420" y="1202658"/>
              <a:ext cx="10053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DEPARTAMENTO DE NEGOCIO Y PATROCINIOS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75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NEGOCIO Y PATROCINIOS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3838110" y="1793304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 txBox="1"/>
            <p:nvPr/>
          </p:nvSpPr>
          <p:spPr>
            <a:xfrm>
              <a:off x="3838110" y="1793304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ASISTENTE PR</a:t>
              </a:r>
              <a:r>
                <a:rPr lang="es" sz="500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Á</a:t>
              </a: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CTICAS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4760432" y="1202658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 txBox="1"/>
            <p:nvPr/>
          </p:nvSpPr>
          <p:spPr>
            <a:xfrm>
              <a:off x="4760432" y="1202658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DEPARTAMENTO DE ADMINISTRACIÓN Y FINANZAS </a:t>
              </a: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75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DE ADMINISTRACIÓN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8" name="Google Shape;298;p24"/>
            <p:cNvSpPr txBox="1"/>
            <p:nvPr/>
          </p:nvSpPr>
          <p:spPr>
            <a:xfrm>
              <a:off x="4975280" y="1786437"/>
              <a:ext cx="8238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FACTURACIÓN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4975285" y="2356459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 txBox="1"/>
            <p:nvPr/>
          </p:nvSpPr>
          <p:spPr>
            <a:xfrm>
              <a:off x="4975285" y="2356459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CONTABILIDAD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982173" y="2960851"/>
              <a:ext cx="831894" cy="415947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C2C2C2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 txBox="1"/>
            <p:nvPr/>
          </p:nvSpPr>
          <p:spPr>
            <a:xfrm>
              <a:off x="4982173" y="2960851"/>
              <a:ext cx="831894" cy="41594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GESTIÓN ADMINISTRATIVA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03" name="Google Shape;303;p24"/>
            <p:cNvSpPr txBox="1"/>
            <p:nvPr/>
          </p:nvSpPr>
          <p:spPr>
            <a:xfrm>
              <a:off x="5933415" y="1202658"/>
              <a:ext cx="8319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HOSTELERÍA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RESPONSABLE HOSTELRIA</a:t>
              </a:r>
              <a:endParaRPr lang="es" sz="50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04" name="Google Shape;304;p24"/>
            <p:cNvSpPr txBox="1"/>
            <p:nvPr/>
          </p:nvSpPr>
          <p:spPr>
            <a:xfrm>
              <a:off x="5945838" y="1879441"/>
              <a:ext cx="8319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ENCARGADO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05" name="Google Shape;305;p24"/>
            <p:cNvSpPr txBox="1"/>
            <p:nvPr/>
          </p:nvSpPr>
          <p:spPr>
            <a:xfrm>
              <a:off x="7141239" y="1202590"/>
              <a:ext cx="8319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ORGANIZACIÓN Y RRHH</a:t>
              </a:r>
              <a:endParaRPr dirty="0"/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7141236" y="1793382"/>
              <a:ext cx="831900" cy="415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s" sz="500" i="0" u="none" strike="noStrike" cap="none" dirty="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ADMINISTRATIVO RRHH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>
          <a:extLst>
            <a:ext uri="{FF2B5EF4-FFF2-40B4-BE49-F238E27FC236}">
              <a16:creationId xmlns:a16="http://schemas.microsoft.com/office/drawing/2014/main" id="{220E0480-374B-6EA0-DE10-7983F72F0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>
            <a:extLst>
              <a:ext uri="{FF2B5EF4-FFF2-40B4-BE49-F238E27FC236}">
                <a16:creationId xmlns:a16="http://schemas.microsoft.com/office/drawing/2014/main" id="{E480C91E-AE73-B7EB-5707-AC5EE554AA2E}"/>
              </a:ext>
            </a:extLst>
          </p:cNvPr>
          <p:cNvSpPr txBox="1"/>
          <p:nvPr/>
        </p:nvSpPr>
        <p:spPr>
          <a:xfrm>
            <a:off x="3266100" y="2179814"/>
            <a:ext cx="280491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ORGANIGRAMAS EN LOS FESTIVALES</a:t>
            </a: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6;p3">
            <a:extLst>
              <a:ext uri="{FF2B5EF4-FFF2-40B4-BE49-F238E27FC236}">
                <a16:creationId xmlns:a16="http://schemas.microsoft.com/office/drawing/2014/main" id="{93F30D9A-BD20-9C94-BE8A-032CDDC1FE52}"/>
              </a:ext>
            </a:extLst>
          </p:cNvPr>
          <p:cNvSpPr txBox="1"/>
          <p:nvPr/>
        </p:nvSpPr>
        <p:spPr>
          <a:xfrm>
            <a:off x="6431121" y="4061035"/>
            <a:ext cx="2611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MODULO </a:t>
            </a:r>
            <a:r>
              <a:rPr lang="es" sz="1800" dirty="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9</a:t>
            </a:r>
            <a:endParaRPr sz="1800" b="0" i="0" u="none" strike="noStrike" cap="none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62B0DFDB-7668-2CC8-95CD-D36C45D1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21" y="170587"/>
            <a:ext cx="1007644" cy="1189698"/>
          </a:xfrm>
          <a:prstGeom prst="rect">
            <a:avLst/>
          </a:prstGeom>
        </p:spPr>
      </p:pic>
      <p:pic>
        <p:nvPicPr>
          <p:cNvPr id="6" name="Imagen 5" descr="Imagen que contiene dibujo, reloj, luz&#10;&#10;El contenido generado por IA puede ser incorrecto.">
            <a:extLst>
              <a:ext uri="{FF2B5EF4-FFF2-40B4-BE49-F238E27FC236}">
                <a16:creationId xmlns:a16="http://schemas.microsoft.com/office/drawing/2014/main" id="{862CDF62-F554-C094-2548-72F357472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3" y="3910057"/>
            <a:ext cx="677408" cy="9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08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897c12-4b7b-4bdf-9494-7bea23fe5286" xsi:nil="true"/>
    <lcf76f155ced4ddcb4097134ff3c332f xmlns="abc26f34-cbec-45e7-aebf-b5ae154b431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18A81F8FC5E94B96796CB6E21706E1" ma:contentTypeVersion="13" ma:contentTypeDescription="Crear nuevo documento." ma:contentTypeScope="" ma:versionID="e1ad9cb026fe29c9fd2b00d0a4a91b2a">
  <xsd:schema xmlns:xsd="http://www.w3.org/2001/XMLSchema" xmlns:xs="http://www.w3.org/2001/XMLSchema" xmlns:p="http://schemas.microsoft.com/office/2006/metadata/properties" xmlns:ns2="abc26f34-cbec-45e7-aebf-b5ae154b4315" xmlns:ns3="79897c12-4b7b-4bdf-9494-7bea23fe5286" targetNamespace="http://schemas.microsoft.com/office/2006/metadata/properties" ma:root="true" ma:fieldsID="9312af849ef7dc18a19d9a79525bf79c" ns2:_="" ns3:_="">
    <xsd:import namespace="abc26f34-cbec-45e7-aebf-b5ae154b4315"/>
    <xsd:import namespace="79897c12-4b7b-4bdf-9494-7bea23fe5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26f34-cbec-45e7-aebf-b5ae154b4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acdf2590-4676-4828-bf4b-8d20b9780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97c12-4b7b-4bdf-9494-7bea23fe528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008435-fafd-486f-9760-c39aa672d172}" ma:internalName="TaxCatchAll" ma:showField="CatchAllData" ma:web="79897c12-4b7b-4bdf-9494-7bea23fe5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94129-9E69-4824-882F-20EBB94F5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AD151C-5343-4F89-BCB8-7BBE72A100B1}">
  <ds:schemaRefs>
    <ds:schemaRef ds:uri="http://schemas.microsoft.com/office/2006/metadata/properties"/>
    <ds:schemaRef ds:uri="http://schemas.microsoft.com/office/infopath/2007/PartnerControls"/>
    <ds:schemaRef ds:uri="79897c12-4b7b-4bdf-9494-7bea23fe5286"/>
    <ds:schemaRef ds:uri="ffc7c40f-1fc1-4f00-82aa-83cf980f8e54"/>
    <ds:schemaRef ds:uri="abc26f34-cbec-45e7-aebf-b5ae154b4315"/>
  </ds:schemaRefs>
</ds:datastoreItem>
</file>

<file path=customXml/itemProps3.xml><?xml version="1.0" encoding="utf-8"?>
<ds:datastoreItem xmlns:ds="http://schemas.openxmlformats.org/officeDocument/2006/customXml" ds:itemID="{AC62831A-20C8-42B8-9A9F-D6373007D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26f34-cbec-45e7-aebf-b5ae154b4315"/>
    <ds:schemaRef ds:uri="79897c12-4b7b-4bdf-9494-7bea23fe5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5488</Words>
  <Application>Microsoft Office PowerPoint</Application>
  <PresentationFormat>Presentación en pantalla (16:9)</PresentationFormat>
  <Paragraphs>695</Paragraphs>
  <Slides>55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72" baseType="lpstr">
      <vt:lpstr>Calibri</vt:lpstr>
      <vt:lpstr>Arial</vt:lpstr>
      <vt:lpstr>Open Sans Light</vt:lpstr>
      <vt:lpstr>Times New Roman</vt:lpstr>
      <vt:lpstr>Wingdings,Sans-Serif</vt:lpstr>
      <vt:lpstr>Montserrat</vt:lpstr>
      <vt:lpstr>Arial,Sans-Serif</vt:lpstr>
      <vt:lpstr>circular</vt:lpstr>
      <vt:lpstr>Wingdings</vt:lpstr>
      <vt:lpstr>Alfa Slab One</vt:lpstr>
      <vt:lpstr>Courier New</vt:lpstr>
      <vt:lpstr>Canter Light</vt:lpstr>
      <vt:lpstr>Aptos</vt:lpstr>
      <vt:lpstr>-apple-system</vt:lpstr>
      <vt:lpstr>roboto</vt:lpstr>
      <vt:lpstr>Montserrat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FUENTES DE RECLUTAMIENTO </vt:lpstr>
      <vt:lpstr>Presentación de PowerPoint</vt:lpstr>
      <vt:lpstr>Presentación de PowerPoint</vt:lpstr>
      <vt:lpstr>Presentación de PowerPoint</vt:lpstr>
      <vt:lpstr>T.R.A.D.E: Trabajador autónomo económicamente dependiente </vt:lpstr>
      <vt:lpstr>EL CONTRATO DE TRABAJO</vt:lpstr>
      <vt:lpstr>Presentación de PowerPoint</vt:lpstr>
      <vt:lpstr>Presentación de PowerPoint</vt:lpstr>
      <vt:lpstr>CONTRATO FIJO DISCONTINUO </vt:lpstr>
      <vt:lpstr>CONTRATO FORMATIVO </vt:lpstr>
      <vt:lpstr>CONTRATO TEMPORAL </vt:lpstr>
      <vt:lpstr>CONTRATO TEMPORAL </vt:lpstr>
      <vt:lpstr>CONTRATO TEMPORAL </vt:lpstr>
      <vt:lpstr>Presentación de PowerPoint</vt:lpstr>
      <vt:lpstr>Presentación de PowerPoint</vt:lpstr>
      <vt:lpstr>Presentación de PowerPoint</vt:lpstr>
      <vt:lpstr>Presentación de PowerPoint</vt:lpstr>
      <vt:lpstr>¿Cómo calcular el coste de contratar a una persona?  </vt:lpstr>
      <vt:lpstr>EJEMPLO DE COSTE DE PERSONA TRABAJADORA</vt:lpstr>
      <vt:lpstr>Presentación de PowerPoint</vt:lpstr>
      <vt:lpstr>Novedades sobre el Registro de Jornada Laboral en España (2025) </vt:lpstr>
      <vt:lpstr>Novedades sobre el Registro de Jornada Laboral en España (2025)</vt:lpstr>
      <vt:lpstr>     LICENCIAS Y PERMISOS</vt:lpstr>
      <vt:lpstr>     LICENCIAS Y PERMISOS</vt:lpstr>
      <vt:lpstr>     LICENCIAS Y PERMISOS</vt:lpstr>
      <vt:lpstr>Nuevos Permisos Laborales en España </vt:lpstr>
      <vt:lpstr>Nuevos Permisos Laborales en España (2025)</vt:lpstr>
      <vt:lpstr>Presentación de PowerPoint</vt:lpstr>
      <vt:lpstr>Extinción por voluntad del trabajador/a: </vt:lpstr>
      <vt:lpstr>Extinción del contrato por voluntad de empresa </vt:lpstr>
      <vt:lpstr> Audiencia previa en el despido disciplinario </vt:lpstr>
      <vt:lpstr>CALCULO INDEMNIZACIÓN EXTINCION</vt:lpstr>
      <vt:lpstr>CALCULO INDEMNIZACIÓN EXTINCION</vt:lpstr>
      <vt:lpstr>Obligaciones Laborales en las Empresas </vt:lpstr>
      <vt:lpstr>Lecciones del Fyre Festival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Tendero</dc:creator>
  <cp:lastModifiedBy>Raquel Tendero</cp:lastModifiedBy>
  <cp:revision>27</cp:revision>
  <dcterms:modified xsi:type="dcterms:W3CDTF">2026-03-18T11:35:38Z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0x0101009018A81F8FC5E94B96796CB6E21706E1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