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6AEB3-7CA4-477F-9288-6B19003AB32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3C86-809C-4989-B45A-51FC7B7782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5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F3C86-809C-4989-B45A-51FC7B77820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29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CEA08-0816-48A5-8C3E-6CE474A9C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0CE85E-5467-4DF7-98EF-E1C4D23B4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68B4F8-9E4A-4CB6-9090-69FD6BBC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E4DB7-3974-464B-939D-276781F1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3CF25-388B-44FA-9675-2A8EB226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59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02D54-B8E8-4813-9ADE-14365AE1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9A4425-4BE8-40F7-90DE-9D807A333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44D9DB-180A-4E96-9E15-7E4CDFE3B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CC0F3-DBD8-4F9A-9E5F-8F14A280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DD97C7-6B64-44A1-B7F3-91C97EA8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81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8BD780-2A5D-4017-A8B3-31B5CD6FC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7D740D-22A5-402F-B954-26532F4B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31ACAE-1CB4-4A42-BB70-46820457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64A76D-D95F-46D1-A8CE-7F7439EE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D4AE44-2446-463B-9382-AE9830EF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99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10D85-BE87-4397-8003-F2AAAA23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6ECF6-BF2F-475C-9A7D-8596E663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82F916-C9AD-4EDB-BE80-12070DCB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BAC63-FEBF-4B99-8632-13AB7C5B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858506-FE10-448B-A0D0-ABA347F9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79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39E79-4812-4D42-BF2C-539B10D0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73866-53B8-4898-BF28-05CA30224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729428-8FF9-46A5-9676-0B2C386D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BE8B91-FE5D-4FD1-952D-5E2DCB40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A69C1-66C6-4E1F-8F20-6246334B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07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377E5-A940-42B9-9081-C02DA6D4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4EDEB-DECC-4279-BE3B-03844368E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061828-EB87-4681-8F32-8FC9736E1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5C9AC9-E54F-4330-A9D5-EE043385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E153FC-5409-441E-AFBD-CC650247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05E30-6FA9-4AD8-800C-E0553D44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18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BC0DE-C64D-4654-B91E-920BDCE2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97786-DCA4-4058-AFA6-6923E88C7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9BFDC4-012B-496B-9356-AE49E848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30C0BC-AF9A-4B54-9D6D-0F1F37939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7D7D99-8BB0-4B9F-B179-44E885E0F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9F8BCE-F171-496E-9A59-95C33E7A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C67AEE-6F05-4706-8030-C3D826A9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349DCD-6E2C-490F-A35F-263BF37D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78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6CD92-555F-40C7-8AD6-71129F72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F848F8-9EFC-4B88-82AC-AE07EC75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139735-CE66-445F-96C7-7A100D34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4FD52E-9AD5-414E-9201-0992CCA4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7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E03871-9236-4CB3-BA01-2559B292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113885-FD13-4CD6-973A-1226EBB8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B3E391-2D4C-49C4-91F3-93DAF56DC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26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CD439-3351-443E-9E72-AAFACDAD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A9FDA-7A86-4EBB-92DD-A8409A1A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B960D5-69F5-4E8C-8D89-2C1C31CB0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E7D987-D935-440D-8B55-6E6CCE0D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BAD2AB-EDA6-45C9-B39D-619B318A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9D8899-9B01-4BFA-8623-743550D8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78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CA745-5003-4410-85A6-8F28C59A7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0D3645-86B7-4A1C-8F88-8A230C226C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E64653-C4B8-4E26-8036-BA9369AA1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648153-FF8F-40AD-8C0B-D5AA2226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D2039-1A7A-454A-ADCC-07324EFD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805FDE-949C-4D50-B09F-01EBE296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53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310675-E24E-4186-B922-58A152B7E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7A8EDA-4409-4155-A637-885CBD2B2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3A9D7B-30C5-408A-8036-B7154AEED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9521-75AD-4366-BE82-3F648088D1B5}" type="datetimeFigureOut">
              <a:rPr lang="es-ES" smtClean="0"/>
              <a:t>06/09/2024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ECF32-503C-4285-9870-1504CEC13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4E08B2-82D3-4FAE-A483-0D280D640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49A1-A2FC-4B6D-B3EA-5E038756B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78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FCB8CFD-1DF1-4C82-AFA4-5046093F72AD}"/>
              </a:ext>
            </a:extLst>
          </p:cNvPr>
          <p:cNvSpPr/>
          <p:nvPr/>
        </p:nvSpPr>
        <p:spPr>
          <a:xfrm>
            <a:off x="8480323" y="1120877"/>
            <a:ext cx="3510115" cy="3141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09EDC0-D115-4707-B912-0F4B4934280F}"/>
              </a:ext>
            </a:extLst>
          </p:cNvPr>
          <p:cNvSpPr txBox="1"/>
          <p:nvPr/>
        </p:nvSpPr>
        <p:spPr>
          <a:xfrm>
            <a:off x="0" y="1"/>
            <a:ext cx="121919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EL TURISMO RECEPTIVO ESPAÑOL 2023</a:t>
            </a:r>
          </a:p>
          <a:p>
            <a:endParaRPr lang="es-ES" sz="3600" b="1" dirty="0">
              <a:solidFill>
                <a:srgbClr val="FF0000"/>
              </a:solidFill>
            </a:endParaRPr>
          </a:p>
          <a:p>
            <a:endParaRPr lang="es-ES" sz="3600" b="1" dirty="0">
              <a:solidFill>
                <a:srgbClr val="FF0000"/>
              </a:solidFill>
            </a:endParaRPr>
          </a:p>
          <a:p>
            <a:r>
              <a:rPr lang="es-ES" sz="3600" b="1" u="sng" dirty="0">
                <a:solidFill>
                  <a:schemeClr val="accent1"/>
                </a:solidFill>
              </a:rPr>
              <a:t>Visitantes: 125.750.425 (+19,80%)</a:t>
            </a:r>
          </a:p>
          <a:p>
            <a:endParaRPr lang="es-ES" sz="3600" b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/>
              <a:t>	Turistas: 			85.169.050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/>
              <a:t>	Excursionistas: 	40.581.375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1" dirty="0"/>
              <a:t>En 2024 los resultados son aún más elevados, superando los resultados prepandémicos.</a:t>
            </a:r>
          </a:p>
          <a:p>
            <a:endParaRPr lang="es-ES" sz="3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40DC5A-DA4E-4048-85B7-F3B2585C2C15}"/>
              </a:ext>
            </a:extLst>
          </p:cNvPr>
          <p:cNvSpPr txBox="1"/>
          <p:nvPr/>
        </p:nvSpPr>
        <p:spPr>
          <a:xfrm>
            <a:off x="8509819" y="1150374"/>
            <a:ext cx="34806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bg1"/>
                </a:solidFill>
              </a:rPr>
              <a:t>En todo el mundo viajaron más de 1.500 millones de turistas.</a:t>
            </a:r>
          </a:p>
          <a:p>
            <a:pPr algn="just"/>
            <a:r>
              <a:rPr lang="es-ES" sz="2800" b="1" dirty="0">
                <a:solidFill>
                  <a:schemeClr val="bg1"/>
                </a:solidFill>
              </a:rPr>
              <a:t>España ocupa el 2º lugar mundial, tras Francia, en volumen de turistas</a:t>
            </a:r>
          </a:p>
        </p:txBody>
      </p:sp>
    </p:spTree>
    <p:extLst>
      <p:ext uri="{BB962C8B-B14F-4D97-AF65-F5344CB8AC3E}">
        <p14:creationId xmlns:p14="http://schemas.microsoft.com/office/powerpoint/2010/main" val="196841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C134B8-45E5-4E42-8BE7-DFC46825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58256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3060D3-FEDC-468C-9292-A5659CA1A596}"/>
              </a:ext>
            </a:extLst>
          </p:cNvPr>
          <p:cNvSpPr txBox="1"/>
          <p:nvPr/>
        </p:nvSpPr>
        <p:spPr>
          <a:xfrm>
            <a:off x="1106140" y="6063837"/>
            <a:ext cx="106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SALDO DE LA BALANZA DE PAGOS TURÍSTICA (2023): 85.085.000.000 €</a:t>
            </a:r>
          </a:p>
        </p:txBody>
      </p:sp>
    </p:spTree>
    <p:extLst>
      <p:ext uri="{BB962C8B-B14F-4D97-AF65-F5344CB8AC3E}">
        <p14:creationId xmlns:p14="http://schemas.microsoft.com/office/powerpoint/2010/main" val="333455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EC54BCB-369D-47FC-92DE-12AB475C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0294942-37D2-4099-AA44-624A217574BF}"/>
              </a:ext>
            </a:extLst>
          </p:cNvPr>
          <p:cNvSpPr txBox="1"/>
          <p:nvPr/>
        </p:nvSpPr>
        <p:spPr>
          <a:xfrm>
            <a:off x="6707513" y="309643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54,28%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15E3-FABE-4584-90FA-8A00CC4DFA8F}"/>
              </a:ext>
            </a:extLst>
          </p:cNvPr>
          <p:cNvSpPr txBox="1"/>
          <p:nvPr/>
        </p:nvSpPr>
        <p:spPr>
          <a:xfrm>
            <a:off x="4527755" y="41006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18,19%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6A91D4-B0C9-446C-B31B-FD72F3F695A3}"/>
              </a:ext>
            </a:extLst>
          </p:cNvPr>
          <p:cNvSpPr txBox="1"/>
          <p:nvPr/>
        </p:nvSpPr>
        <p:spPr>
          <a:xfrm>
            <a:off x="4089974" y="247066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15,35%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3DE433-A995-4CC5-9AD5-63950BBB927B}"/>
              </a:ext>
            </a:extLst>
          </p:cNvPr>
          <p:cNvSpPr txBox="1"/>
          <p:nvPr/>
        </p:nvSpPr>
        <p:spPr>
          <a:xfrm>
            <a:off x="4822723" y="185829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7,07%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F70313-BC58-4232-A944-C1B74858996F}"/>
              </a:ext>
            </a:extLst>
          </p:cNvPr>
          <p:cNvSpPr txBox="1"/>
          <p:nvPr/>
        </p:nvSpPr>
        <p:spPr>
          <a:xfrm>
            <a:off x="5483844" y="155231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5,08%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6BF7BBF-D38D-4176-A1C3-1985B70326E1}"/>
              </a:ext>
            </a:extLst>
          </p:cNvPr>
          <p:cNvSpPr txBox="1"/>
          <p:nvPr/>
        </p:nvSpPr>
        <p:spPr>
          <a:xfrm>
            <a:off x="6707512" y="3465762"/>
            <a:ext cx="87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Europa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276986-C04B-4CD5-A9FD-99F079305EFA}"/>
              </a:ext>
            </a:extLst>
          </p:cNvPr>
          <p:cNvSpPr txBox="1"/>
          <p:nvPr/>
        </p:nvSpPr>
        <p:spPr>
          <a:xfrm>
            <a:off x="4295544" y="4418698"/>
            <a:ext cx="1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Asia Pacífico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FF52562-E91E-49F5-9F7F-48F921CB0A42}"/>
              </a:ext>
            </a:extLst>
          </p:cNvPr>
          <p:cNvSpPr txBox="1"/>
          <p:nvPr/>
        </p:nvSpPr>
        <p:spPr>
          <a:xfrm>
            <a:off x="4134220" y="2814344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Américas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D55CFB-BA5B-435B-8797-959F34ED17A3}"/>
              </a:ext>
            </a:extLst>
          </p:cNvPr>
          <p:cNvSpPr txBox="1"/>
          <p:nvPr/>
        </p:nvSpPr>
        <p:spPr>
          <a:xfrm>
            <a:off x="4527754" y="1568728"/>
            <a:ext cx="105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O. Medio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0C49E2E-A8F4-49B2-9EE0-18491FF869B5}"/>
              </a:ext>
            </a:extLst>
          </p:cNvPr>
          <p:cNvSpPr txBox="1"/>
          <p:nvPr/>
        </p:nvSpPr>
        <p:spPr>
          <a:xfrm>
            <a:off x="5394733" y="1262747"/>
            <a:ext cx="72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África</a:t>
            </a:r>
          </a:p>
        </p:txBody>
      </p:sp>
    </p:spTree>
    <p:extLst>
      <p:ext uri="{BB962C8B-B14F-4D97-AF65-F5344CB8AC3E}">
        <p14:creationId xmlns:p14="http://schemas.microsoft.com/office/powerpoint/2010/main" val="260117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840114-81B0-4FA7-8FC4-654C100C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7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B2A10E2-DE90-4CA8-A78E-9ED335CA3309}"/>
              </a:ext>
            </a:extLst>
          </p:cNvPr>
          <p:cNvSpPr txBox="1"/>
          <p:nvPr/>
        </p:nvSpPr>
        <p:spPr>
          <a:xfrm>
            <a:off x="8967020" y="117987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CUÁNDO VIENEN</a:t>
            </a:r>
          </a:p>
        </p:txBody>
      </p:sp>
    </p:spTree>
    <p:extLst>
      <p:ext uri="{BB962C8B-B14F-4D97-AF65-F5344CB8AC3E}">
        <p14:creationId xmlns:p14="http://schemas.microsoft.com/office/powerpoint/2010/main" val="247340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876217D-6D27-4C0E-A213-6F856B94E032}"/>
              </a:ext>
            </a:extLst>
          </p:cNvPr>
          <p:cNvSpPr txBox="1"/>
          <p:nvPr/>
        </p:nvSpPr>
        <p:spPr>
          <a:xfrm>
            <a:off x="353961" y="221226"/>
            <a:ext cx="72790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/>
              <a:t>VÍA DE ACCESO (medio de transporte utilizado):</a:t>
            </a:r>
          </a:p>
          <a:p>
            <a:endParaRPr lang="es-ES" sz="2800" b="1" u="sng" dirty="0"/>
          </a:p>
          <a:p>
            <a:r>
              <a:rPr lang="es-ES" sz="2800" b="1" dirty="0"/>
              <a:t>Aeropuerto: 69.564.231</a:t>
            </a:r>
          </a:p>
          <a:p>
            <a:endParaRPr lang="es-ES" sz="2800" b="1" dirty="0"/>
          </a:p>
          <a:p>
            <a:r>
              <a:rPr lang="es-ES" sz="2800" b="1" dirty="0"/>
              <a:t>Carretera:	13.404.069</a:t>
            </a:r>
          </a:p>
          <a:p>
            <a:endParaRPr lang="es-ES" sz="2800" b="1" dirty="0"/>
          </a:p>
          <a:p>
            <a:r>
              <a:rPr lang="es-ES" sz="2800" b="1" dirty="0"/>
              <a:t>Barco:	  1.859.357</a:t>
            </a:r>
          </a:p>
          <a:p>
            <a:endParaRPr lang="es-ES" sz="2800" b="1" dirty="0"/>
          </a:p>
          <a:p>
            <a:r>
              <a:rPr lang="es-ES" sz="2800" b="1" dirty="0"/>
              <a:t>Tren:		     341.292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B5DEC3-723E-4E1D-9B38-BA2C0599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05" y="1070760"/>
            <a:ext cx="7683195" cy="41690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621E52-D763-4A68-BD68-4869E6FB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74" y="4084689"/>
            <a:ext cx="3052637" cy="277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9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97888C-5AC2-4F74-8819-FF307082B7CB}"/>
              </a:ext>
            </a:extLst>
          </p:cNvPr>
          <p:cNvSpPr txBox="1"/>
          <p:nvPr/>
        </p:nvSpPr>
        <p:spPr>
          <a:xfrm>
            <a:off x="427704" y="530942"/>
            <a:ext cx="106630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DÓNDE SE ALOJAN:</a:t>
            </a:r>
          </a:p>
          <a:p>
            <a:endParaRPr lang="es-ES" sz="3200" b="1" dirty="0"/>
          </a:p>
          <a:p>
            <a:endParaRPr lang="es-ES" sz="3200" b="1" dirty="0"/>
          </a:p>
          <a:p>
            <a:r>
              <a:rPr lang="es-ES" sz="3200" b="1" dirty="0">
                <a:solidFill>
                  <a:schemeClr val="accent1"/>
                </a:solidFill>
              </a:rPr>
              <a:t>Alojamiento de mercado:</a:t>
            </a:r>
          </a:p>
          <a:p>
            <a:r>
              <a:rPr lang="es-ES" sz="3200" b="1" dirty="0"/>
              <a:t>	Hoteles: 		57.211.827</a:t>
            </a:r>
          </a:p>
          <a:p>
            <a:r>
              <a:rPr lang="es-ES" sz="3200" b="1" dirty="0"/>
              <a:t>	Viv. Alquiler: 	  9.182.890</a:t>
            </a:r>
          </a:p>
          <a:p>
            <a:r>
              <a:rPr lang="es-ES" sz="3200" b="1" dirty="0"/>
              <a:t>	Resto mercado:	  3.834.988</a:t>
            </a:r>
          </a:p>
          <a:p>
            <a:endParaRPr lang="es-ES" sz="3200" b="1" dirty="0"/>
          </a:p>
          <a:p>
            <a:r>
              <a:rPr lang="es-ES" sz="3200" b="1" dirty="0">
                <a:solidFill>
                  <a:schemeClr val="accent1"/>
                </a:solidFill>
              </a:rPr>
              <a:t>Alojamiento no mercado:</a:t>
            </a:r>
          </a:p>
          <a:p>
            <a:r>
              <a:rPr lang="es-ES" sz="3200" b="1" dirty="0"/>
              <a:t>	Viv. propiedad:		4.763.910</a:t>
            </a:r>
          </a:p>
          <a:p>
            <a:r>
              <a:rPr lang="es-ES" sz="3200" b="1" dirty="0"/>
              <a:t>	Viv. Fam., amigos	9.229.487</a:t>
            </a:r>
          </a:p>
          <a:p>
            <a:r>
              <a:rPr lang="es-ES" sz="3200" b="1" dirty="0"/>
              <a:t>	Resto no mercado:	   945.948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0625ED-EF29-4D86-9DB5-1E9E686F8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136731"/>
            <a:ext cx="58293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5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E73168F-A193-46A5-9A7F-17E486DCE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99111"/>
              </p:ext>
            </p:extLst>
          </p:nvPr>
        </p:nvGraphicFramePr>
        <p:xfrm>
          <a:off x="5840362" y="589935"/>
          <a:ext cx="4601496" cy="5678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0748">
                  <a:extLst>
                    <a:ext uri="{9D8B030D-6E8A-4147-A177-3AD203B41FA5}">
                      <a16:colId xmlns:a16="http://schemas.microsoft.com/office/drawing/2014/main" val="252980921"/>
                    </a:ext>
                  </a:extLst>
                </a:gridCol>
                <a:gridCol w="2300748">
                  <a:extLst>
                    <a:ext uri="{9D8B030D-6E8A-4147-A177-3AD203B41FA5}">
                      <a16:colId xmlns:a16="http://schemas.microsoft.com/office/drawing/2014/main" val="694433047"/>
                    </a:ext>
                  </a:extLst>
                </a:gridCol>
              </a:tblGrid>
              <a:tr h="378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Origen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Turistas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930652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Reino Unido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17.262.287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148609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Francia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11.768.264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139950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Alemania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10.989.659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709560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Resto Europa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7.895.219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085865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Italia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4.849.748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332259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P. Nórdicos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4.795.675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062549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Resto Mundo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4.777.183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1259659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Resto América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4.634.740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188870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P. Bajos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4.320.630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802621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EEUU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3.835.884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0599114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Portugal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2.802.774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255223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Bélgica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2.758.684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650793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Irlanda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2.476.105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95540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>
                          <a:effectLst/>
                        </a:rPr>
                        <a:t>Suiza</a:t>
                      </a:r>
                      <a:endParaRPr lang="es-E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400" dirty="0">
                          <a:effectLst/>
                        </a:rPr>
                        <a:t>2.002.197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171247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4B36238-72AF-478A-8EB1-6BDDCE973813}"/>
              </a:ext>
            </a:extLst>
          </p:cNvPr>
          <p:cNvSpPr txBox="1"/>
          <p:nvPr/>
        </p:nvSpPr>
        <p:spPr>
          <a:xfrm>
            <a:off x="752168" y="1061884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DE DÓNDE VIENEN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C1881ED-6BE5-46D9-9F1D-D94AFFA7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2" y="2920929"/>
            <a:ext cx="2741082" cy="274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1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A4E138-4767-4A4C-8886-551D0A5072B1}"/>
              </a:ext>
            </a:extLst>
          </p:cNvPr>
          <p:cNvSpPr txBox="1"/>
          <p:nvPr/>
        </p:nvSpPr>
        <p:spPr>
          <a:xfrm>
            <a:off x="412955" y="634181"/>
            <a:ext cx="85331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</a:rPr>
              <a:t>POR QUÉ VIENEN (motivación)</a:t>
            </a:r>
          </a:p>
          <a:p>
            <a:endParaRPr lang="es-ES" sz="3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1"/>
                </a:solidFill>
              </a:rPr>
              <a:t>Ocio, recreo y vacaciones 		73.775.073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1"/>
                </a:solidFill>
              </a:rPr>
              <a:t>Negocio y motivos profesionales: 	  4.825.898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1"/>
                </a:solidFill>
              </a:rPr>
              <a:t>Otros motivos: 		</a:t>
            </a:r>
            <a:r>
              <a:rPr lang="es-ES" sz="3200" b="1" dirty="0">
                <a:solidFill>
                  <a:srgbClr val="C00000"/>
                </a:solidFill>
              </a:rPr>
              <a:t>		</a:t>
            </a:r>
            <a:r>
              <a:rPr lang="es-ES" sz="3200" b="1" dirty="0">
                <a:solidFill>
                  <a:schemeClr val="accent1"/>
                </a:solidFill>
              </a:rPr>
              <a:t>  6.568.079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A6EDAA-7F5D-42CC-AAF9-547F5B8C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51" y="3429001"/>
            <a:ext cx="6983362" cy="32787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2726B5F-5710-4A5A-BF02-4D5FB4160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374" y="3507700"/>
            <a:ext cx="3166602" cy="25131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DFB183-53BD-4627-81C4-6A250FC11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370" y="103699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2F136A-C1AE-4A10-A17E-F578CAC33AA5}"/>
              </a:ext>
            </a:extLst>
          </p:cNvPr>
          <p:cNvSpPr txBox="1"/>
          <p:nvPr/>
        </p:nvSpPr>
        <p:spPr>
          <a:xfrm>
            <a:off x="437421" y="162232"/>
            <a:ext cx="47416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CÓMO ORGANIZAN EL VIAJE:</a:t>
            </a:r>
          </a:p>
          <a:p>
            <a:endParaRPr lang="es-E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1"/>
                </a:solidFill>
              </a:rPr>
              <a:t>Con paquete turístico: 75%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1"/>
                </a:solidFill>
              </a:rPr>
              <a:t>Sin Paquete turístico:   25%</a:t>
            </a:r>
            <a:r>
              <a:rPr lang="es-ES" dirty="0"/>
              <a:t>	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451B18-7ACB-4454-8A95-1C2E6DD2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77" y="314324"/>
            <a:ext cx="6248400" cy="3038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C7E979-9C5A-4E6E-8FF5-7A2423EC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077" y="3352801"/>
            <a:ext cx="6248400" cy="31908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BEEDE5-723E-4FDD-8615-A0B5FACC1CA7}"/>
              </a:ext>
            </a:extLst>
          </p:cNvPr>
          <p:cNvSpPr txBox="1"/>
          <p:nvPr/>
        </p:nvSpPr>
        <p:spPr>
          <a:xfrm>
            <a:off x="437421" y="3429000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CUÁNTO TIEMPO ESTÁN: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0106321-B3A4-4C56-A9EE-CC12FE671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24" y="4142453"/>
            <a:ext cx="2553315" cy="25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D37860D-602D-42E8-86D1-05AAA0372630}"/>
              </a:ext>
            </a:extLst>
          </p:cNvPr>
          <p:cNvSpPr txBox="1"/>
          <p:nvPr/>
        </p:nvSpPr>
        <p:spPr>
          <a:xfrm>
            <a:off x="634180" y="50144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83E1943-51C0-401A-B664-D9F3223D2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76957"/>
              </p:ext>
            </p:extLst>
          </p:nvPr>
        </p:nvGraphicFramePr>
        <p:xfrm>
          <a:off x="137538" y="1147777"/>
          <a:ext cx="7074774" cy="5609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7387">
                  <a:extLst>
                    <a:ext uri="{9D8B030D-6E8A-4147-A177-3AD203B41FA5}">
                      <a16:colId xmlns:a16="http://schemas.microsoft.com/office/drawing/2014/main" val="1675988715"/>
                    </a:ext>
                  </a:extLst>
                </a:gridCol>
                <a:gridCol w="3537387">
                  <a:extLst>
                    <a:ext uri="{9D8B030D-6E8A-4147-A177-3AD203B41FA5}">
                      <a16:colId xmlns:a16="http://schemas.microsoft.com/office/drawing/2014/main" val="4204321432"/>
                    </a:ext>
                  </a:extLst>
                </a:gridCol>
              </a:tblGrid>
              <a:tr h="280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Comunidad Autónoma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Visitantes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7779954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Cataluña:                 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18.176.898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583525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Baleares: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14.424.577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217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Canarias: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13.950.381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132823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Andalucía: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12.190.108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48628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C. Valenciana:         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10.475.260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427237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Comunidad de Madrid: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7.845.886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688206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P. Vasco:                    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2.003.490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227550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Galicia:                      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1.617.781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415659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Castilla León:           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1.218.088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990642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R. Murcia:                    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977.862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040668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Cantabria: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     434.537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745473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Aragón: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     427.167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6833104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P. Asturias:                   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375.869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313704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C. F. de Navarra:         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363.869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887197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Extremadura:               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280.389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319867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Castilla la Mancha: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     217.151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664592"/>
                  </a:ext>
                </a:extLst>
              </a:tr>
              <a:tr h="280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La Rioja: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   118.287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80479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2D46B7B-AC02-49EE-BEBB-AD349010D8CE}"/>
              </a:ext>
            </a:extLst>
          </p:cNvPr>
          <p:cNvSpPr txBox="1"/>
          <p:nvPr/>
        </p:nvSpPr>
        <p:spPr>
          <a:xfrm>
            <a:off x="1113528" y="301392"/>
            <a:ext cx="4303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C.A. DE DESTINO PRINCIPAL</a:t>
            </a:r>
          </a:p>
        </p:txBody>
      </p:sp>
      <p:sp>
        <p:nvSpPr>
          <p:cNvPr id="6" name="Cerrar llave 5">
            <a:extLst>
              <a:ext uri="{FF2B5EF4-FFF2-40B4-BE49-F238E27FC236}">
                <a16:creationId xmlns:a16="http://schemas.microsoft.com/office/drawing/2014/main" id="{AE78A4C1-856F-4E87-9BF5-3CC8EBD61298}"/>
              </a:ext>
            </a:extLst>
          </p:cNvPr>
          <p:cNvSpPr/>
          <p:nvPr/>
        </p:nvSpPr>
        <p:spPr>
          <a:xfrm>
            <a:off x="7212312" y="1460090"/>
            <a:ext cx="353961" cy="1498881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DA55961-D75E-4493-AA12-360418AC0116}"/>
              </a:ext>
            </a:extLst>
          </p:cNvPr>
          <p:cNvSpPr txBox="1"/>
          <p:nvPr/>
        </p:nvSpPr>
        <p:spPr>
          <a:xfrm>
            <a:off x="7860540" y="1983344"/>
            <a:ext cx="2183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accent6"/>
                </a:solidFill>
              </a:rPr>
              <a:t>LAS 5 GRANDES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AC4B3E23-2D82-4B3E-A129-E0E789BF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312" y="3801158"/>
            <a:ext cx="4923479" cy="30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3C425D-C112-4F2B-8034-230AD8871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16753"/>
              </p:ext>
            </p:extLst>
          </p:nvPr>
        </p:nvGraphicFramePr>
        <p:xfrm>
          <a:off x="0" y="0"/>
          <a:ext cx="12192000" cy="6857996"/>
        </p:xfrm>
        <a:graphic>
          <a:graphicData uri="http://schemas.openxmlformats.org/drawingml/2006/table">
            <a:tbl>
              <a:tblPr/>
              <a:tblGrid>
                <a:gridCol w="4064000">
                  <a:extLst>
                    <a:ext uri="{9D8B030D-6E8A-4147-A177-3AD203B41FA5}">
                      <a16:colId xmlns:a16="http://schemas.microsoft.com/office/drawing/2014/main" val="3468542902"/>
                    </a:ext>
                  </a:extLst>
                </a:gridCol>
                <a:gridCol w="2039443">
                  <a:extLst>
                    <a:ext uri="{9D8B030D-6E8A-4147-A177-3AD203B41FA5}">
                      <a16:colId xmlns:a16="http://schemas.microsoft.com/office/drawing/2014/main" val="3388432745"/>
                    </a:ext>
                  </a:extLst>
                </a:gridCol>
                <a:gridCol w="2039443">
                  <a:extLst>
                    <a:ext uri="{9D8B030D-6E8A-4147-A177-3AD203B41FA5}">
                      <a16:colId xmlns:a16="http://schemas.microsoft.com/office/drawing/2014/main" val="2074437643"/>
                    </a:ext>
                  </a:extLst>
                </a:gridCol>
                <a:gridCol w="2039443">
                  <a:extLst>
                    <a:ext uri="{9D8B030D-6E8A-4147-A177-3AD203B41FA5}">
                      <a16:colId xmlns:a16="http://schemas.microsoft.com/office/drawing/2014/main" val="3487393389"/>
                    </a:ext>
                  </a:extLst>
                </a:gridCol>
                <a:gridCol w="2009671">
                  <a:extLst>
                    <a:ext uri="{9D8B030D-6E8A-4147-A177-3AD203B41FA5}">
                      <a16:colId xmlns:a16="http://schemas.microsoft.com/office/drawing/2014/main" val="494300191"/>
                    </a:ext>
                  </a:extLst>
                </a:gridCol>
              </a:tblGrid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Gasto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43524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Resultados nacionales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076001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402174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Gasto de los turistas internacionales según via de acceso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87452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Unidades: Millones €, Días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660785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853882"/>
                  </a:ext>
                </a:extLst>
              </a:tr>
              <a:tr h="101098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Gasto total</a:t>
                      </a:r>
                    </a:p>
                    <a:p>
                      <a:pPr algn="ctr" fontAlgn="b"/>
                      <a:endParaRPr lang="es-E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s-E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Gasto medio por persona</a:t>
                      </a:r>
                    </a:p>
                    <a:p>
                      <a:pPr algn="ctr" fontAlgn="b"/>
                      <a:endParaRPr lang="es-E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Gasto medio diario por persona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Duración media de los viajes</a:t>
                      </a:r>
                    </a:p>
                    <a:p>
                      <a:pPr algn="ctr" fontAlgn="b"/>
                      <a:endParaRPr lang="es-ES" sz="2000" b="1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840428"/>
                  </a:ext>
                </a:extLst>
              </a:tr>
              <a:tr h="3439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35849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073081"/>
                  </a:ext>
                </a:extLst>
              </a:tr>
              <a:tr h="3439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Dato 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108.789,41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1.277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51774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Aeropuerto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717924"/>
                  </a:ext>
                </a:extLst>
              </a:tr>
              <a:tr h="3439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Dato 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96.324,65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67397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Carretera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911345"/>
                  </a:ext>
                </a:extLst>
              </a:tr>
              <a:tr h="3439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Dato 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10.290,88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52668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Puerto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01959"/>
                  </a:ext>
                </a:extLst>
              </a:tr>
              <a:tr h="3439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Dato 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1.623,79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97948"/>
                  </a:ext>
                </a:extLst>
              </a:tr>
              <a:tr h="343942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Tren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BE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89132"/>
                  </a:ext>
                </a:extLst>
              </a:tr>
              <a:tr h="343942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   Dato base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550,10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1.612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5,43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2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528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444</Words>
  <Application>Microsoft Office PowerPoint</Application>
  <PresentationFormat>Panorámica</PresentationFormat>
  <Paragraphs>172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27</cp:revision>
  <dcterms:created xsi:type="dcterms:W3CDTF">2024-09-06T06:22:29Z</dcterms:created>
  <dcterms:modified xsi:type="dcterms:W3CDTF">2024-09-06T11:00:32Z</dcterms:modified>
</cp:coreProperties>
</file>