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60" r:id="rId2"/>
  </p:sld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</p:sldIdLst>
  <p:sldSz cx="9144000" cy="6858000" type="screen4x3"/>
  <p:notesSz cx="6858000" cy="9144000"/>
  <p:defaultTextStyle>
    <a:defPPr>
      <a:defRPr lang="es-E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587" autoAdjust="0"/>
    <p:restoredTop sz="86353" autoAdjust="0"/>
  </p:normalViewPr>
  <p:slideViewPr>
    <p:cSldViewPr>
      <p:cViewPr>
        <p:scale>
          <a:sx n="44" d="100"/>
          <a:sy n="44" d="100"/>
        </p:scale>
        <p:origin x="-156" y="-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presProps" Target="pres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97BF37-A0EB-284B-9BC7-52A935047737}" type="datetimeFigureOut">
              <a:rPr lang="es-ES" smtClean="0"/>
              <a:pPr/>
              <a:t>30/09/2020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58D06C-FA67-4444-926C-693F88BE41F2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298924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97BF37-A0EB-284B-9BC7-52A935047737}" type="datetimeFigureOut">
              <a:rPr lang="es-ES" smtClean="0"/>
              <a:pPr/>
              <a:t>30/09/2020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58D06C-FA67-4444-926C-693F88BE41F2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285357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97BF37-A0EB-284B-9BC7-52A935047737}" type="datetimeFigureOut">
              <a:rPr lang="es-ES" smtClean="0"/>
              <a:pPr/>
              <a:t>30/09/2020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58D06C-FA67-4444-926C-693F88BE41F2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3258045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_tradnl" smtClean="0"/>
              <a:t>Haga clic para modificar el estilo de subtítulo del patrón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0C3904-D84E-C340-9AAE-802F3B311878}" type="datetimeFigureOut">
              <a:rPr lang="es-ES" smtClean="0"/>
              <a:pPr/>
              <a:t>30/09/2020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81248F-79A3-4040-ACE3-D19B414BBEF4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8829537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0C3904-D84E-C340-9AAE-802F3B311878}" type="datetimeFigureOut">
              <a:rPr lang="es-ES" smtClean="0"/>
              <a:pPr/>
              <a:t>30/09/2020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81248F-79A3-4040-ACE3-D19B414BBEF4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309770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0C3904-D84E-C340-9AAE-802F3B311878}" type="datetimeFigureOut">
              <a:rPr lang="es-ES" smtClean="0"/>
              <a:pPr/>
              <a:t>30/09/2020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81248F-79A3-4040-ACE3-D19B414BBEF4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1464200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0C3904-D84E-C340-9AAE-802F3B311878}" type="datetimeFigureOut">
              <a:rPr lang="es-ES" smtClean="0"/>
              <a:pPr/>
              <a:t>30/09/2020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81248F-79A3-4040-ACE3-D19B414BBEF4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9127960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0C3904-D84E-C340-9AAE-802F3B311878}" type="datetimeFigureOut">
              <a:rPr lang="es-ES" smtClean="0"/>
              <a:pPr/>
              <a:t>30/09/2020</a:t>
            </a:fld>
            <a:endParaRPr lang="es-ES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81248F-79A3-4040-ACE3-D19B414BBEF4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5662583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0C3904-D84E-C340-9AAE-802F3B311878}" type="datetimeFigureOut">
              <a:rPr lang="es-ES" smtClean="0"/>
              <a:pPr/>
              <a:t>30/09/2020</a:t>
            </a:fld>
            <a:endParaRPr lang="es-E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81248F-79A3-4040-ACE3-D19B414BBEF4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7496879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ombre de la Asignatur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 sz="1800" b="1" i="0" cap="all">
                <a:solidFill>
                  <a:schemeClr val="tx2"/>
                </a:solidFill>
              </a:defRPr>
            </a:lvl1pPr>
          </a:lstStyle>
          <a:p>
            <a:r>
              <a:rPr lang="es-ES_tradnl" dirty="0" smtClean="0"/>
              <a:t>Clic para editar título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20943526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0C3904-D84E-C340-9AAE-802F3B311878}" type="datetimeFigureOut">
              <a:rPr lang="es-ES" smtClean="0"/>
              <a:pPr/>
              <a:t>30/09/2020</a:t>
            </a:fld>
            <a:endParaRPr lang="es-E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81248F-79A3-4040-ACE3-D19B414BBEF4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248422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97BF37-A0EB-284B-9BC7-52A935047737}" type="datetimeFigureOut">
              <a:rPr lang="es-ES" smtClean="0"/>
              <a:pPr/>
              <a:t>30/09/2020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58D06C-FA67-4444-926C-693F88BE41F2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55537511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0C3904-D84E-C340-9AAE-802F3B311878}" type="datetimeFigureOut">
              <a:rPr lang="es-ES" smtClean="0"/>
              <a:pPr/>
              <a:t>30/09/2020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81248F-79A3-4040-ACE3-D19B414BBEF4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6010891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0C3904-D84E-C340-9AAE-802F3B311878}" type="datetimeFigureOut">
              <a:rPr lang="es-ES" smtClean="0"/>
              <a:pPr/>
              <a:t>30/09/2020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81248F-79A3-4040-ACE3-D19B414BBEF4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3270797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0C3904-D84E-C340-9AAE-802F3B311878}" type="datetimeFigureOut">
              <a:rPr lang="es-ES" smtClean="0"/>
              <a:pPr/>
              <a:t>30/09/2020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81248F-79A3-4040-ACE3-D19B414BBEF4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831661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0C3904-D84E-C340-9AAE-802F3B311878}" type="datetimeFigureOut">
              <a:rPr lang="es-ES" smtClean="0"/>
              <a:pPr/>
              <a:t>30/09/2020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81248F-79A3-4040-ACE3-D19B414BBEF4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733246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97BF37-A0EB-284B-9BC7-52A935047737}" type="datetimeFigureOut">
              <a:rPr lang="es-ES" smtClean="0"/>
              <a:pPr/>
              <a:t>30/09/2020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58D06C-FA67-4444-926C-693F88BE41F2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730853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97BF37-A0EB-284B-9BC7-52A935047737}" type="datetimeFigureOut">
              <a:rPr lang="es-ES" smtClean="0"/>
              <a:pPr/>
              <a:t>30/09/2020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58D06C-FA67-4444-926C-693F88BE41F2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724689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97BF37-A0EB-284B-9BC7-52A935047737}" type="datetimeFigureOut">
              <a:rPr lang="es-ES" smtClean="0"/>
              <a:pPr/>
              <a:t>30/09/2020</a:t>
            </a:fld>
            <a:endParaRPr lang="es-ES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58D06C-FA67-4444-926C-693F88BE41F2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797990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97BF37-A0EB-284B-9BC7-52A935047737}" type="datetimeFigureOut">
              <a:rPr lang="es-ES" smtClean="0"/>
              <a:pPr/>
              <a:t>30/09/2020</a:t>
            </a:fld>
            <a:endParaRPr lang="es-E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58D06C-FA67-4444-926C-693F88BE41F2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404429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97BF37-A0EB-284B-9BC7-52A935047737}" type="datetimeFigureOut">
              <a:rPr lang="es-ES" smtClean="0"/>
              <a:pPr/>
              <a:t>30/09/2020</a:t>
            </a:fld>
            <a:endParaRPr lang="es-ES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58D06C-FA67-4444-926C-693F88BE41F2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568211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760324" y="1053799"/>
            <a:ext cx="4926476" cy="5197161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 dirty="0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457200" y="1559897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97BF37-A0EB-284B-9BC7-52A935047737}" type="datetimeFigureOut">
              <a:rPr lang="es-ES" smtClean="0"/>
              <a:pPr/>
              <a:t>30/09/2020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58D06C-FA67-4444-926C-693F88BE41F2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892947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8" name="Marcador de fecha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97BF37-A0EB-284B-9BC7-52A935047737}" type="datetimeFigureOut">
              <a:rPr lang="es-ES" smtClean="0"/>
              <a:pPr/>
              <a:t>30/09/2020</a:t>
            </a:fld>
            <a:endParaRPr lang="es-ES"/>
          </a:p>
        </p:txBody>
      </p:sp>
      <p:sp>
        <p:nvSpPr>
          <p:cNvPr id="9" name="Marcador de pie de página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10" name="Marcador de número de diapositiva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58D06C-FA67-4444-926C-693F88BE41F2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669565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3025692" y="0"/>
            <a:ext cx="4046706" cy="62260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_tradnl" dirty="0" smtClean="0"/>
              <a:t>Clic para editar título</a:t>
            </a:r>
            <a:endParaRPr lang="es-ES" dirty="0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457200" y="990046"/>
            <a:ext cx="8229600" cy="489980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_tradnl" dirty="0" smtClean="0"/>
              <a:t>Haga clic para modificar el estilo de texto del patrón</a:t>
            </a:r>
          </a:p>
          <a:p>
            <a:pPr lvl="1"/>
            <a:r>
              <a:rPr lang="es-ES_tradnl" dirty="0" smtClean="0"/>
              <a:t>Segundo nivel</a:t>
            </a:r>
          </a:p>
          <a:p>
            <a:pPr lvl="2"/>
            <a:r>
              <a:rPr lang="es-ES_tradnl" dirty="0" smtClean="0"/>
              <a:t>Tercer nivel</a:t>
            </a:r>
          </a:p>
          <a:p>
            <a:pPr lvl="3"/>
            <a:r>
              <a:rPr lang="es-ES_tradnl" dirty="0" smtClean="0"/>
              <a:t>Cuarto nivel</a:t>
            </a:r>
          </a:p>
          <a:p>
            <a:pPr lvl="4"/>
            <a:r>
              <a:rPr lang="es-ES_tradnl" dirty="0" smtClean="0"/>
              <a:t>Quinto nivel</a:t>
            </a:r>
            <a:endParaRPr lang="es-ES" dirty="0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97BF37-A0EB-284B-9BC7-52A935047737}" type="datetimeFigureOut">
              <a:rPr lang="es-ES" smtClean="0"/>
              <a:pPr/>
              <a:t>30/09/2020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58D06C-FA67-4444-926C-693F88BE41F2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410348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1800" kern="1200" cap="all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16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16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0C3904-D84E-C340-9AAE-802F3B311878}" type="datetimeFigureOut">
              <a:rPr lang="es-ES" smtClean="0"/>
              <a:pPr/>
              <a:t>30/09/2020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81248F-79A3-4040-ACE3-D19B414BBEF4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457391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72" r:id="rId8"/>
    <p:sldLayoutId id="2147483668" r:id="rId9"/>
    <p:sldLayoutId id="2147483669" r:id="rId10"/>
    <p:sldLayoutId id="2147483670" r:id="rId11"/>
    <p:sldLayoutId id="2147483671" r:id="rId12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1.xml"/><Relationship Id="rId1" Type="http://schemas.openxmlformats.org/officeDocument/2006/relationships/audio" Target="../media/audio1.wav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10.wav"/><Relationship Id="rId5" Type="http://schemas.openxmlformats.org/officeDocument/2006/relationships/image" Target="../media/image5.png"/><Relationship Id="rId4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11.wav"/><Relationship Id="rId5" Type="http://schemas.openxmlformats.org/officeDocument/2006/relationships/image" Target="../media/image5.png"/><Relationship Id="rId4" Type="http://schemas.openxmlformats.org/officeDocument/2006/relationships/image" Target="../media/image18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12.wav"/><Relationship Id="rId5" Type="http://schemas.openxmlformats.org/officeDocument/2006/relationships/image" Target="../media/image5.png"/><Relationship Id="rId4" Type="http://schemas.openxmlformats.org/officeDocument/2006/relationships/image" Target="../media/image20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2.wav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3.wav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4.wav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5.wav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6.wav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7.wav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hyperlink" Target="http://es.wikipedia.org/wiki/Formentera" TargetMode="External"/><Relationship Id="rId13" Type="http://schemas.openxmlformats.org/officeDocument/2006/relationships/hyperlink" Target="http://es.wikipedia.org/wiki/El_Hierro" TargetMode="External"/><Relationship Id="rId18" Type="http://schemas.openxmlformats.org/officeDocument/2006/relationships/hyperlink" Target="http://es.wikipedia.org/wiki/Ceuta" TargetMode="External"/><Relationship Id="rId3" Type="http://schemas.openxmlformats.org/officeDocument/2006/relationships/hyperlink" Target="http://es.wikipedia.org/wiki/Escrutinio_mayoritario_plurinominal" TargetMode="External"/><Relationship Id="rId21" Type="http://schemas.openxmlformats.org/officeDocument/2006/relationships/image" Target="../media/image5.png"/><Relationship Id="rId7" Type="http://schemas.openxmlformats.org/officeDocument/2006/relationships/hyperlink" Target="http://es.wikipedia.org/wiki/Ibiza_(isla)" TargetMode="External"/><Relationship Id="rId12" Type="http://schemas.openxmlformats.org/officeDocument/2006/relationships/hyperlink" Target="http://es.wikipedia.org/wiki/La_Gomera" TargetMode="External"/><Relationship Id="rId17" Type="http://schemas.openxmlformats.org/officeDocument/2006/relationships/hyperlink" Target="http://es.wikipedia.org/wiki/Islas_Canarias" TargetMode="External"/><Relationship Id="rId2" Type="http://schemas.openxmlformats.org/officeDocument/2006/relationships/slideLayout" Target="../slideLayouts/slideLayout7.xml"/><Relationship Id="rId16" Type="http://schemas.openxmlformats.org/officeDocument/2006/relationships/hyperlink" Target="http://es.wikipedia.org/wiki/La_Palma" TargetMode="External"/><Relationship Id="rId20" Type="http://schemas.openxmlformats.org/officeDocument/2006/relationships/image" Target="../media/image14.jpeg"/><Relationship Id="rId1" Type="http://schemas.openxmlformats.org/officeDocument/2006/relationships/audio" Target="../media/audio8.wav"/><Relationship Id="rId6" Type="http://schemas.openxmlformats.org/officeDocument/2006/relationships/hyperlink" Target="http://es.wikipedia.org/wiki/Tenerife" TargetMode="External"/><Relationship Id="rId11" Type="http://schemas.openxmlformats.org/officeDocument/2006/relationships/hyperlink" Target="http://es.wikipedia.org/wiki/Fuerteventura" TargetMode="External"/><Relationship Id="rId5" Type="http://schemas.openxmlformats.org/officeDocument/2006/relationships/hyperlink" Target="http://es.wikipedia.org/wiki/Mallorca" TargetMode="External"/><Relationship Id="rId15" Type="http://schemas.openxmlformats.org/officeDocument/2006/relationships/hyperlink" Target="http://es.wikipedia.org/wiki/La_Graciosa" TargetMode="External"/><Relationship Id="rId10" Type="http://schemas.openxmlformats.org/officeDocument/2006/relationships/hyperlink" Target="http://es.wikipedia.org/wiki/Islas_Baleares" TargetMode="External"/><Relationship Id="rId19" Type="http://schemas.openxmlformats.org/officeDocument/2006/relationships/hyperlink" Target="http://es.wikipedia.org/wiki/Melilla" TargetMode="External"/><Relationship Id="rId4" Type="http://schemas.openxmlformats.org/officeDocument/2006/relationships/hyperlink" Target="http://es.wikipedia.org/wiki/Gran_Canaria" TargetMode="External"/><Relationship Id="rId9" Type="http://schemas.openxmlformats.org/officeDocument/2006/relationships/hyperlink" Target="http://es.wikipedia.org/wiki/Menorca" TargetMode="External"/><Relationship Id="rId14" Type="http://schemas.openxmlformats.org/officeDocument/2006/relationships/hyperlink" Target="http://es.wikipedia.org/wiki/Lanzarote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9.wav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sesiondecontrol.com/wp-content/uploads/2012/12/padres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63688" y="3212976"/>
            <a:ext cx="5619750" cy="2571751"/>
          </a:xfrm>
          <a:prstGeom prst="rect">
            <a:avLst/>
          </a:prstGeom>
          <a:noFill/>
        </p:spPr>
      </p:pic>
      <p:sp>
        <p:nvSpPr>
          <p:cNvPr id="5" name="4 Rectángulo"/>
          <p:cNvSpPr/>
          <p:nvPr/>
        </p:nvSpPr>
        <p:spPr>
          <a:xfrm>
            <a:off x="2411760" y="6021288"/>
            <a:ext cx="4572000" cy="55399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s-ES" sz="1000" dirty="0" smtClean="0"/>
              <a:t>Los siete 'padres' de la Constitución española: Gregorio Peces Barba, Gabriel Cisneros, Jordi Solé Tura, Manuel Fraga, Miguel Herrero, José P. </a:t>
            </a:r>
            <a:r>
              <a:rPr lang="es-ES" sz="1000" dirty="0" err="1" smtClean="0"/>
              <a:t>Perez</a:t>
            </a:r>
            <a:r>
              <a:rPr lang="es-ES" sz="1000" dirty="0" smtClean="0"/>
              <a:t> </a:t>
            </a:r>
            <a:r>
              <a:rPr lang="es-ES" sz="1000" dirty="0" err="1" smtClean="0"/>
              <a:t>Llorca</a:t>
            </a:r>
            <a:r>
              <a:rPr lang="es-ES" sz="1000" dirty="0" smtClean="0"/>
              <a:t> y Miquel Roca</a:t>
            </a:r>
            <a:endParaRPr lang="es-ES" sz="1000" dirty="0"/>
          </a:p>
        </p:txBody>
      </p:sp>
      <p:pic>
        <p:nvPicPr>
          <p:cNvPr id="1028" name="Picture 4" descr="https://encrypted-tbn1.gstatic.com/images?q=tbn:ANd9GcTgKlLmXEAU2Lcxtvf6SSYSFyMGshJFWuDGE5djhacYH5PUKEsCD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372200" y="980728"/>
            <a:ext cx="2143125" cy="2143125"/>
          </a:xfrm>
          <a:prstGeom prst="rect">
            <a:avLst/>
          </a:prstGeom>
          <a:noFill/>
        </p:spPr>
      </p:pic>
      <p:pic>
        <p:nvPicPr>
          <p:cNvPr id="1030" name="Picture 6" descr="http://libertad.wpengine.netdna-cdn.com/wp-content/uploads/2011/07/spain_flag_map_573x0-1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11560" y="1052736"/>
            <a:ext cx="2145457" cy="1793498"/>
          </a:xfrm>
          <a:prstGeom prst="rect">
            <a:avLst/>
          </a:prstGeom>
          <a:noFill/>
        </p:spPr>
      </p:pic>
      <p:sp>
        <p:nvSpPr>
          <p:cNvPr id="8" name="7 CuadroTexto"/>
          <p:cNvSpPr txBox="1"/>
          <p:nvPr/>
        </p:nvSpPr>
        <p:spPr>
          <a:xfrm>
            <a:off x="3131840" y="1124744"/>
            <a:ext cx="3024336" cy="36933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s-ES" dirty="0" smtClean="0"/>
              <a:t>LA CONSTITUCION ESPAÑOLA</a:t>
            </a:r>
            <a:endParaRPr lang="es-ES" dirty="0"/>
          </a:p>
        </p:txBody>
      </p:sp>
      <p:pic>
        <p:nvPicPr>
          <p:cNvPr id="7" name="Sonido grabado">
            <a:hlinkClick r:id="" action="ppaction://media"/>
          </p:cNvPr>
          <p:cNvPicPr>
            <a:picLocks noRot="1" noChangeAspect="1"/>
          </p:cNvPicPr>
          <p:nvPr>
            <a:wavAudioFile r:embed="rId1" name="Sonido grabado"/>
          </p:nvPr>
        </p:nvPicPr>
        <p:blipFill>
          <a:blip r:embed="rId6"/>
          <a:stretch>
            <a:fillRect/>
          </a:stretch>
        </p:blipFill>
        <p:spPr>
          <a:xfrm>
            <a:off x="4449763" y="3306763"/>
            <a:ext cx="244475" cy="244475"/>
          </a:xfrm>
          <a:prstGeom prst="rect">
            <a:avLst/>
          </a:prstGeom>
        </p:spPr>
      </p:pic>
      <p:sp>
        <p:nvSpPr>
          <p:cNvPr id="9" name="8 Título"/>
          <p:cNvSpPr>
            <a:spLocks noGrp="1"/>
          </p:cNvSpPr>
          <p:nvPr>
            <p:ph type="ctrTitle"/>
          </p:nvPr>
        </p:nvSpPr>
        <p:spPr>
          <a:xfrm>
            <a:off x="3203848" y="0"/>
            <a:ext cx="3310136" cy="603498"/>
          </a:xfrm>
        </p:spPr>
        <p:txBody>
          <a:bodyPr/>
          <a:lstStyle/>
          <a:p>
            <a:r>
              <a:rPr lang="es-ES" dirty="0" smtClean="0"/>
              <a:t>LA CONSTITUCION ESPAÑOLA</a:t>
            </a:r>
            <a:endParaRPr lang="es-E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5413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3491880" y="1340768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es-ES" b="1" dirty="0" smtClean="0"/>
              <a:t>1. </a:t>
            </a:r>
            <a:r>
              <a:rPr lang="es-ES" dirty="0" smtClean="0"/>
              <a:t>Los miembros del Parlamento representan a la nación, por lo tanto no están sujetos a mandato imperativo.</a:t>
            </a:r>
            <a:endParaRPr lang="es-ES" dirty="0"/>
          </a:p>
        </p:txBody>
      </p:sp>
      <p:sp>
        <p:nvSpPr>
          <p:cNvPr id="3" name="2 Rectángulo"/>
          <p:cNvSpPr/>
          <p:nvPr/>
        </p:nvSpPr>
        <p:spPr>
          <a:xfrm>
            <a:off x="3491880" y="3068960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es-ES" b="1" dirty="0" smtClean="0"/>
              <a:t>2. </a:t>
            </a:r>
            <a:r>
              <a:rPr lang="es-ES" dirty="0" smtClean="0"/>
              <a:t>La inviolabilidad de opinión es una prerrogativa de los parlamentarios</a:t>
            </a:r>
            <a:endParaRPr lang="es-ES" dirty="0"/>
          </a:p>
        </p:txBody>
      </p:sp>
      <p:sp>
        <p:nvSpPr>
          <p:cNvPr id="4" name="3 Rectángulo"/>
          <p:cNvSpPr/>
          <p:nvPr/>
        </p:nvSpPr>
        <p:spPr>
          <a:xfrm>
            <a:off x="3491880" y="4581128"/>
            <a:ext cx="4572000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es-ES" b="1" dirty="0" smtClean="0"/>
              <a:t>3. </a:t>
            </a:r>
            <a:r>
              <a:rPr lang="es-ES" dirty="0" smtClean="0"/>
              <a:t>La inmunidad parlamentaria consiste en que los miembros del Parlamento no pueden ser procesados penalmente ni privados de su libertad sin previa autorización del Parlamento –o de la Cámara a la que pertenecen</a:t>
            </a:r>
            <a:endParaRPr lang="es-ES" dirty="0"/>
          </a:p>
        </p:txBody>
      </p:sp>
      <p:sp>
        <p:nvSpPr>
          <p:cNvPr id="5" name="4 Abrir llave"/>
          <p:cNvSpPr/>
          <p:nvPr/>
        </p:nvSpPr>
        <p:spPr>
          <a:xfrm>
            <a:off x="3347864" y="1340768"/>
            <a:ext cx="45719" cy="4824536"/>
          </a:xfrm>
          <a:prstGeom prst="lef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" name="5 CuadroTexto"/>
          <p:cNvSpPr txBox="1"/>
          <p:nvPr/>
        </p:nvSpPr>
        <p:spPr>
          <a:xfrm>
            <a:off x="539552" y="3356992"/>
            <a:ext cx="2376264" cy="646331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s-ES" dirty="0" smtClean="0"/>
              <a:t>ESTATUS DE LOS PARLAMENTARIOS</a:t>
            </a:r>
            <a:endParaRPr lang="es-ES" dirty="0"/>
          </a:p>
        </p:txBody>
      </p:sp>
      <p:pic>
        <p:nvPicPr>
          <p:cNvPr id="35842" name="Picture 2" descr="https://encrypted-tbn1.gstatic.com/images?q=tbn:ANd9GcRmhj9tkzYjnT7cmERDnUiP3kCI_lGnXDuEqnsUMI7_ay79yUWYa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3528" y="908720"/>
            <a:ext cx="2124075" cy="2152650"/>
          </a:xfrm>
          <a:prstGeom prst="rect">
            <a:avLst/>
          </a:prstGeom>
          <a:noFill/>
        </p:spPr>
      </p:pic>
      <p:pic>
        <p:nvPicPr>
          <p:cNvPr id="35844" name="Picture 4" descr="Senado de España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15790" y="4365104"/>
            <a:ext cx="2154870" cy="1130425"/>
          </a:xfrm>
          <a:prstGeom prst="rect">
            <a:avLst/>
          </a:prstGeom>
          <a:noFill/>
        </p:spPr>
      </p:pic>
      <p:pic>
        <p:nvPicPr>
          <p:cNvPr id="9" name="Sonido grabado">
            <a:hlinkClick r:id="" action="ppaction://media"/>
          </p:cNvPr>
          <p:cNvPicPr>
            <a:picLocks noRot="1" noChangeAspect="1"/>
          </p:cNvPicPr>
          <p:nvPr>
            <a:wavAudioFile r:embed="rId1" name="Sonido grabado"/>
          </p:nvPr>
        </p:nvPicPr>
        <p:blipFill>
          <a:blip r:embed="rId5"/>
          <a:stretch>
            <a:fillRect/>
          </a:stretch>
        </p:blipFill>
        <p:spPr>
          <a:xfrm>
            <a:off x="4449763" y="3306763"/>
            <a:ext cx="244475" cy="244475"/>
          </a:xfrm>
          <a:prstGeom prst="rect">
            <a:avLst/>
          </a:prstGeom>
        </p:spPr>
      </p:pic>
      <p:sp>
        <p:nvSpPr>
          <p:cNvPr id="10" name="9 Título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s-ES" dirty="0" smtClean="0"/>
              <a:t>ESTATUS</a:t>
            </a:r>
            <a:r>
              <a:rPr lang="es-ES" baseline="0" dirty="0" smtClean="0"/>
              <a:t> DE LOS PARLAMENTARIOS</a:t>
            </a:r>
            <a:endParaRPr lang="es-E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8627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1331640" y="1196752"/>
            <a:ext cx="6192688" cy="36933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" dirty="0" smtClean="0"/>
              <a:t>EL PODER JUDICIAL</a:t>
            </a:r>
            <a:endParaRPr lang="es-ES" dirty="0"/>
          </a:p>
        </p:txBody>
      </p:sp>
      <p:pic>
        <p:nvPicPr>
          <p:cNvPr id="1026" name="Picture 2" descr="http://img.elblogsalmon.com/2009/12/146578172_9b5f16f106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7544" y="2348880"/>
            <a:ext cx="2603004" cy="3575555"/>
          </a:xfrm>
          <a:prstGeom prst="rect">
            <a:avLst/>
          </a:prstGeom>
          <a:noFill/>
        </p:spPr>
      </p:pic>
      <p:pic>
        <p:nvPicPr>
          <p:cNvPr id="1028" name="Picture 4" descr="http://4.bp.blogspot.com/_a98L1-VaoPA/TLH1JFxD1PI/AAAAAAAAAhk/DRk893JlgDY/s1600/derecho-poder-judicial_21719_9_1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04048" y="2564904"/>
            <a:ext cx="3524250" cy="3057526"/>
          </a:xfrm>
          <a:prstGeom prst="rect">
            <a:avLst/>
          </a:prstGeom>
          <a:noFill/>
        </p:spPr>
      </p:pic>
      <p:sp>
        <p:nvSpPr>
          <p:cNvPr id="5" name="4 CuadroTexto"/>
          <p:cNvSpPr txBox="1"/>
          <p:nvPr/>
        </p:nvSpPr>
        <p:spPr>
          <a:xfrm>
            <a:off x="3275856" y="1988840"/>
            <a:ext cx="30963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dirty="0" smtClean="0"/>
              <a:t>Es el encargado de juzgar y hacer ejecutar lo juzgado</a:t>
            </a:r>
            <a:endParaRPr lang="es-ES" dirty="0"/>
          </a:p>
        </p:txBody>
      </p:sp>
      <p:pic>
        <p:nvPicPr>
          <p:cNvPr id="6" name="Sonido grabado">
            <a:hlinkClick r:id="" action="ppaction://media"/>
          </p:cNvPr>
          <p:cNvPicPr>
            <a:picLocks noRot="1" noChangeAspect="1"/>
          </p:cNvPicPr>
          <p:nvPr>
            <a:wavAudioFile r:embed="rId1" name="Sonido grabado"/>
          </p:nvPr>
        </p:nvPicPr>
        <p:blipFill>
          <a:blip r:embed="rId5"/>
          <a:stretch>
            <a:fillRect/>
          </a:stretch>
        </p:blipFill>
        <p:spPr>
          <a:xfrm>
            <a:off x="4449763" y="3306763"/>
            <a:ext cx="244475" cy="244475"/>
          </a:xfrm>
          <a:prstGeom prst="rect">
            <a:avLst/>
          </a:prstGeom>
        </p:spPr>
      </p:pic>
      <p:sp>
        <p:nvSpPr>
          <p:cNvPr id="7" name="6 Título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s-ES" dirty="0" smtClean="0"/>
              <a:t>EL PODER JUDICIAL</a:t>
            </a:r>
            <a:endParaRPr lang="es-E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8698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 descr="https://encrypted-tbn3.gstatic.com/images?q=tbn:ANd9GcTqmTrZUr8QiBAP90lzaQF8UtsH1StLffQIIlM20w7jpfFIMWIS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9552" y="2060848"/>
            <a:ext cx="1924050" cy="2371726"/>
          </a:xfrm>
          <a:prstGeom prst="rect">
            <a:avLst/>
          </a:prstGeom>
          <a:noFill/>
        </p:spPr>
      </p:pic>
      <p:pic>
        <p:nvPicPr>
          <p:cNvPr id="37892" name="Picture 4" descr="http://www.elimparcial.es/images/uploads/composicion_cgpj_590x413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771800" y="1484784"/>
            <a:ext cx="5619750" cy="3933826"/>
          </a:xfrm>
          <a:prstGeom prst="rect">
            <a:avLst/>
          </a:prstGeom>
          <a:noFill/>
        </p:spPr>
      </p:pic>
      <p:sp>
        <p:nvSpPr>
          <p:cNvPr id="4" name="3 CuadroTexto"/>
          <p:cNvSpPr txBox="1"/>
          <p:nvPr/>
        </p:nvSpPr>
        <p:spPr>
          <a:xfrm>
            <a:off x="3203848" y="5805264"/>
            <a:ext cx="3744416" cy="369332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" dirty="0" smtClean="0"/>
              <a:t>¿ Son independientes ?</a:t>
            </a:r>
            <a:endParaRPr lang="es-ES" dirty="0"/>
          </a:p>
        </p:txBody>
      </p:sp>
      <p:cxnSp>
        <p:nvCxnSpPr>
          <p:cNvPr id="6" name="5 Conector recto de flecha"/>
          <p:cNvCxnSpPr/>
          <p:nvPr/>
        </p:nvCxnSpPr>
        <p:spPr>
          <a:xfrm flipH="1" flipV="1">
            <a:off x="3779912" y="5157192"/>
            <a:ext cx="1080120" cy="50405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7 Conector recto de flecha"/>
          <p:cNvCxnSpPr/>
          <p:nvPr/>
        </p:nvCxnSpPr>
        <p:spPr>
          <a:xfrm flipV="1">
            <a:off x="4860032" y="5085184"/>
            <a:ext cx="0" cy="57606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9 Conector recto de flecha"/>
          <p:cNvCxnSpPr/>
          <p:nvPr/>
        </p:nvCxnSpPr>
        <p:spPr>
          <a:xfrm flipV="1">
            <a:off x="4860032" y="5085184"/>
            <a:ext cx="1584176" cy="57606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11 Conector recto de flecha"/>
          <p:cNvCxnSpPr/>
          <p:nvPr/>
        </p:nvCxnSpPr>
        <p:spPr>
          <a:xfrm flipV="1">
            <a:off x="4860032" y="5085184"/>
            <a:ext cx="2736304" cy="57606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13 CuadroTexto"/>
          <p:cNvSpPr txBox="1"/>
          <p:nvPr/>
        </p:nvSpPr>
        <p:spPr>
          <a:xfrm>
            <a:off x="1115616" y="1052736"/>
            <a:ext cx="7344816" cy="3693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" dirty="0" smtClean="0"/>
              <a:t>EL CONSEJO GENERAL DEL PODER JUDICIAL</a:t>
            </a:r>
            <a:endParaRPr lang="es-ES" dirty="0"/>
          </a:p>
        </p:txBody>
      </p:sp>
      <p:pic>
        <p:nvPicPr>
          <p:cNvPr id="11" name="Sonido grabado">
            <a:hlinkClick r:id="" action="ppaction://media"/>
          </p:cNvPr>
          <p:cNvPicPr>
            <a:picLocks noRot="1" noChangeAspect="1"/>
          </p:cNvPicPr>
          <p:nvPr>
            <a:wavAudioFile r:embed="rId1" name="Sonido grabado"/>
          </p:nvPr>
        </p:nvPicPr>
        <p:blipFill>
          <a:blip r:embed="rId5"/>
          <a:stretch>
            <a:fillRect/>
          </a:stretch>
        </p:blipFill>
        <p:spPr>
          <a:xfrm>
            <a:off x="4449763" y="3306763"/>
            <a:ext cx="244475" cy="244475"/>
          </a:xfrm>
          <a:prstGeom prst="rect">
            <a:avLst/>
          </a:prstGeom>
        </p:spPr>
      </p:pic>
      <p:sp>
        <p:nvSpPr>
          <p:cNvPr id="13" name="12 Título"/>
          <p:cNvSpPr>
            <a:spLocks noGrp="1"/>
          </p:cNvSpPr>
          <p:nvPr>
            <p:ph type="title" idx="4294967295"/>
          </p:nvPr>
        </p:nvSpPr>
        <p:spPr/>
        <p:txBody>
          <a:bodyPr>
            <a:normAutofit fontScale="90000"/>
          </a:bodyPr>
          <a:lstStyle/>
          <a:p>
            <a:r>
              <a:rPr lang="es-ES" dirty="0" smtClean="0"/>
              <a:t>EL CONSEJO GENERAL DEL PODER JUDICIAL</a:t>
            </a:r>
            <a:endParaRPr lang="es-E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4654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2987824" y="1052736"/>
            <a:ext cx="3096344" cy="369332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s-ES" dirty="0" smtClean="0"/>
              <a:t>LA CONSTITUCION ESPAÑOLA</a:t>
            </a:r>
            <a:endParaRPr lang="es-ES" dirty="0"/>
          </a:p>
        </p:txBody>
      </p:sp>
      <p:sp>
        <p:nvSpPr>
          <p:cNvPr id="3" name="2 CuadroTexto"/>
          <p:cNvSpPr txBox="1"/>
          <p:nvPr/>
        </p:nvSpPr>
        <p:spPr>
          <a:xfrm>
            <a:off x="611560" y="2204864"/>
            <a:ext cx="2088232" cy="369332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s-ES" dirty="0" smtClean="0"/>
              <a:t>PARTE DOGMATICA</a:t>
            </a:r>
            <a:endParaRPr lang="es-ES" dirty="0"/>
          </a:p>
        </p:txBody>
      </p:sp>
      <p:sp>
        <p:nvSpPr>
          <p:cNvPr id="4" name="3 Rectángulo"/>
          <p:cNvSpPr/>
          <p:nvPr/>
        </p:nvSpPr>
        <p:spPr>
          <a:xfrm>
            <a:off x="3275856" y="1916832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s-ES" dirty="0" smtClean="0"/>
              <a:t>Declaración de principios que indican y recogen los valores imperantes en la sociedad que la promulga. Títulos preliminar y I</a:t>
            </a:r>
            <a:endParaRPr lang="es-ES" dirty="0"/>
          </a:p>
        </p:txBody>
      </p:sp>
      <p:sp>
        <p:nvSpPr>
          <p:cNvPr id="5" name="4 CuadroTexto"/>
          <p:cNvSpPr txBox="1"/>
          <p:nvPr/>
        </p:nvSpPr>
        <p:spPr>
          <a:xfrm>
            <a:off x="611560" y="4581128"/>
            <a:ext cx="2232248" cy="369332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s-ES" dirty="0" smtClean="0"/>
              <a:t>PARTE ORGANICA</a:t>
            </a:r>
            <a:endParaRPr lang="es-ES" dirty="0"/>
          </a:p>
        </p:txBody>
      </p:sp>
      <p:sp>
        <p:nvSpPr>
          <p:cNvPr id="6" name="5 Rectángulo"/>
          <p:cNvSpPr/>
          <p:nvPr/>
        </p:nvSpPr>
        <p:spPr>
          <a:xfrm>
            <a:off x="3347864" y="4293096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s-ES" dirty="0" smtClean="0"/>
              <a:t>Se diseña la estructura del Estado regulando los órganos básicos que ejercen los poderes estatales. Títulos II al X</a:t>
            </a:r>
            <a:endParaRPr lang="es-ES" dirty="0"/>
          </a:p>
        </p:txBody>
      </p:sp>
      <p:sp>
        <p:nvSpPr>
          <p:cNvPr id="7" name="6 Abrir llave"/>
          <p:cNvSpPr/>
          <p:nvPr/>
        </p:nvSpPr>
        <p:spPr>
          <a:xfrm>
            <a:off x="3059832" y="1628800"/>
            <a:ext cx="144016" cy="1368152"/>
          </a:xfrm>
          <a:prstGeom prst="lef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8" name="7 Abrir llave"/>
          <p:cNvSpPr/>
          <p:nvPr/>
        </p:nvSpPr>
        <p:spPr>
          <a:xfrm>
            <a:off x="3203848" y="4005064"/>
            <a:ext cx="72008" cy="1368152"/>
          </a:xfrm>
          <a:prstGeom prst="lef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1026" name="Picture 2" descr="https://encrypted-tbn3.gstatic.com/images?q=tbn:ANd9GcQElmiTnJRUdCqGDdeyEHKp_ufC6l6TdzuVsl44UmeddheoVQOy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64288" y="5373216"/>
            <a:ext cx="1524000" cy="1276350"/>
          </a:xfrm>
          <a:prstGeom prst="rect">
            <a:avLst/>
          </a:prstGeom>
          <a:noFill/>
        </p:spPr>
      </p:pic>
      <p:pic>
        <p:nvPicPr>
          <p:cNvPr id="10" name="Sonido grabado">
            <a:hlinkClick r:id="" action="ppaction://media"/>
          </p:cNvPr>
          <p:cNvPicPr>
            <a:picLocks noRot="1" noChangeAspect="1"/>
          </p:cNvPicPr>
          <p:nvPr>
            <a:wavAudioFile r:embed="rId1" name="Sonido grabado"/>
          </p:nvPr>
        </p:nvPicPr>
        <p:blipFill>
          <a:blip r:embed="rId4"/>
          <a:stretch>
            <a:fillRect/>
          </a:stretch>
        </p:blipFill>
        <p:spPr>
          <a:xfrm>
            <a:off x="4449763" y="3306763"/>
            <a:ext cx="244475" cy="244475"/>
          </a:xfrm>
          <a:prstGeom prst="rect">
            <a:avLst/>
          </a:prstGeom>
        </p:spPr>
      </p:pic>
      <p:sp>
        <p:nvSpPr>
          <p:cNvPr id="11" name="10 Título"/>
          <p:cNvSpPr>
            <a:spLocks noGrp="1"/>
          </p:cNvSpPr>
          <p:nvPr>
            <p:ph type="title" idx="4294967295"/>
          </p:nvPr>
        </p:nvSpPr>
        <p:spPr/>
        <p:txBody>
          <a:bodyPr>
            <a:normAutofit fontScale="90000"/>
          </a:bodyPr>
          <a:lstStyle/>
          <a:p>
            <a:r>
              <a:rPr lang="es-ES" dirty="0" smtClean="0"/>
              <a:t>LAS PARTES DE LA CONSTITUCION ESPAÑOLA</a:t>
            </a:r>
            <a:endParaRPr lang="es-E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3206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6" name="Picture 4" descr="http://1.bp.blogspot.com/_7O1fxoqlrtI/TPdL9cqA0XI/AAAAAAAAAAU/v6Xdzj7HghU/s1600/organigrama+constitucion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19672" y="1196752"/>
            <a:ext cx="5705475" cy="4876801"/>
          </a:xfrm>
          <a:prstGeom prst="rect">
            <a:avLst/>
          </a:prstGeom>
          <a:noFill/>
        </p:spPr>
      </p:pic>
      <p:pic>
        <p:nvPicPr>
          <p:cNvPr id="3" name="Sonido grabado">
            <a:hlinkClick r:id="" action="ppaction://media"/>
          </p:cNvPr>
          <p:cNvPicPr>
            <a:picLocks noRot="1" noChangeAspect="1"/>
          </p:cNvPicPr>
          <p:nvPr>
            <a:wavAudioFile r:embed="rId1" name="Sonido grabado"/>
          </p:nvPr>
        </p:nvPicPr>
        <p:blipFill>
          <a:blip r:embed="rId4"/>
          <a:stretch>
            <a:fillRect/>
          </a:stretch>
        </p:blipFill>
        <p:spPr>
          <a:xfrm>
            <a:off x="4449763" y="3306763"/>
            <a:ext cx="244475" cy="244475"/>
          </a:xfrm>
          <a:prstGeom prst="rect">
            <a:avLst/>
          </a:prstGeom>
        </p:spPr>
      </p:pic>
      <p:sp>
        <p:nvSpPr>
          <p:cNvPr id="4" name="3 Título"/>
          <p:cNvSpPr>
            <a:spLocks noGrp="1"/>
          </p:cNvSpPr>
          <p:nvPr>
            <p:ph type="title" idx="4294967295"/>
          </p:nvPr>
        </p:nvSpPr>
        <p:spPr/>
        <p:txBody>
          <a:bodyPr>
            <a:normAutofit fontScale="90000"/>
          </a:bodyPr>
          <a:lstStyle/>
          <a:p>
            <a:r>
              <a:rPr lang="es-ES" dirty="0" smtClean="0"/>
              <a:t>MAPA</a:t>
            </a:r>
            <a:r>
              <a:rPr lang="es-ES" baseline="0" dirty="0" smtClean="0"/>
              <a:t> CONCEPTUAL DE LA CONSTITUCION</a:t>
            </a:r>
            <a:endParaRPr lang="es-E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032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827584" y="1196752"/>
            <a:ext cx="7632848" cy="646331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" dirty="0" smtClean="0"/>
              <a:t>EL PODER LEGISLATIVO</a:t>
            </a:r>
          </a:p>
          <a:p>
            <a:pPr algn="ctr"/>
            <a:r>
              <a:rPr lang="es-ES" dirty="0" smtClean="0"/>
              <a:t>LAS CORTES GENERALES</a:t>
            </a:r>
            <a:endParaRPr lang="es-ES" dirty="0"/>
          </a:p>
        </p:txBody>
      </p:sp>
      <p:pic>
        <p:nvPicPr>
          <p:cNvPr id="29698" name="Picture 2" descr="http://www.iesfelixburgos.es/articulos/constitucion_archivos/image007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27584" y="2492896"/>
            <a:ext cx="7315177" cy="3456384"/>
          </a:xfrm>
          <a:prstGeom prst="rect">
            <a:avLst/>
          </a:prstGeom>
          <a:noFill/>
        </p:spPr>
      </p:pic>
      <p:pic>
        <p:nvPicPr>
          <p:cNvPr id="4" name="Sonido grabado">
            <a:hlinkClick r:id="" action="ppaction://media"/>
          </p:cNvPr>
          <p:cNvPicPr>
            <a:picLocks noRot="1" noChangeAspect="1"/>
          </p:cNvPicPr>
          <p:nvPr>
            <a:wavAudioFile r:embed="rId1" name="Sonido grabado"/>
          </p:nvPr>
        </p:nvPicPr>
        <p:blipFill>
          <a:blip r:embed="rId4"/>
          <a:stretch>
            <a:fillRect/>
          </a:stretch>
        </p:blipFill>
        <p:spPr>
          <a:xfrm>
            <a:off x="4449763" y="3306763"/>
            <a:ext cx="244475" cy="244475"/>
          </a:xfrm>
          <a:prstGeom prst="rect">
            <a:avLst/>
          </a:prstGeom>
        </p:spPr>
      </p:pic>
      <p:sp>
        <p:nvSpPr>
          <p:cNvPr id="5" name="4 Título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s-ES" dirty="0" smtClean="0"/>
              <a:t>LAS CORTES GENERALES</a:t>
            </a:r>
            <a:endParaRPr lang="es-E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6233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827584" y="1196752"/>
            <a:ext cx="7632848" cy="646331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" dirty="0" smtClean="0"/>
              <a:t>EL PODER LEGISLATIVO</a:t>
            </a:r>
          </a:p>
          <a:p>
            <a:pPr algn="ctr"/>
            <a:r>
              <a:rPr lang="es-ES" dirty="0" smtClean="0"/>
              <a:t>LAS CORTES GENERALES</a:t>
            </a:r>
            <a:endParaRPr lang="es-ES" dirty="0"/>
          </a:p>
        </p:txBody>
      </p:sp>
      <p:sp>
        <p:nvSpPr>
          <p:cNvPr id="30722" name="AutoShape 2" descr="data:image/jpeg;base64,/9j/4AAQSkZJRgABAQAAAQABAAD/2wCEAAkGBhQSEBUUExQWFRQWGBcXFxgXFhUYGBUYGBgaGBcVGBgXHCYeFxkkGhcaHy8gJScpLCwsFx4xNTAqNSYrLCkBCQoKDgwOGg8PGiwfHB8pLCksKSwsLCksKSwpLCwsLCwsKSwpLCwsLCwsLCwsKSwpLCwpKSksKSwsKSwsKSwsKf/AABEIAMIBAwMBIgACEQEDEQH/xAAbAAABBQEBAAAAAAAAAAAAAAAGAAIEBQcBA//EAE8QAAIBAgMEBQcHCQUHAwUAAAECEQADBBIhBQYxQRMiUWGRBzJxgaGxwRQjQlJictEkM0OCkqKy4fAVFlPC0jRjc4OTs8Oj0+IlRFR08f/EABkBAQEBAQEBAAAAAAAAAAAAAAABAgMEBf/EACcRAQEAAgMAAgEDBAMAAAAAAAABAhEDITEEQRITIlEUgcHhMmGx/9oADAMBAAIRAxEAPwAWApwFdC12K+++K5FdiugV2KgbFKKdFdiqhsUop0UooGxXYrsV2KBsVyKfFKKBsUop0UooGxSinxSigZFNLDMBzIPgI/GvWK8tq2ituzcH0WuE9pXqBvfXn+RzTikyv86ej4/F+rlcf+j4rkU+KWWu7zmRSinxSy0UyKUU6KUUDIrkU+KUUDIrkU+KUUHma9LmHI5gjuIMzzgaxpXndXqn0GpW2Qs3MqgdGwXUcdJPsrhy8mWNkjtx4TKW152cGzJmCsRmyyMsco5zxNR4r32eoU2UA/OXGDHSYBSI8TrUi+waypk5tCV4gAl1EE/dPjXLi57ctV05OGSbiuilT4pV7HlesV2K7FdiiGxXYp0UooORSinRSiqGxXYrsUooORSiuxXYoG0qdFKKBtKnRSAoOUopO4USTHx9A51IwGy719otoYGpiJA7WY9W2O8ye6uPJzYcfrrx8WWfkRwK6MQLltTMqpZV8Zb2n+hFXVrYOEVQDfs5yYzfOZSdAR06mWOvGMuuld/uLcVT0IzJqfmyl5Z5+ZDDgOR4V8f5fLfkY/jj0+r8bjnDu3u3X+w/hlgZeEDT7skD3EeqvWK9L+zbiuNOEggGDB5ZXykawefPtpjmDDSp+0CvhPH1V7vhc2+KY8l/dOni+VxX87ljOr25Fcp5Sllr3vGZFKKdFKKBkVyKfFLLRDIrkU+KUUDsLaUtDtlWDrlza8pHMTU25hrBnNfnMZM2TqwXi3bqYnUxVfFciuefFjnd3/DeOdx8WfyewMvzy9WSCLJWGB0ggSCYHh6BXh8ntZPzygx5otvE8YmYiSeXvqERXCKxPj4TuT/xq8uVMilTopV3c3rFKKdFdigbFdinRSigbFKKfFKKBsUop0V2KBkUop4FKKBsVyKdcYKJYgDtNLDWrl5wlpGJPdJI7QvId7QK558uOH/Kt4cWWfkMdgBJMfH0dpr3wWzrt9stpDPokx2xwUd7EeippwFjCr0l9zduTlyW2B1+q97gv3Umom0d6bjylrKmHI/NooUGRqW1JZu9ie2vm8vzMr1j09/H8XGd3tNu4XDYVQ91uneYy236sjiHvc+PC2PXVftPee7dJRIWxGltVCrqNTl1lvtEk1B2dsm5d0QMwkAnUgchJAgcaJ9h7CwyWzeu5rsMFyZSgBzROp645+o6GIryd316+oGNn7BvXQMlu44kahWIDekV7Hp7F24ZZbmoaTlYEw0weuD7dTWhnEWytt7avat2WgAoYYcSMzGAJYg6ngeyvW3enDvFtLilmKqxDZ14SSe+dZJiKmom6B033xItqtzLfImRdUPI5cYYftVPXeDB3HKNZe3xOa24ymBOtt5H71EjbpYW8iwDbZdTkllIIPVAclZ4a0Mf3N6V7nQOGCkDXqEEjUEDMI79J14U0u46mx8LeBaxiLfGIfPhzJ1ifzZP868sZuviLYkKxXtKh1/btH4GqzG7o4i1bGazcRSRPUIE8BqJHjHGvHDbQxFl06O4yhAoIRiJCnXNk0PYZmt48mWHl0zcMcvZt6lHHFCfuEN7NG9lNt3FYwD1vq6hv2Tr7KsrW/Vxi3yi1aupBgsi5+OgDKQfEE1728fgb9uXFyxrESt5ZiZCMA0egfCvRj8zOe9uGXxML50qStcy1djdfOB0F9LgIlQHKsR3W7wI8Iqvxux79k/OJA+0rJ+91lPsr1Y/Mwvs082XxMp52hxSinM4HEMveRI/aTMo9ZFTtnbFuXxNrI47rlsnwDT7K7zm47N/lHG8OcutK6K5FX7bm3x5xtJ95/5U47qAefibQ+7LfhUvyOOfazgzv0HYrkUQXNlYJPPxk9wWPfTrVnA/RGJvfdUkH9gVzvy+ONz42dDkUqv12ha+jgdASOsy5tCQQc7BpntFcrn/AFuP8Vv+ky/lTxXYp0V2K9zyGxXYp1KKBsV2KdFKgbFICvQWzBMaDUnkB2k8hURcWXIWyucnQEzlJ+yBq/q076xnyY4TdrWPHlldSPZ2AEkgDtOgrzsF7rBbSEk8CVJJ+6g1PpMCp52NbsjpMXcJZY+bUKbgngMs5LM9ra6cK8MTvS+i4ZRatEdYDz3PMPcnM/qgHsr5/L8y3rHp7uP4sneXaQ+y7OGHSYpyzgxktlWuTxytc8yz6FlhUXF70sepYC27BGqKIzTxLsZZ27yY5xUDB7JZ4jgwLSYICqTq0eaJHExy5UU7K3LCnPeIKFeBVcwIhtdWjgRAkwe/Txbt9ezUgX2bsy5dMW1Z+EwCQNYEkCBqaKLO5qWQGvOtwmBkVbjCcwzAsvdpJgSe6rt8UMIqG30gtz17apmMknIWjRSWI5DjHYKn3TkLEoQgYgzlULl4sustxA7TlJ7QSbeey7g6O1aTResYAIUS0jMDqCZ59vdFOxGCIvPnGcsUFrrEkEgluKlUy9UzBkwPRzD7URhna+qsQvnXAYJAMC2Rm7jrp3xUyxfw8sxZrjsZm3bv66DKIQEGKqISrcBIezcAIW2qyrQAivnzQA5jSORBGgmvXCqmcI+hVJGgzeeFLyRExHV7x3RNLW40w15u82Y9t0io1+6nSK5w+XKpUBr9i0OsyNJCueaD+jTY8bec2FhsilmJjiLUwcsDTnp2njpTlLyptjOYEIGAypyY5vo9oUdndUe7tZMkZ8MqKY/2pnAiQFhEMed266VCfbtu1aCjE2lVkVQVtYm4xVJAIYlRzImI9tTcXS6x21CQLUi6ScrmVUQYkHU5WVWDR2qOE1RWNmi6yKEtutlXQsUdLoKQACWbUkMMpLEdXmJIiXNtWFZbZxNyZB6tu2upGks9w8R6tda8rW9eGzvl+USon84lvNknT5pJ5nj2mn5Gk61uRaztMvLdUHLAOhIkLOXXjwHZ2jmM3QuIuoUsDqilm0kjMFYKQeeXjEngKmLvdYCMy4dpkaNevtM89CBUXEb3LlUph7GYzOa2GiOGruTr31n1VZf2W8ga9UQOQGv2+foq02ftfGpdlXc2yfzashBEaAIQwGscBSxG/V5WXohbVOqTFuyDP0hIU8K8237xRuybrdHJhQY0jTzAp4x2UkW1dbP6e8T8owImNGsi7bc+mFKn06CnYvc3P1ltXs3I3Vsgj0OHVh4UKDeTEkPmu3GzAgSznKTzEtpUN8U5tlWJYEz5oY8OEnWOfGOFaQX7u7thsVdt3S5W3bUkC6xXM5Eea55BuZ9lElzYuBtjrLZH3yh/j1rP9n7K6XZ+M1K/mVVhpDWz0hOn/EFCGzdlgtdS8Ja2SAQTBIbK3PXXL41rHC5MZZTGN1wL4Ug9CbRAMHoyDB4x1Oeo8a9mxKcBJ9R+NDO5GBt2rdxLQhZR+ZJzoDJ8APVREiEHRDHfNS466pMt9uFrfNP3Vrte3Qt2HwpU1F3QDhd3lt6Xsfho5GWZh3EgAN6dDXutjAjjinc/7uyT751ol2GMHetC7h0QoSQCLYWcpg8QDEirS6oXgBw4AD8K6/r8utbc/wBHj90DETCfRs425+pkB9lTLeGU+Zs1z33L3wDUzePfR8NeFq1humIUMT0ioASTpGXsEzPOrDczee9jEuPdsrZCsqqASxOhLTJ+7UufLfbVmHHPJDLeBxEHJg8Jb7M2Zjrp2GuYBMa1vMlnCIxzEFlEtJLAzEKDPq7BRLiruW0x5gMfAE/CuKmRFE8AB4CK5/uv23+2Aa9sbGYs/lZvZAdFW2FSfspIT9Zi3dXpd2ZftwuHNrDA+cXuWmu3O4v0gIBHJQPXUHfPBM+KY2Tr0Ga4sgB+sdZYwpAAPKY76E7aXDlgvK6LGaQQZAEDtmmqTKCMbrWlzM+Ks8etDlgCeRyoeJr2t4LBoy5r6uWAKg27hUydOLIOXOh+1sO+2fLZun64FttAddZ83TWptjczFMEjDvDebIUDUZpk+boJkxU1V2Jf754cBiLl0soAOW1h0kSeGbOYnj6qgPvfhgyOLd1i3FjdKlQDqD0dsajjoezWoK7i3y/RtlS6xMB20YBC5OZeJ04dx15Ve2fJFdYg58olgQyqWABIUghxMwDwHGpo2rLm+aZnHQL1ZKlnuuGII45njUa86iXd9nyDJYw6PJn5pDp9EjNJ7Z1oqteSJRJe/pyjo1gRzlW51Ls+SvCgKGvsxB16+jQNRCgZR69O2n4mwd/f7Ei4Cj5bceaqqIMdqoDodeIqFc3txjoytfukmCDncZYOo84CD8K0rDeTfBZtBPCQ3SMIGsAu2jaiYMwIjUzMtbj4Bfm+gDSxHmKT2kh21gdxq6NsbxO0rrhA1wynMkSdZBM6kjtNcS+7XC6kljMhZOhEEdQcO6t1bYOGtsCtlJUDLARYLEroQBHDwqVgLVpnbKoGgJ6xOblrHECIBnlyEU1E2wO3s690chLpRoMhLhB1hTMRxqUN1sUcqmw/OMwURzMlmEeuttAUFujtJmzcQsyQckHgJAUc+BHCvfM/ADKQVmLZPE8ieMdvdyq6h2xmxuNi2Yjo4iNWuJHdBQmY7uFS7Pk0xjAyEU6wC1wkxz0SNe81r4a6YlSvGR1Mvr58OzmNa8usCDOgJnM6zEcSF0Ovp9XIjKX8md8LIKlgVUqVKySskqxaGUTE6cDz0qSPJfdlZu24J6xAPV04ww61aNtfEHJ1WUMCIOVnHMHqpqeNUjPeP6V/1cJd97mKqh1PJiA3Wv8AVj6KAGeyOAEc59VSLHk4sDNnuXGE9WCF075nX0VaMrnzrmI8MKn8etM+SE87x9OJtj/tTTsQrO4GFCQ2Zm1608+RC6jxmg/f/Yi2LqC1bItZFlirFc5JGp4AmJj2UejZysJyqw7TiMS/uWKFt+NlStpbaW9GZ3KE6BV+kXPDWfVUHru7etnZzWxq13pZOpgsSqyEVjooXwqpt7kubj3MxOcuYW1d+mytxdR9UeNWvk92umZ7LkkEZ0HWiRo49Yg/qmjibXJCT6PxNXvHxOsvQpsPD3sMSVDGVCdZLY0Xgfzy68qs3x2IbkB6Gtj3B6tmxIH0T+6PdNdONjT3t/Kpd31qak1GbbW2biRfufNG5LE5oLTm145RMTHAcKVaQcT3j2/jSqfiu1Rg9r4ZbahXCjKDlS3cOWdSIVCJkmvW9ty3M5b505WXH8eWhkbtWm8/aNx+2Lkj+M05dzMGeL4i4fuufaLR99N7NaVe2lNzEvc0VWIjpLlpDlAAEgvodD41Zbt7x28HYNs9CzFy5b5QI1AEQiseXbzqXa3PwQ4Ye83pzr7ytSV2HhUBb5HoObFT/wCRj7Ktzys0zMMZd/aJj/KAGWAbOXmB0/DiesUA14eur3B7zrdtrcWyxDCdc5gzBE9FlOo7aqLuy8NdurZbDC2dGIACMEAfUkDmwXnOlEWDwtu2gW2gVV4D+camaxqtdBvaGzHv3rlyGQXAq5VVDCrGg6wYyRyWdYolwFw2rVtBh7pCAQSqrrGrdYiCZOvea8tr7V6C3nIXLrmzE6CJ+FUmK2+qKxa3aQBQwY20eZBI4idSIB5wYnSdbvlTU9gmba7j9Gq/fvWV/wAxpg2y54HDj/nlj+4hrO7XlNuRPRWk7wr+PUYRXnd8ql0nLnIBicqPIE6wWfQ1NrppeHDXLqM5tkJmIypf0zKVJDMoUaGrbaGOsGC91FEEdaOfMSRlOnHXSszG8fTKCX6puBVD65xGYE66AggwTIjhJoY2lvI4vfNFrYyqDkOjNEzKTGpPPs9AqNjO2sIP04LcZQ2tD3KCRA1jQ8Tz1ph2/hVOjvm1PBpM85ySfHke0zh2I3vvnTO59N24fZNTNhbx3JKQMzMpBlyW1jJEzr2jhB46VmWrqNht7z2EOiXDAgCLh07QGAGoHEVEbfzDTmFtSSc0l8P6ed6RrrEc+FBe19oXVS6basIZgdA+cMoCvGaIY/SAIiNDrQNcxLooykry0IPhIq22EkrZ8R5RrZM5LcxElgTHZKI+lRx5RzmVUVJJCgA3Dx0HGyvvrHPlVw8Xbxj3U0XGkEs2hHMnwBMGs7q6jbru+N/m6CDB6rtHHUkXBAEHUwNDz0qq2zvxds5JueeGPVVVIgga9JmjnxHL01S7Ew957QKZ5z9N1FLK4EDJmdtbjETyBy8daE941AdiraMPNK5CATJzCILAlgTP0a1fGZ6LbvlFJ43W/wCrYH8NkH21E/v8WdV6UgEgE9LeJAJE+acv7p9FAawOY8RSN8CD1THI6gxyI4Ed1Zm2txrljaMgtbZjDAZmzmZ7JTUEHRoK+mqjefexrQGVnFwMwOiwRw6uaFOvMCfRzZu/hLVywpZwyMTcgh3uhlOW23VWFXzjBGobnQrvfdAcHq5j57KDDEaea0ZOTR3njXTXTKa2/wBfP6S96mC/wmoOL3tvMNWuEc815z7KovlK9/spr4gd/u+FY1Wtxpmxdr9JmXKwNu2ZVVPSSsZjEdXjocwaV5AxXht3brJZCpmFu9b6udTr2wS0CBA4HiTM6mNuGgvW2ti2WKFNQ62xCyw6RwuZiWJ0j6I4RUrfLA3LSsxQW1uOC2S5mUsQZkZRE8ezq10kY2E9mY82rocPlZDIBEgjh26giRRgN/SR+eI7kww0PZL3dfChPDIA09qkaePwq+2Z5Qhh0Nk2LlxkJGZFSIOoBPGdT6orVlZliad72bQNin+7bsJ7g1O/tHElFdbWKIZwom8szxMotsECBx0Go1rwueVG8dFwl79a4F9gt0cbJuC9h7d/6TqD2kdozcwD3VnVnrW5fHoCe+lSIP8ARpVUV+xNqJi7BvZPMLgBtVJABLKD4CdRrVVitoXsMRZW3dYCcvRWA2bgzNLXWbi+pI4k0VC0FsgAQJVQOwSPhNCnlE3mfBWbb2gnS3HyywJ6oBJ4EE65alU0bWxrcMNiz6rNv32T76sd3MRinxJW4sWQNSXW585CtCsFXgDqAImg/d/efGX71jpHtlLrW5UWwDlLdaSZPmKxrV9n2esf67vhTVnpuWdIFzXEt2Kre3Iv/jaqLb+zb7ODaFqGgQ/SkDzizFgwVRoABGpNXeGOa5dbvUD965/5RVJ5R9oNY2bcZGZHJRQykqwlhMEajSal8EFN2sSQc1zCIIMlU6wEakP0ZKmOfKqfalq2lsgspNxZfK15OuohSpudVlKAiIJk6yOAtsdbt5kzXr7Zr1pBN1yILHNOvYB41ou8y57eU6hmUa97AfGr+J+W/GdYu+lpmQINAFYMRII84Sojzpg9kd5NTduAMeOvKOHd30c+UzAD5XnVQFKKDB59aJEaaREae6g04Ytr2HtA4Vn8TbQNzsOb2BLhXPnKCrKoVl4OMxkvBgnhGnDgJ7w41hfOhD8W6qg5vpSBx1158a0nciz0ezLQ7c7eLt8AKzTejrYu6dOI7eQrWuk32qL94k5o1PPXXw0qz3XuOcZZUAdd1UgzBBPBgDqsgEjuqCMPPs7fTRBuRg//AKhh9eDFv2UY/Cppdi7e3Zj27BebeVEKwiMhCcgDnIIBggHmKzD5U5GprYN92nCXh9k/CsjXCjvq2Jt552+tTGzfWNTVwa85/r1Vx8Oo5T6/5U0baVuFstLmzrZuAsc1wCS0AB2GgBgHiSeZNBG/mDFvFZQTlygiSSRJIiTrGntNaNuKuXZ1kcPzn/degjygJOKUx9AfxNVAf0Y/ommvaEVYqvcPAU9k9Hgv4U0NR8mWmzU0Hn3Ae3z4HsjwoU8q2FHym2QB1kM9+Vv50XeTgxs8ffufxVQeU9ZewR9sfwmiM8t4Yx5ppxwLH6JqwVO2nZBV0bF/klkNiAey37M/40R7/Ws2DufZyN4MPgaGfJi0X74+wp8G/nRhvGmfDXR2239iyPaKTqjKsPxX8O6KdgtL90doQ+uCPwq83R2VaxJZbhYOpRhBEFc0MseGvfU3fXY1vD3bXQqUDo0wzGSpGup7Irtjf3SOWc3jVQ1sk8OydKPNwb2bZyj6hdfRlcn3Gs7duBo58mV2bOIt9l0n1Os/5acs6icV7q/j0V2vEEdtKuDumYu31ba+lvAR73FZP5Z8TN/D2h9BCx9LGP8AJWps83NToAB4kk/wisr312Bfxe07jBGFoKoV4lSABoNe0nwoVM3Dsh8Vh1iOjUufVZCR6jemtTsXAqs3CBPpgTQBubgvk967cvFUGQqpYgauxYjjyyIKNMU8IQdBoPEgH30yu6mM1HhswQrffb935sexKDvLFiIwllPr3Z9SqfiRRjs9j0KHXVQx9LdY+00FeULCjGthuiu2iiZs83FBE5dRPoNZrSo3Fsybfdmfwyx7aKdpNmu2F+tetexwfhVfutsvoW0ZWASOqwY+dPLTt9lT7hnG4cdlwn9lGb4VtjGWeq3yl4+4HW1PzbCSIHnJ2H0NQVZXqz3n30Z+UZGJtmBlzPr9LN2fdgD1ihTDJKqD7OJq4zZa1LZi5MDYXstJ7VB+NZTtoZsRcP2jWuY2FtZQDCqAOHAafChHamwU+QdMqgXM2ZmOpYFyMo7OI8IqKCrVvU0S7h2vy9D2LcP7hHxqhsJx/rkK0ncrYypZS+Ui6Q4DZn1UnQlToJjlyAPOrrUSOb4t+TXO8fGs0W3WqbYtBzbRwGVriKw1EguJHhWebawfQ4i5bleq0dUQI0I05aGk7KiBKa60RbmYA3cSCUVrahs+ZQy6jqjXgSeHoPfR8NkWQdLNr/pp+FS2Qk2r90x+QWfQ/wD3HoP31Wb6H7PxNaMbICgDqgcAAAB6AKz/AHxX51Pun30i3wNLYPLWpibHu8rdw/8ALb4CvTZ+Ae+627Qlj4D7RPICtctSEALFiABJMkkaSe81q9MztR7i4ZreEyurKc76MCDBI1g1SeUa31bR7GPtU/hRv9L1UH+US380p7HQ+II+NZnrX0DMJgzcdUXVmMCSBJ7JJAq7G4uKP6NR6bifA157qbGOIvA6ZLZVmB5idFA741rSy08q1bpmTYV3P3Yu4W69y4VGZSoUGdJBmfVw76JMXDKV7dPERXo/EaCm3W0J9fhWNts23RuhMUpY5QFfWdNFJ1kcNPGKIt78dbxHQm1etyhfMTcVTDKBpBM6ihRtns2Le3b87pGiNI6xgk8gK1xbqKigshIAEnLJ0GvLjWs73tnH7jMBsoN+lt+rO38K1e7oMMJcuklnW5kgJaxEgrInzOw0WtjkkHOoiRGZY19dcO17Q43LY9YrNzt9amGM8VJ2uknqXuJ/Q3u3vt0qlXtoWCxPTpr3ilQeNm/husHu2WTN5rMpDEAQSOB11mnF9niIOEEROlszHqqss7PEA5CJ/wB3Zn0CV07SamLgVE9V/wBmyPcorLSQdo4BR1XwwOmoVeRns7q8Np7cwzWiExCloMa84Mce+Kf8jEcLnq6MVB2yCmGulekDZYWWB1YhRoG148Kgtre0rMAC4I4CJOg05CpqbYsg+cP2HPDvioWxdndBaW0Tnyz1iokkmT6pJqeGHd+yPwq6TaHtDHK6gISQJ4hhx+8B30N4a6P7QtTMAXDoCfo5eX3qvdp3Zb1dkdp5VQbMu/llxhysP+8yfhVnQhb+sOgsz5xdiNeWXX2kV5bgbILXGuOgItAATrDnUNppoAde/u0i7/4jr2k7EY/tGP8ALVj5PNVvE6x0cTyPX1HsqzxPsR7WfqH0EVUYu8BsoyAfmh4kiD4kVZbcuRbP9cqotv8AV2Wg5lbI9gb4UA9uzso3cRbByhS0mZOi9YiIgzlj11rOg4Rw5Vk+55nF2h9tvR5rcq1IDjAil9IpN4MT0eV5UZXVpacujSJy6xpyoE2liflN43XZAWiQuYDQAc51gUcbewgvZLTEgXGRSRxEnjQZi8Gov3QCpCsyyBAMMdY5U7+jr7EuzdqWLFvo7WJAWSfzV5jJAEy3oFe395LY1+VOf+Q599wVG2Pu1hbllXuXcrEmQHtKBBI+lrwqad28AOOI/wDWwwrHbf8AZeYPEi5aRwcwYAglcpPHXLJjxNBO+ig3EBMcddJ0P8+FG+FtIlpFtmUAAUyDK8jK6H0igffe3L2/1vhW4xXvuHZtrfcgszC2cusxqAdAO+js3B9ufQP9QrO9wyRij3239hU/CtBM8alnZKfm1PEdU8Y+BNDO/qg4fXUApPqYCiU8fVQ7vss4Rz2CfBh+FWCBuERlvBF16hJkDTrCJM9lFKl/q/vr/wC3Qb5O70Xbo7UU+DD/AFUcCmU7Mb0YxMrKga8mB9yinXTofRSvcBpzplz8fd/OpAJbJwtk7Tvq1sFmUsDC8TkJ4jvorGw7P+EnrA+AoRZsm1kP10j91h71FG9scCQIq0jz/siyONlP6P8AOu/2Za/wk8K9rl1Y+j4imfK05lR+sKBvyZPqJSpLtBfrIf1hSpoCDbwqHIZVYiQR0mII115WiDyPGvU70g/o1/axJ/8ADVfvFvrfwdxLaIIZcxksIEkAALHWMHSezhTt2t/cRib5tMgUFGaVd2OqErpOuuUeus9tdLbZO2UxCFgiqAxXrOwzQAcwlQY17OVP2oynobYCS9+0NGkwGznl2LVs5Mak/wDSaqrGOTi8MszHS3IKEeamUHXvaiLLa+0jZUOQIkAks+hPDzUY8aqhvXH+H+1f/wDZojsvBJ4Rzis6Ty132JC4cEDMR88w0EnXq9godClsb0ii5AEwYBJEcPpAH2CqzYazdxB7EtJ+07H4VZC4bqdI8hriq7CZgsASJI1iYqv2Bb/2g9t5F/ZSfe1X6PsNb8NOKiRoiDxk/wCaiPyfWYsXTpq6jwX+dCO8tzNjLuvBlH7KqD7QaNdxLX5K3fcb2Kla+mft77yvFl/un2VTb6WcuCsrPNPZbNWu9aD5O/HgQPXVT5QSAllftOfAAfGsqpdybM421rzc+CNWpuJMeNZnuGv5Zb/5n8DVpl1eNWijxjfP4f76ezN+FB2+KAXMXHCX8Tx9tGuJtD5TY7nP8DmgXex5OKPfc99AN7u7vriM+YkZcvBQeObjPDzfbVt/c6zOhfSfq6wJ+rXNxlYregwOpzAP0u0Vd2QxZgCR6/RXDK3bpjJob7GsZMLYQTC27aieOiga0Jb5+fb/AFvhRjgrZ6C1rrkTnzgUJb5Wxnt/rfCvRi51F3J/2xeOqP7p+FaRlHfWb7oNGMtieTj9xq0gnvPKmXqQx9GHqof3tE4N/wDht7zRA8ZvVVJvEgOFuaD82/uJqRQp5PmPyog87TewqfhWhFRWZ7lXYxdrvVx+4T7xWkOD3+NXL1I7ebq8OYrzv3QP67xSur1PClcGh9VZUHbbvAY/DN3qP349zVd7Z2Fcu3Ua21sAgKwuhmEiSGWOHGDpyFUe/AyvZeOGbh3FSKOQZAInkRVvhPQyN1bn+LhP+gD71rv903/xcP6sKh/y0GeUXamJs464tvEXUQwQq3GCiVU6AHTU1TrtXEi66Nib7dQEE3bnMKfrfaPhWfxa/KNIbdO9yvWI/wD1Lf8AppUUbKuB7FpvrW0PiorlZViu+2Iz7SdePRhVBJkyqyfTqTRFuDhYxF1tTlUKIifPUDj3WW8aDGvdNjLtyDDXGPqLz/DWhbjYeLdwkAksgMkjVbYY8B23z4Vv6c56Mbl3TUXPFPxoa2vthbOIZ+sGSxlXNBhrlzztJ4BJir7o/sg/rt+FBm8u1bKjFKwDF2tW4VsxVUQkvMdXrNlBPMnsqNIWzN9r9vN011riOl1eEjOVJtspMEalZAGgIJoS3cwfSPl+spWfvEL7jTsfjVugBJAB0GnYBA5gRpxPAVYbjWpvp95B4mtRjLxq98ZUIHLTwqDu0o6An69663hC/CpO0LsIaj7G6uEtH7Lv4sW91Sts9xl0PfuMfpXHPixNaPuXby4Ne97h9sfCsxsCSPGtS3aGXBWe8Ode92NaviI285lFXtdB4uKHvKBem7aE/QY+Lf8Axq72xezXrKzobqHwOb4UN79sDiVHZbX2sxrP2PXcIflSfcc/u/zrSWbQ1nvk/T8pHdbb3rWiXToatFLcE4ux94n/ANNqzzeK5Nu+e3N7SK0MN+WWvQ5/dj41m22zNi6fR7xQQ9zY+dn7HIH63bV7pJnt7j2dtU+5RUC7IM9SIjTzu01d2GEmQTr3D41xy1t0x3poOzf9ntf8NP4R2UI76H5xP1vhRfs78xa7OjTT9UUH77Hrp+t8K7RzqBuqfy213lvajVpfL+X8qzHdf/bLJ+38DWmEnnPhTIjjLB58+M/GqzbgnD3B9l/4TVmzd88artrD5tx3N7jSDPd0XjFWOPnR4gj41qTEc5rJt3DF+wey4n8QrWyo5zVySPF2GU8f6NC+9uKfqWlaFKZmGsnjlE9kK2nOO4AlNxRB486C98ci3bNxmy9R0PncFYHkYHnEcKkW+B03i1jKziVIOpI1aVyqpAjSDxNabsm9msWm11tp2/VHxrKMVZsu6utyH6zRr1gAYlY0JjThxHHStK3VuZsHa46Ar4MR7qt8Znoa322Ml/aKK5ID2laREkqSCNe4UMWdlq9t70nOiqI0gjgZ5/8A8oz31urbxOFusYULcUnsj0emhfZ+Jt5L4LAI2cKWMT1myjXnqNKRzz3Mr/Zom5u0VOBsydQpX9livwpVnGB2w1u2EBIAn2kn412s6d91NwWzcPaUgW8VqSdbf4d1E277KrHDpbKwpuMzhW6zFer1TAMRpM9Wry1jG16jafa/+NdOLj6DCTPEant82oKfe9mt4ViFVpKghTkcrmBbKdTMDkDoTQzu1sjCXcHcuYuyikOzJ1iLuQKog65iMwMTx9FGeIwzXozAMokqGUyJ7wwk98VG/sC2DJtoD9278Cab0a2xzbbFSip+bRYQ8zzZj2EsSfXHKjXye4fp1Um4vSKSQp0JVY1ngdT6dKk7bwNkXmXo10AmOl1JE84PAgeqoGEt27T5redCCJy3LizqDB1mKfkTEW7aw7BGAZJgwOkX4mvW8pt4EGNFw0TynIQdfTUO3vjcxb9CtvUwWcO5VBIzaMxBMcuNWF/Ztx8ObPTAAxr0QLQDMTMxw9EVFrNMK+tahs+yfktgDlbXmOYnt76psHuOq3VNy50iAnMoUqWHYDmMemOVGqtbAUBDkAiIRjAAC6leQ7ZrVqQI3cE3yuyWXqhmJOkeYwGvp0ob30M4x+5UH7s/Gj3a+BVmRrKorAkksqA90FFkc6Fdp7mX7t57me31zMZnMaRzUz6zSFevk8X59jrpb97LRtiLbmSFJ9WnCqHc3YZwrOboU5lAGWTwMniB3USfN66DX/d6/wAVLSRQWrbDFAkEAW7hkg8ZT+dZvthvya5+r7xWpbXwx0ayMzHMCCSoAIIkAvBPqrPtobm4o2mRbcyR+kSCAZ+t3UhVTuY8C71QfMOpIjRxIA9NXWHeC0qDJPGdIPdTt2tzL9pX6RVDNljriRE8Y051e7E3QZrp6ZgiamQQx9EDUT26x31yyltrcs6X+zrx6C31T5i8JPIUJb5N84k6ed8K0dMPbgAOYHbcv/A0P727AF2wcjszyIUMx9fXBMegiukumbARu28Yuzr+kFaczyNTWdbC2NdTEWmuWnVQ6kk8BrxOtaYEs9on0mrlUkRH9dQdpAlToeB9xq66BSQQ4iOAuFZ9IymvLEYcMCM+WCR+eOveJQ6VNrpjWy72V07nX2MK2F7gnj7qz3eDdw2sUcge4rQ+ZJYSSZBKqBOk8OdaL8ns69YftfzrVrMiOLog69vZQNvii3CiMsl+kynXQwCQI17KPMULKIWzgRzzDTs50L7e2beusgtkFF6w/N6N2gtBiD3+msy9rZ0xvDY5keV87gMyq3cNCOPfWtbr425YFu3duWujfQBTqLhiB3CdDr2aa6DFzyZGT+cnj59rWrLZO6N2zdtuVLhGDBWdYBHBjl4xxieQrW4z2v8AfvDZ7VgoMzLdIiM2hUnUDl1efooNs7HZZBtEiZEqxgzM92oFFzbsMWZbd50liyt0jkIp1FsJwIHAGRoeGlc/ufiB/wDet4N/qpKtxlATWzJ6r8f8O5/ppUf/AN2MX/8Amnwb8aVNmo90xLT5zeJqQ15u08O091dpVG4tMGeoPX7zSxFKlUZ+2f7fP5Ve9P4VU4pj0Z17aVKtIMPJ7aAwxIABJkmBJMvqe2iREE8BSpVKrgXWvRuFKlUEW5cMcTx7e+peHPD0D3V2lQPY6U0nUf120qVUNY1nFraFz+3WTpHyG5cBXM2UgWVIBEwROtKlQaLb4069SpVCOYf4/jXvdHurlKgj3eNcs0qVB7TFQbznpG1PLn3ClSqjpNebnUekfGlSqCDvCPyS93ISO4jUH0zUvd3Z9psJbZraMxDSSiknrsNSRXKVYq/T2v7Nta/NJ+wv4VW4iwo4KB6AKVKpUifsEdT1t8KsmGtKlWorkUqVKiv/2Q=="/>
          <p:cNvSpPr>
            <a:spLocks noChangeAspect="1" noChangeArrowheads="1"/>
          </p:cNvSpPr>
          <p:nvPr/>
        </p:nvSpPr>
        <p:spPr bwMode="auto">
          <a:xfrm>
            <a:off x="155575" y="-884238"/>
            <a:ext cx="2466975" cy="184785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pic>
        <p:nvPicPr>
          <p:cNvPr id="30724" name="Picture 4" descr="http://www.fotomadrid.com/fotos/dsc_2814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27584" y="2132856"/>
            <a:ext cx="3863752" cy="2897814"/>
          </a:xfrm>
          <a:prstGeom prst="rect">
            <a:avLst/>
          </a:prstGeom>
          <a:noFill/>
        </p:spPr>
      </p:pic>
      <p:sp>
        <p:nvSpPr>
          <p:cNvPr id="5" name="4 CuadroTexto"/>
          <p:cNvSpPr txBox="1"/>
          <p:nvPr/>
        </p:nvSpPr>
        <p:spPr>
          <a:xfrm>
            <a:off x="827584" y="5445224"/>
            <a:ext cx="3888432" cy="369332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" dirty="0" smtClean="0"/>
              <a:t>EL CONGRESO DE LOS DIPUTADOS</a:t>
            </a:r>
            <a:endParaRPr lang="es-ES" dirty="0"/>
          </a:p>
        </p:txBody>
      </p:sp>
      <p:sp>
        <p:nvSpPr>
          <p:cNvPr id="6" name="5 CuadroTexto"/>
          <p:cNvSpPr txBox="1"/>
          <p:nvPr/>
        </p:nvSpPr>
        <p:spPr>
          <a:xfrm>
            <a:off x="5004048" y="3068960"/>
            <a:ext cx="388843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Tx/>
              <a:buChar char="-"/>
            </a:pPr>
            <a:r>
              <a:rPr lang="es-ES" dirty="0" smtClean="0"/>
              <a:t>Es la cámara baja.</a:t>
            </a:r>
          </a:p>
          <a:p>
            <a:pPr>
              <a:buFontTx/>
              <a:buChar char="-"/>
            </a:pPr>
            <a:r>
              <a:rPr lang="es-ES" dirty="0" smtClean="0"/>
              <a:t>La componen 350 diputados.</a:t>
            </a:r>
          </a:p>
          <a:p>
            <a:pPr>
              <a:buFontTx/>
              <a:buChar char="-"/>
            </a:pPr>
            <a:r>
              <a:rPr lang="es-ES" dirty="0" smtClean="0"/>
              <a:t>Es la cámara más importante.</a:t>
            </a:r>
            <a:endParaRPr lang="es-ES" dirty="0"/>
          </a:p>
        </p:txBody>
      </p:sp>
      <p:pic>
        <p:nvPicPr>
          <p:cNvPr id="7" name="Sonido grabado">
            <a:hlinkClick r:id="" action="ppaction://media"/>
          </p:cNvPr>
          <p:cNvPicPr>
            <a:picLocks noRot="1" noChangeAspect="1"/>
          </p:cNvPicPr>
          <p:nvPr>
            <a:wavAudioFile r:embed="rId1" name="Sonido grabado"/>
          </p:nvPr>
        </p:nvPicPr>
        <p:blipFill>
          <a:blip r:embed="rId4"/>
          <a:stretch>
            <a:fillRect/>
          </a:stretch>
        </p:blipFill>
        <p:spPr>
          <a:xfrm>
            <a:off x="4449763" y="3306763"/>
            <a:ext cx="244475" cy="244475"/>
          </a:xfrm>
          <a:prstGeom prst="rect">
            <a:avLst/>
          </a:prstGeom>
        </p:spPr>
      </p:pic>
      <p:sp>
        <p:nvSpPr>
          <p:cNvPr id="8" name="7 Título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s-ES" dirty="0" smtClean="0"/>
              <a:t>EL CONGRESO DE LOS DIPUTADOS I</a:t>
            </a:r>
            <a:endParaRPr lang="es-E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9849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0" y="3429000"/>
            <a:ext cx="2520280" cy="646331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" dirty="0" smtClean="0"/>
              <a:t>EL CONGRESO DE LOS DIPUTADOS</a:t>
            </a:r>
            <a:endParaRPr lang="es-ES" dirty="0"/>
          </a:p>
        </p:txBody>
      </p:sp>
      <p:pic>
        <p:nvPicPr>
          <p:cNvPr id="31746" name="Picture 2" descr="http://www.longitudeonda.com/wp-content/uploads/2010/05/Congreso-de-los-Diputados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1520" y="1268760"/>
            <a:ext cx="2065412" cy="1480213"/>
          </a:xfrm>
          <a:prstGeom prst="rect">
            <a:avLst/>
          </a:prstGeom>
          <a:noFill/>
        </p:spPr>
      </p:pic>
      <p:sp>
        <p:nvSpPr>
          <p:cNvPr id="4" name="3 Rectángulo"/>
          <p:cNvSpPr/>
          <p:nvPr/>
        </p:nvSpPr>
        <p:spPr>
          <a:xfrm>
            <a:off x="2555776" y="764704"/>
            <a:ext cx="6462464" cy="5909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" dirty="0" smtClean="0"/>
              <a:t>El Congreso es el lugar en el que las personas elegidas por sufragio universal (libre, directo y secreto), toman decisiones, elaboran las leyes que han de regir nuestra convivencia y donde se forja la voluntad de la nación. El Congreso se compone de un mínimo de 300 y un máximo de 400 Diputados. La circunscripción electoral es la provincia. Las poblaciones de Ceuta y Melilla estarán representadas cada una de ellas por un Diputado. La ley distribuirá el número total de Diputados, asignando una representación mínima inicial a cada circunscripción y distribuyendo los demás en proporción a la población. La elección se verificará en cada circunscripción atendiendo a criterios de representación proporcional. El Congreso es elegido por cuatro años. La legislatura de los Diputados termina cuatro años después de su elección o el día de la disolución de la Cámara. Son electores y elegibles todos los españoles que estén en pleno uso de sus derechos políticos. La ley reconocerá y el Estado facilitará el ejercicio del derecho de sufragio a los españoles que se encuentren fuera del territorio de España. Las elecciones tendrán lugar entre los treinta días y sesenta días desde la terminación del mandato. El Congreso electo deberá ser convocado dentro de los veinticinco días siguientes a la celebración de las elecciones. </a:t>
            </a:r>
            <a:endParaRPr lang="es-ES" dirty="0"/>
          </a:p>
        </p:txBody>
      </p:sp>
      <p:pic>
        <p:nvPicPr>
          <p:cNvPr id="5" name="Sonido grabado">
            <a:hlinkClick r:id="" action="ppaction://media"/>
          </p:cNvPr>
          <p:cNvPicPr>
            <a:picLocks noRot="1" noChangeAspect="1"/>
          </p:cNvPicPr>
          <p:nvPr>
            <a:wavAudioFile r:embed="rId1" name="Sonido grabado"/>
          </p:nvPr>
        </p:nvPicPr>
        <p:blipFill>
          <a:blip r:embed="rId4"/>
          <a:stretch>
            <a:fillRect/>
          </a:stretch>
        </p:blipFill>
        <p:spPr>
          <a:xfrm>
            <a:off x="4449763" y="3306763"/>
            <a:ext cx="244475" cy="244475"/>
          </a:xfrm>
          <a:prstGeom prst="rect">
            <a:avLst/>
          </a:prstGeom>
        </p:spPr>
      </p:pic>
      <p:sp>
        <p:nvSpPr>
          <p:cNvPr id="6" name="5 Título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s-ES" dirty="0" smtClean="0"/>
              <a:t>EL CONGRESO DE LOS DIPUTADOS</a:t>
            </a:r>
            <a:r>
              <a:rPr lang="es-ES" baseline="0" dirty="0" smtClean="0"/>
              <a:t> II</a:t>
            </a:r>
            <a:endParaRPr lang="es-E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1143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3491880" y="1268760"/>
            <a:ext cx="1872208" cy="36933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" dirty="0" smtClean="0"/>
              <a:t>EL SENADO</a:t>
            </a:r>
            <a:endParaRPr lang="es-ES" dirty="0"/>
          </a:p>
        </p:txBody>
      </p:sp>
      <p:pic>
        <p:nvPicPr>
          <p:cNvPr id="32770" name="Picture 2" descr="Image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9512" y="2492896"/>
            <a:ext cx="4734524" cy="3556452"/>
          </a:xfrm>
          <a:prstGeom prst="rect">
            <a:avLst/>
          </a:prstGeom>
          <a:noFill/>
        </p:spPr>
      </p:pic>
      <p:sp>
        <p:nvSpPr>
          <p:cNvPr id="4" name="3 CuadroTexto"/>
          <p:cNvSpPr txBox="1"/>
          <p:nvPr/>
        </p:nvSpPr>
        <p:spPr>
          <a:xfrm>
            <a:off x="5220072" y="3284984"/>
            <a:ext cx="345638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/>
              <a:t>-Es la cámara alta.</a:t>
            </a:r>
          </a:p>
          <a:p>
            <a:r>
              <a:rPr lang="es-ES" dirty="0" smtClean="0"/>
              <a:t>-Es la cámara de representación territorial.</a:t>
            </a:r>
          </a:p>
          <a:p>
            <a:r>
              <a:rPr lang="es-ES" dirty="0" smtClean="0"/>
              <a:t>- La forman 265 senadores</a:t>
            </a:r>
          </a:p>
          <a:p>
            <a:endParaRPr lang="es-ES" dirty="0"/>
          </a:p>
        </p:txBody>
      </p:sp>
      <p:pic>
        <p:nvPicPr>
          <p:cNvPr id="5" name="Sonido grabado">
            <a:hlinkClick r:id="" action="ppaction://media"/>
          </p:cNvPr>
          <p:cNvPicPr>
            <a:picLocks noRot="1" noChangeAspect="1"/>
          </p:cNvPicPr>
          <p:nvPr>
            <a:wavAudioFile r:embed="rId1" name="Sonido grabado"/>
          </p:nvPr>
        </p:nvPicPr>
        <p:blipFill>
          <a:blip r:embed="rId4"/>
          <a:stretch>
            <a:fillRect/>
          </a:stretch>
        </p:blipFill>
        <p:spPr>
          <a:xfrm>
            <a:off x="4449763" y="3306763"/>
            <a:ext cx="244475" cy="244475"/>
          </a:xfrm>
          <a:prstGeom prst="rect">
            <a:avLst/>
          </a:prstGeom>
        </p:spPr>
      </p:pic>
      <p:sp>
        <p:nvSpPr>
          <p:cNvPr id="6" name="5 Título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s-ES" dirty="0" smtClean="0"/>
              <a:t>EL SENADO</a:t>
            </a:r>
            <a:endParaRPr lang="es-E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7967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251520" y="908720"/>
            <a:ext cx="979755" cy="3693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es-ES" dirty="0" smtClean="0"/>
              <a:t>SENADO</a:t>
            </a:r>
            <a:endParaRPr lang="es-ES" dirty="0"/>
          </a:p>
        </p:txBody>
      </p:sp>
      <p:sp>
        <p:nvSpPr>
          <p:cNvPr id="3" name="2 Rectángulo"/>
          <p:cNvSpPr/>
          <p:nvPr/>
        </p:nvSpPr>
        <p:spPr>
          <a:xfrm>
            <a:off x="2339752" y="980728"/>
            <a:ext cx="6408712" cy="53553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" dirty="0" smtClean="0"/>
              <a:t>El Senado se compone de un número variable de senadores, elegidos por un sistema mixto:</a:t>
            </a:r>
          </a:p>
          <a:p>
            <a:pPr algn="just"/>
            <a:r>
              <a:rPr lang="es-ES" dirty="0" smtClean="0"/>
              <a:t>Los senadores de elección directa son elegidos por sufragio universal, libre, igual, directo y secreto siguiendo el </a:t>
            </a:r>
            <a:r>
              <a:rPr lang="es-ES" dirty="0" smtClean="0">
                <a:hlinkClick r:id="rId3" tooltip="Escrutinio mayoritario plurinominal"/>
              </a:rPr>
              <a:t>escrutinio mayoritario plurinominal</a:t>
            </a:r>
            <a:r>
              <a:rPr lang="es-ES" dirty="0" smtClean="0"/>
              <a:t> a razón de 4 senadores por cada provincia (a excepción de las insulares), 3 por cada una las de islas de </a:t>
            </a:r>
            <a:r>
              <a:rPr lang="es-ES" dirty="0" smtClean="0">
                <a:hlinkClick r:id="rId4" tooltip="Gran Canaria"/>
              </a:rPr>
              <a:t>Gran Canaria</a:t>
            </a:r>
            <a:r>
              <a:rPr lang="es-ES" dirty="0" smtClean="0"/>
              <a:t>, </a:t>
            </a:r>
            <a:r>
              <a:rPr lang="es-ES" dirty="0" smtClean="0">
                <a:hlinkClick r:id="rId5" tooltip="Mallorca"/>
              </a:rPr>
              <a:t>Mallorca</a:t>
            </a:r>
            <a:r>
              <a:rPr lang="es-ES" dirty="0" smtClean="0"/>
              <a:t> y </a:t>
            </a:r>
            <a:r>
              <a:rPr lang="es-ES" dirty="0" smtClean="0">
                <a:hlinkClick r:id="rId6" tooltip="Tenerife"/>
              </a:rPr>
              <a:t>Tenerife</a:t>
            </a:r>
            <a:r>
              <a:rPr lang="es-ES" dirty="0" smtClean="0"/>
              <a:t>, uno por cada una de las islas o agrupaciones de ellas de </a:t>
            </a:r>
            <a:r>
              <a:rPr lang="es-ES" dirty="0" smtClean="0">
                <a:hlinkClick r:id="rId7" tooltip="Ibiza (isla)"/>
              </a:rPr>
              <a:t>Ibiza</a:t>
            </a:r>
            <a:r>
              <a:rPr lang="es-ES" dirty="0" smtClean="0"/>
              <a:t>-</a:t>
            </a:r>
            <a:r>
              <a:rPr lang="es-ES" dirty="0" smtClean="0">
                <a:hlinkClick r:id="rId8" tooltip="Formentera"/>
              </a:rPr>
              <a:t>Formentera</a:t>
            </a:r>
            <a:r>
              <a:rPr lang="es-ES" dirty="0" smtClean="0"/>
              <a:t> y </a:t>
            </a:r>
            <a:r>
              <a:rPr lang="es-ES" dirty="0" smtClean="0">
                <a:hlinkClick r:id="rId9" tooltip="Menorca"/>
              </a:rPr>
              <a:t>Menorca</a:t>
            </a:r>
            <a:r>
              <a:rPr lang="es-ES" dirty="0" smtClean="0"/>
              <a:t> en las </a:t>
            </a:r>
            <a:r>
              <a:rPr lang="es-ES" dirty="0" smtClean="0">
                <a:hlinkClick r:id="rId10" tooltip="Islas Baleares"/>
              </a:rPr>
              <a:t>Islas Baleares</a:t>
            </a:r>
            <a:r>
              <a:rPr lang="es-ES" dirty="0" smtClean="0"/>
              <a:t>, </a:t>
            </a:r>
            <a:r>
              <a:rPr lang="es-ES" dirty="0" smtClean="0">
                <a:hlinkClick r:id="rId11" tooltip="Fuerteventura"/>
              </a:rPr>
              <a:t>Fuerteventura</a:t>
            </a:r>
            <a:r>
              <a:rPr lang="es-ES" dirty="0" smtClean="0"/>
              <a:t>, </a:t>
            </a:r>
            <a:r>
              <a:rPr lang="es-ES" dirty="0" smtClean="0">
                <a:hlinkClick r:id="rId12" tooltip="La Gomera"/>
              </a:rPr>
              <a:t>La Gomera</a:t>
            </a:r>
            <a:r>
              <a:rPr lang="es-ES" dirty="0" smtClean="0"/>
              <a:t>, </a:t>
            </a:r>
            <a:r>
              <a:rPr lang="es-ES" dirty="0" smtClean="0">
                <a:hlinkClick r:id="rId13" tooltip="El Hierro"/>
              </a:rPr>
              <a:t>El Hierro</a:t>
            </a:r>
            <a:r>
              <a:rPr lang="es-ES" dirty="0" smtClean="0"/>
              <a:t>, </a:t>
            </a:r>
            <a:r>
              <a:rPr lang="es-ES" dirty="0" smtClean="0">
                <a:hlinkClick r:id="rId14" tooltip="Lanzarote"/>
              </a:rPr>
              <a:t>Lanzarote</a:t>
            </a:r>
            <a:r>
              <a:rPr lang="es-ES" dirty="0" smtClean="0"/>
              <a:t> (incluyendo a </a:t>
            </a:r>
            <a:r>
              <a:rPr lang="es-ES" dirty="0" smtClean="0">
                <a:hlinkClick r:id="rId15" tooltip="La Graciosa"/>
              </a:rPr>
              <a:t>La Graciosa</a:t>
            </a:r>
            <a:r>
              <a:rPr lang="es-ES" dirty="0" smtClean="0"/>
              <a:t> y las islas menores) y </a:t>
            </a:r>
            <a:r>
              <a:rPr lang="es-ES" dirty="0" smtClean="0">
                <a:hlinkClick r:id="rId16" tooltip="La Palma"/>
              </a:rPr>
              <a:t>La Palma</a:t>
            </a:r>
            <a:r>
              <a:rPr lang="es-ES" dirty="0" smtClean="0"/>
              <a:t> por las </a:t>
            </a:r>
            <a:r>
              <a:rPr lang="es-ES" dirty="0" smtClean="0">
                <a:hlinkClick r:id="rId17" tooltip="Islas Canarias"/>
              </a:rPr>
              <a:t>Islas Canarias</a:t>
            </a:r>
            <a:r>
              <a:rPr lang="es-ES" dirty="0" smtClean="0"/>
              <a:t> y 2 senadores por cada una de las ciudades autónomas de </a:t>
            </a:r>
            <a:r>
              <a:rPr lang="es-ES" dirty="0" smtClean="0">
                <a:hlinkClick r:id="rId18" tooltip="Ceuta"/>
              </a:rPr>
              <a:t>Ceuta</a:t>
            </a:r>
            <a:r>
              <a:rPr lang="es-ES" dirty="0" smtClean="0"/>
              <a:t> y </a:t>
            </a:r>
            <a:r>
              <a:rPr lang="es-ES" dirty="0" smtClean="0">
                <a:hlinkClick r:id="rId19" tooltip="Melilla"/>
              </a:rPr>
              <a:t>Melilla</a:t>
            </a:r>
            <a:r>
              <a:rPr lang="es-ES" dirty="0" smtClean="0"/>
              <a:t>.</a:t>
            </a:r>
          </a:p>
          <a:p>
            <a:pPr algn="just"/>
            <a:r>
              <a:rPr lang="es-ES" dirty="0" smtClean="0"/>
              <a:t>Los senadores designados por las comunidades autónomas son elegidos por la asamblea legislativa de cada una a razón de un senador inicial y otro más por cada millón de habitantes de su respectivo territorio.</a:t>
            </a:r>
          </a:p>
          <a:p>
            <a:pPr algn="just"/>
            <a:r>
              <a:rPr lang="es-ES" dirty="0" smtClean="0"/>
              <a:t>La elección de los senadores de este último grupo se verifica con arreglo a un criterio de representación mayoritaria atenuada, que prima a los partidos y coaliciones más votadas.</a:t>
            </a:r>
            <a:endParaRPr lang="es-ES" dirty="0"/>
          </a:p>
        </p:txBody>
      </p:sp>
      <p:pic>
        <p:nvPicPr>
          <p:cNvPr id="33794" name="Picture 2" descr="http://3.bp.blogspot.com/_PEqdpJQxdfo/TVKE2ko_KqI/AAAAAAAAAO4/uuF5nIRwzFk/s1600/senado1.jpg"/>
          <p:cNvPicPr>
            <a:picLocks noChangeAspect="1" noChangeArrowheads="1"/>
          </p:cNvPicPr>
          <p:nvPr/>
        </p:nvPicPr>
        <p:blipFill>
          <a:blip r:embed="rId20"/>
          <a:srcRect/>
          <a:stretch>
            <a:fillRect/>
          </a:stretch>
        </p:blipFill>
        <p:spPr bwMode="auto">
          <a:xfrm>
            <a:off x="179512" y="2996952"/>
            <a:ext cx="1825618" cy="1208559"/>
          </a:xfrm>
          <a:prstGeom prst="rect">
            <a:avLst/>
          </a:prstGeom>
          <a:noFill/>
        </p:spPr>
      </p:pic>
      <p:pic>
        <p:nvPicPr>
          <p:cNvPr id="5" name="Sonido grabado">
            <a:hlinkClick r:id="" action="ppaction://media"/>
          </p:cNvPr>
          <p:cNvPicPr>
            <a:picLocks noRot="1" noChangeAspect="1"/>
          </p:cNvPicPr>
          <p:nvPr>
            <a:wavAudioFile r:embed="rId1" name="Sonido grabado"/>
          </p:nvPr>
        </p:nvPicPr>
        <p:blipFill>
          <a:blip r:embed="rId21"/>
          <a:stretch>
            <a:fillRect/>
          </a:stretch>
        </p:blipFill>
        <p:spPr>
          <a:xfrm>
            <a:off x="4449763" y="3306763"/>
            <a:ext cx="244475" cy="244475"/>
          </a:xfrm>
          <a:prstGeom prst="rect">
            <a:avLst/>
          </a:prstGeom>
        </p:spPr>
      </p:pic>
      <p:sp>
        <p:nvSpPr>
          <p:cNvPr id="6" name="5 Título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s-ES" dirty="0" smtClean="0"/>
              <a:t>EL SENADO </a:t>
            </a:r>
            <a:r>
              <a:rPr lang="es-ES" dirty="0" err="1" smtClean="0"/>
              <a:t>ii</a:t>
            </a:r>
            <a:endParaRPr lang="es-E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3437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Rectangle 1"/>
          <p:cNvSpPr>
            <a:spLocks noChangeArrowheads="1"/>
          </p:cNvSpPr>
          <p:nvPr/>
        </p:nvSpPr>
        <p:spPr bwMode="auto">
          <a:xfrm>
            <a:off x="251520" y="1628800"/>
            <a:ext cx="8064896" cy="2585323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s-E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A los miembros del Tribunal Constitucional.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s-E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A los altos cargos de la Administración del Estado, con la excepción de los miembros del Gobierno -los miembros del gobierno pueden ser o no parlamentarios-.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s-E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Al Defensor del Pueblo.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s-E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A magistrados, jueces y fiscales en activo.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s-E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A militares y miembros de los cuerpos y fuerzas de seguridad del Estado en activo.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s-E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A los miembros de las juntas electorales</a:t>
            </a:r>
          </a:p>
        </p:txBody>
      </p:sp>
      <p:sp>
        <p:nvSpPr>
          <p:cNvPr id="3" name="2 CuadroTexto"/>
          <p:cNvSpPr txBox="1"/>
          <p:nvPr/>
        </p:nvSpPr>
        <p:spPr>
          <a:xfrm>
            <a:off x="899592" y="1052736"/>
            <a:ext cx="6768752" cy="36933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" dirty="0" smtClean="0"/>
              <a:t>LA LEY IMPIDE SER DIPUTADOS O SENADORES</a:t>
            </a:r>
            <a:endParaRPr lang="es-ES" dirty="0"/>
          </a:p>
        </p:txBody>
      </p:sp>
      <p:sp>
        <p:nvSpPr>
          <p:cNvPr id="4" name="3 Rectángulo"/>
          <p:cNvSpPr/>
          <p:nvPr/>
        </p:nvSpPr>
        <p:spPr>
          <a:xfrm>
            <a:off x="3707904" y="4581128"/>
            <a:ext cx="4572000" cy="1477328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r>
              <a:rPr lang="es-ES" dirty="0" smtClean="0"/>
              <a:t>Ser diputado y senador simultáneamente. </a:t>
            </a:r>
          </a:p>
          <a:p>
            <a:r>
              <a:rPr lang="es-ES" dirty="0" smtClean="0"/>
              <a:t>Ser parlamentario autonómico y diputado en el Congreso simultáneamente -la ley no impide ser parlamentario autonómico y, a la vez, senador-. </a:t>
            </a:r>
            <a:endParaRPr lang="es-ES" dirty="0"/>
          </a:p>
        </p:txBody>
      </p:sp>
      <p:pic>
        <p:nvPicPr>
          <p:cNvPr id="5" name="Sonido grabado">
            <a:hlinkClick r:id="" action="ppaction://media"/>
          </p:cNvPr>
          <p:cNvPicPr>
            <a:picLocks noRot="1" noChangeAspect="1"/>
          </p:cNvPicPr>
          <p:nvPr>
            <a:wavAudioFile r:embed="rId1" name="Sonido grabado"/>
          </p:nvPr>
        </p:nvPicPr>
        <p:blipFill>
          <a:blip r:embed="rId3"/>
          <a:stretch>
            <a:fillRect/>
          </a:stretch>
        </p:blipFill>
        <p:spPr>
          <a:xfrm>
            <a:off x="4449763" y="3306763"/>
            <a:ext cx="244475" cy="244475"/>
          </a:xfrm>
          <a:prstGeom prst="rect">
            <a:avLst/>
          </a:prstGeom>
        </p:spPr>
      </p:pic>
      <p:sp>
        <p:nvSpPr>
          <p:cNvPr id="6" name="5 Título"/>
          <p:cNvSpPr>
            <a:spLocks noGrp="1"/>
          </p:cNvSpPr>
          <p:nvPr>
            <p:ph type="title" idx="4294967295"/>
          </p:nvPr>
        </p:nvSpPr>
        <p:spPr/>
        <p:txBody>
          <a:bodyPr>
            <a:normAutofit fontScale="90000"/>
          </a:bodyPr>
          <a:lstStyle/>
          <a:p>
            <a:r>
              <a:rPr lang="es-ES" dirty="0" smtClean="0"/>
              <a:t>PROHIBICIONES DE</a:t>
            </a:r>
            <a:r>
              <a:rPr lang="es-ES" baseline="0" dirty="0" smtClean="0"/>
              <a:t> LOS PARLAMENTARIOS</a:t>
            </a:r>
            <a:endParaRPr lang="es-E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7800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Disen_o_Plantilla_Tema_PowerPoint_-1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Diseño personalizado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Disen_o_Plantilla_Tema_PowerPoint_-1</Template>
  <TotalTime>98</TotalTime>
  <Words>800</Words>
  <Application>Microsoft Office PowerPoint</Application>
  <PresentationFormat>Presentación en pantalla (4:3)</PresentationFormat>
  <Paragraphs>55</Paragraphs>
  <Slides>12</Slides>
  <Notes>0</Notes>
  <HiddenSlides>0</HiddenSlides>
  <MMClips>12</MMClips>
  <ScaleCrop>false</ScaleCrop>
  <HeadingPairs>
    <vt:vector size="4" baseType="variant">
      <vt:variant>
        <vt:lpstr>Tema</vt:lpstr>
      </vt:variant>
      <vt:variant>
        <vt:i4>2</vt:i4>
      </vt:variant>
      <vt:variant>
        <vt:lpstr>Títulos de diapositiva</vt:lpstr>
      </vt:variant>
      <vt:variant>
        <vt:i4>12</vt:i4>
      </vt:variant>
    </vt:vector>
  </HeadingPairs>
  <TitlesOfParts>
    <vt:vector size="14" baseType="lpstr">
      <vt:lpstr>Disen_o_Plantilla_Tema_PowerPoint_-1</vt:lpstr>
      <vt:lpstr>Diseño personalizado</vt:lpstr>
      <vt:lpstr>LA CONSTITUCION ESPAÑOLA</vt:lpstr>
      <vt:lpstr>LAS PARTES DE LA CONSTITUCION ESPAÑOLA</vt:lpstr>
      <vt:lpstr>MAPA CONCEPTUAL DE LA CONSTITUCION</vt:lpstr>
      <vt:lpstr>LAS CORTES GENERALES</vt:lpstr>
      <vt:lpstr>EL CONGRESO DE LOS DIPUTADOS I</vt:lpstr>
      <vt:lpstr>EL CONGRESO DE LOS DIPUTADOS II</vt:lpstr>
      <vt:lpstr>EL SENADO</vt:lpstr>
      <vt:lpstr>EL SENADO ii</vt:lpstr>
      <vt:lpstr>PROHIBICIONES DE LOS PARLAMENTARIOS</vt:lpstr>
      <vt:lpstr>ESTATUS DE LOS PARLAMENTARIOS</vt:lpstr>
      <vt:lpstr>EL PODER JUDICIAL</vt:lpstr>
      <vt:lpstr>EL CONSEJO GENERAL DEL PODER JUDICIAL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Luis</dc:creator>
  <cp:lastModifiedBy>USUARIO</cp:lastModifiedBy>
  <cp:revision>13</cp:revision>
  <dcterms:created xsi:type="dcterms:W3CDTF">2012-12-24T12:10:52Z</dcterms:created>
  <dcterms:modified xsi:type="dcterms:W3CDTF">2020-09-30T08:51:26Z</dcterms:modified>
</cp:coreProperties>
</file>