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4" r:id="rId6"/>
    <p:sldId id="259" r:id="rId7"/>
    <p:sldId id="260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53" autoAdjust="0"/>
  </p:normalViewPr>
  <p:slideViewPr>
    <p:cSldViewPr>
      <p:cViewPr varScale="1">
        <p:scale>
          <a:sx n="63" d="100"/>
          <a:sy n="63" d="100"/>
        </p:scale>
        <p:origin x="9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89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53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58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29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9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64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2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62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96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bre de la Asigna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1800" b="1" i="0" cap="all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9435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8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375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108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0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1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32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08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46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79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44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82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0324" y="1053799"/>
            <a:ext cx="4926476" cy="519716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55989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29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95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025692" y="0"/>
            <a:ext cx="4046706" cy="622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990046"/>
            <a:ext cx="8229600" cy="489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7BF37-A0EB-284B-9BC7-52A935047737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D06C-FA67-4444-926C-693F88BE41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0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1800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C3904-D84E-C340-9AAE-802F3B311878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248F-79A3-4040-ACE3-D19B414BBEF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7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inicionabc.com/politica/division-de-poderes.php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5" Type="http://schemas.openxmlformats.org/officeDocument/2006/relationships/hyperlink" Target="http://www.definicionabc.com/negocios/administracion.php" TargetMode="External"/><Relationship Id="rId4" Type="http://schemas.openxmlformats.org/officeDocument/2006/relationships/hyperlink" Target="http://www.definicionabc.com/politica/poder-ejecutivo.ph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4.png"/><Relationship Id="rId5" Type="http://schemas.openxmlformats.org/officeDocument/2006/relationships/hyperlink" Target="http://noticias.juridicas.com/base_datos/Admin/constitucion.html" TargetMode="External"/><Relationship Id="rId4" Type="http://schemas.openxmlformats.org/officeDocument/2006/relationships/hyperlink" Target="http://noticias.juridicas.com/base_datos/Admin/constitucion.t3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ticias.juridicas.com/base_datos/Admin/constitucion.t2.html" TargetMode="Externa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6.png"/><Relationship Id="rId5" Type="http://schemas.openxmlformats.org/officeDocument/2006/relationships/hyperlink" Target="http://noticias.juridicas.com/base_datos/Admin/constitucion.html" TargetMode="External"/><Relationship Id="rId4" Type="http://schemas.openxmlformats.org/officeDocument/2006/relationships/hyperlink" Target="http://noticias.juridicas.com/base_datos/Admin/constitucion.t3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052736"/>
            <a:ext cx="82809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LA ADMINISTRACION/PODER EJECUTIVO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95736" y="1700808"/>
            <a:ext cx="466226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/>
              <a:t>- La Administración pública es una organización de medios materiales, económicos, técnicos y personales que el Estado utiliza para identificar adecuadamente las demandas de la sociedad y para poder satisfacerlas, mediante la prestación de bienes y servicios públicos.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03648" y="3717032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Dentro de la teoría política de la </a:t>
            </a:r>
            <a:r>
              <a:rPr lang="es-ES" b="1" dirty="0">
                <a:hlinkClick r:id="rId3" tooltip="Definicion de división de poderes"/>
              </a:rPr>
              <a:t>división de poderes</a:t>
            </a:r>
            <a:r>
              <a:rPr lang="es-ES" b="1" dirty="0"/>
              <a:t>  que establece que un gobierno se compone de tres partes (el poder </a:t>
            </a:r>
            <a:r>
              <a:rPr lang="es-ES" b="1" u="sng" dirty="0">
                <a:hlinkClick r:id="rId4"/>
              </a:rPr>
              <a:t>ejecutivo</a:t>
            </a:r>
            <a:r>
              <a:rPr lang="es-ES" b="1" dirty="0"/>
              <a:t>, el legislativo y el judicial), el poder ejecutivo suele ser visto como el preponderante ya que es el que tiene a cargo la toma de decisiones y la </a:t>
            </a:r>
            <a:r>
              <a:rPr lang="es-ES" b="1" dirty="0">
                <a:hlinkClick r:id="rId5" tooltip="Definicion de administración"/>
              </a:rPr>
              <a:t>administración</a:t>
            </a:r>
            <a:r>
              <a:rPr lang="es-ES" b="1" dirty="0"/>
              <a:t>  del gobierno en materia económica, social, educativa, política, etc. </a:t>
            </a:r>
            <a:br>
              <a:rPr lang="es-ES" dirty="0"/>
            </a:b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5733256"/>
            <a:ext cx="80648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Son los mismos órganos lo que realizan las acciones de gobierno (ejecutivo) y de administración .</a:t>
            </a:r>
          </a:p>
        </p:txBody>
      </p:sp>
      <p:pic>
        <p:nvPicPr>
          <p:cNvPr id="1026" name="Picture 2" descr="https://encrypted-tbn0.gstatic.com/images?q=tbn:ANd9GcTcHitfvubr_9d5rcxh3LE7_jf1bSdmn17IgGDQzdr0GubHA4l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2060848"/>
            <a:ext cx="1861914" cy="1239020"/>
          </a:xfrm>
          <a:prstGeom prst="rect">
            <a:avLst/>
          </a:prstGeom>
          <a:noFill/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915816" y="0"/>
            <a:ext cx="3886200" cy="675506"/>
          </a:xfrm>
        </p:spPr>
        <p:txBody>
          <a:bodyPr/>
          <a:lstStyle/>
          <a:p>
            <a:r>
              <a:rPr lang="es-ES" dirty="0"/>
              <a:t>LA ADMINISTRACION/EL PODER EJECUTIVO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196752"/>
            <a:ext cx="655272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Clases de administraciones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19888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1. La </a:t>
            </a:r>
            <a:r>
              <a:rPr lang="es-ES" b="1" dirty="0"/>
              <a:t>Administración General del Estado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2. La </a:t>
            </a:r>
            <a:r>
              <a:rPr lang="es-ES" b="1" dirty="0"/>
              <a:t>Administración Autonómica</a:t>
            </a:r>
            <a:r>
              <a:rPr lang="es-ES" dirty="0"/>
              <a:t> (Comunidades Autónomas).</a:t>
            </a:r>
            <a:br>
              <a:rPr lang="es-ES" dirty="0"/>
            </a:br>
            <a:r>
              <a:rPr lang="es-ES" dirty="0"/>
              <a:t>3. La </a:t>
            </a:r>
            <a:r>
              <a:rPr lang="es-ES" b="1" dirty="0"/>
              <a:t>Administración Local</a:t>
            </a:r>
            <a:r>
              <a:rPr lang="es-ES" dirty="0"/>
              <a:t> (Ayuntamientos, Mancomunidades, etc.).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491880" y="35730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4. Los </a:t>
            </a:r>
            <a:r>
              <a:rPr lang="es-ES" b="1" dirty="0"/>
              <a:t>Organismos Públicos, Agencias y demás Entidades de derecho público</a:t>
            </a:r>
            <a:r>
              <a:rPr lang="es-ES" dirty="0"/>
              <a:t> con personalidad jurídica propia, vinculadas o dependientes de cualquiera de las Administraciones Públicas.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5. La Administración periférica (Delegados de Gobierno.)</a:t>
            </a:r>
          </a:p>
        </p:txBody>
      </p:sp>
      <p:pic>
        <p:nvPicPr>
          <p:cNvPr id="27650" name="Picture 2" descr="https://encrypted-tbn1.gstatic.com/images?q=tbn:ANd9GcS1DiWApx4YzP1NHkUHiL9MmXPV-QuE-rbMcPNHq8GJ3itvwUbJ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1700808"/>
            <a:ext cx="1358280" cy="1018710"/>
          </a:xfrm>
          <a:prstGeom prst="rect">
            <a:avLst/>
          </a:prstGeom>
          <a:noFill/>
        </p:spPr>
      </p:pic>
      <p:sp>
        <p:nvSpPr>
          <p:cNvPr id="27652" name="AutoShape 4" descr="data:image/jpeg;base64,/9j/4AAQSkZJRgABAQAAAQABAAD/2wCEAAkGBhQSERUUEBQWFBQWGBUUFxUUFRUVFBgXFxcVFBQVFRYaGyYeGhojGRgVIDEgIycpLSwsFx8xNTAqNSYrLCkBCQoKDgwOGg8PGiwkHyUwMi8qLCwsLCwtKiksLC0tKi00Ki8tLy4sLCwsLCwsMDUsLC8sLCwvLCosLCosLSwsLP/AABEIAMMBAgMBIgACEQEDEQH/xAAcAAABBAMBAAAAAAAAAAAAAAAAAgMFBgEEBwj/xABIEAACAQIEAwQFCQUECQUAAAABAhEAAwQSITEFBkETIlFhBzJxgZEUI0JScpKhsdEXk9LT4RYzwfEVJFNUYmOisvA0NUSC4v/EABsBAAEFAQEAAAAAAAAAAAAAAAACAwQFBgEH/8QAOxEAAQMCBAMFBwIFAwUAAAAAAQACAwQREiExQQVRcRNhgZGxBhQiMqHB8CPRFTNC4fEkUnIlYqLC8v/aAAwDAQACEQMRAD8Acoop2zhy3kPZv7KvybLEsYXmwTVWzlnk/tIuXoykAhOpB1BMbD8fZua6uB8TPltUrw/nE4PusA6bwWykeSnrsdI6dKi1L3Bvwq1oKUGT9QX5K3HknDkQVHrFiRI3JMaHQaxA8KrHHeSblpi1gZ7UZtWUMsCWmSJHWa1+Eeks9tdLlCt1gUVnKrbAXKQWKRELM6a+2atHG1fH4C4MOWt3NRAaJKEh7ZZTBVtROxkGoVPMcYGLIq4quHtLbPYQeliuXf6WtfW/Bv0obi1r63wB/SoLE4N7Zi4jIdYzKROUlWid4YEe0UzWxFBEcwT9P2VB7q0a3U+3GUnQEjq0GB4U8vErZ2cflTOFw1j5Pdi9cE9jm+bWAczaEdprrO8dKg76qGIQllkwSMpI6EiTFRII4ah72NxDCbZgjYHcDPPTkLpb6NoA/dWuaJqv4Lhl91Z7SXCq6syhsoHUkjyq/wDKfK+WWxly04ZFyqLgDKTqc0R0jrUWqaynFy8Hu3XI+GySH4fRQAPhrSzZaCcpgb7ae2i7zELGJZbQti2txlVzbdhAfKW70yRlIkDeddQR1RLtmCO0tiZnvJr7ddaqTXG/ykdVNbwbL5wT3Z2XJw1YL05zPx3Ckf6lZuBgxGZhltldQSFJLTMRtuZqf9HXCreKwTm+MxF9xMkMPm7ekjoJOm2tcHE4nODW5pEXBnSRPlEjciBa+Zvvbl3quBqUDWlxbHCziL1pUYi3cuIDPRWIE6b6VrWOJOzA5IUTPj5a0o8Tpxv9CoQ4dO6bsGDE7uIP1GXW+m9lLUUzZxE09NTo5GyNxNNwo9RTS00himbhcNj3oooopajoooooQiiiihCKKKKEIooooQiiiihCKKKKEIq6/wCg7eJtdrhDl1IKtoCRoYn1Sd9fHpVKqd5d4ollXa4zMUjs7WYhSW1Zo20jc7e0io84NsTdVY0EjQ4sdofsmb1lkYq4KsNwRBqs80XEJVdc666ad1gYE/aAMeVdqxHDExNodsgDRupkqeoVuon3GuS868MbD37lvtFgpaMEd5gWaI00IjXWo4eyduB6ug19O8SMKrVzCQVBRlVhKsT0gxHiM2v/AJNdf5J5msGxbtAdmVAtgGArFRBIPQneD41zviHDez7BlBtssK7OysmaZECTpOY6DY1vcJ1UyQ0u3eGgPe3HlUaCGmezFCb9976KVU1c7nASC3dnvvmSVIc38nY3E4wlWF1cgKuYtookjs4mA066bzNbXBPRQrWgcUXW5LSEZIiBl17w3k10DhNhFQBDmA0nNm20Ov8A5tW9Uo8SnwCNpsByyTYp2XxFc9xPoxVWCWiBYfJ2uYsboKEsDbYad6YgjTfyra4f6KsNbYs2e4NYV2AA2jVQCY/xpzmfmw2cfYwyP/e9mGAAOTO+QE+ZB0B2gGp7A8aFy/es7GyLROup7VS4MeAiPjTArKix+Ii+vfoL+gTvu7RnhWpxTCYXCYO4rqq2MrA2wSMxcRlB1OZj1/SuF9iuuh8tQY/DWu0+kv8A9vuTPrWv+9d643ZslmAHUgT010qrqAHG7lq+CuMULnNJGfoP7rYR0VFGuYHTujLlPrD4zWteidFAHkBVgxnK9yzbLi5bYAEwCCSInQeyarzzOtRopmTi7XXAyU6nMViYtzntn5DRWDly81sG81u3eSeyCXWtqufRp7w6LO0bifCutcKFjIfkvZZJM9jkyZoEzk0mI/CuFYSyHYKev51ceU8FfR+zs4hreZi+QoDaYAKWJbXKxEjRfojWpDZLODVSV1FI+QyfCGga539Nlb+J4vh1oubow7PmOZVS3cul9ZzAazMyWjXeqUWW+7MltVBOiqAoUQdIAifVk9dT4RGcZE4i80Rmu3THUd9tD0+FNWUkVHkkLjawUyn4b7vB2pPxHcaAevVP46E7qgAzPj0HXwmaatYgkgAEk6ADUn3UzfbTXSKc4JzLaw7i4bdxnEgQyqsEEbQTsfGkGunp2kxZ8ht9dFLl4JTVkOKSLG/mDYk95v63Ujfwly2YdSD4b+6kMCDBBB8xFSH7ULW/ydp8c6zpt9HzPxrS4jzxh7xl8PcB8VuKPOfV386fpfaGdzgJ4CBbMgg59OXisbL7F1tiY2+Bt63TdK7NonK0HUGDBHiPKtW5zLhDtYur9m6v+KmrxwXj2EbD2wb1sDKBkuugYRpBBjUbTGtLrvaUU7Wvjic65zByt5XUQ+ydbFnO2w2Izz8FTwaKsnFrWCZXdL1svBKqt1NT4BQd/wBarStVxwzikXEIy+MEWyIIsqGu4fLRuDZBros0UA0VaKvRRRRQhFFFFCEUUUUIRS7LkMpBggzMT7ZHUeVIrZ4bdVb1tnjKHXNIkZZ1kddKS/5SnIvnHVdR4FnyS+czrNyA5OskqNEERCjbrrVE9K/BnzfKFQOhRUdtc1rIzMG0+iwaJ6RrvT3F+dbrtFhjbtjQQBmMT3iSNJ8KkOSsUSLt29elQe+HMwYnMWOsQIj21XNjdF+ofJaIVUczuxbfquZoCewyAXGI9XVpOYwpAMklY2/wqzW8GbXddMjasViIkzA8ojWr5g+KYAP82bSORJKoqaRJlgI231pjmzimGFtQwW6SQAEYB1UiSwOvlodDIrkL3NszDz7tSTp4pyUMLS/EPXTJanJa3AWgRbMHUHeYGXp0afYK2/SPjr9nBG7hmysjozkEA9nMMBO8kqPf5VHYLny1bVF7O5CrE92ZERAnrqZ/OrNiuMWBYFzEOiWnAEuwCkOsgE+Y0pqQOD8TgpFLLGbBhxWXF+bOJWb3ErV2xdLIxsXCSApQs6NkzgAkBCNySpkaRXR8Bgxax+Mxl66qW2KWFzNHqJbY76aEEADXVvfxzA3LVrFi5blsPav22Gcd42luAksvsB399dI5huW7zcRsm9/d9jilULMMLZFwCYnNKGQYAdfMUucFrcuSunxjE1mdtPqFr8/86WcVZS1hyzDPmYlCohcwWJ11322jY6VHcNtucEVVZOYKO6CdZOhiZ9/SqqK6XgOKBcMLjHKFtqWCqhOmUSBmBJnNWW4pI7CzCLm/poPFWNSxtLE1jdL3zWpxS1cNs5e8CbRRQpkADM86bGCdzoOlV/nCe0tyB6gM5QJkDwAn+tXfE8QFtAzP3SVU5Vtky3dWBn13HsE1XudsR80E0J7TeFnTNtBOnq1UUMru1Z8OVyPoAfIWPiolHJhla38zVd5axVu1iLdy9myoc/cgtK6qNSNJifKujH0m4aNVvfcT+OuU22gzUqnFbUa2SdABF2BOsn1eumnSK073yN+Rd4pR1U0gfCRa2hVu4pzLw++JuWboY/TVEVvAah9fYZqqYm5ZzRaZysDV0CNPXQMRH61qWMfDDOJWRIBgx1jetrjWLwysvyfMwI1LA6HykA/h0qPM9weARrvbLxSqOm4jHM2PEHM8eX07lsYPg/yhTrlVSuZiJHeMKDJHWncXyWhaflCAAGWCEAZd9M34+07AxpcM4+1qUtjtBdhSg11+iw0MmenXarZiGykhVcgm5tZuLPdBQgdkd2JB+rvrNVFRLM2QgGw20VrW1NXSS4YzYHMaHrqq3/YZJM4hRvlGUy0An62m35+BjCchqQP9YXMSgyhNZfbUt/XxAqVxPHbdt2VyysM2RXQqYySmnY6SxPs9bU1rYrm21by3LZW64ZZSCp/uzLFivR9NtYnSkkVhbiaDzGWXnZRY+LV73iMPzJsMm6o/ZY3+8L+7P8VN3vRjd07O7bIGkkONfYAfzp4elRv93X94f4aj7npKxIY5ezCySBlmBOgmdfbUFn8UIN7eNvsrtg4wXZkDrh+yfX0YYkai7aBHWbn8FLPoyxRObtrc+M3J/wC2tT9pmL8bf3P61n9pmL8bf3P60r/qgyDm/ngnjBxRxuSwnTQactFKNyFjDEXrK+zPH4pTt7kbFsI7SyD4gv8AkUqG/aXi/G39z+tH7S8X42/uf1qR71xrP9QZ/nJVZ9n5ThJii+HTIfXLPxutp+TL+G79y9bK6iJumdCfq702KaXnXE4j5u4EKneE1HmDOlO1svZ73g0594Nzfw8MvNYP2vjljq2iYNxYf6eW1/tloiiiitEsciiiihCKKKKEIoiiihCCtAFFFCFhqnXxR4klvCXF7NA1tg1rXW2NcwP0cs7RBK77GKwOAe84S2JJ/wA/y61feBcAOGtMwUPeytCgmDpKoD5sBLR+AFQ6l7R1VxwxswfiYbBUP0lYnC2Et4G1h5uIqOL0gFA0KdQJuMyqJnTbcjSQwvDL9/hqXAq51wpQXUb5y8me2cjrlkZbdpl1JknQiTWnyzhsRxN717EW0AbCnDC4VjLdKgo6qdS0MxMRAYa0rgvDGt8P4lZLFzaudmILkTbclsizpJ1iIk6zrUSSwjLdx91tGWBa0HMEX31VMQSRXS+C4cPhlS5JQ2xmHf2GSfVJ6COm01zjDvlYE9DV/scx2WSTcUeAcLm6zM9J8JGgHSslxQPIbgB6jZWnEQ5wAAuFK3cPbuqEMwCsD57ukar7e9Hxqt88MSq7/wB42+b/AI/rGfw671qcGxiLi79xnUIxMFoykSI38BMVs8wcbtvaNtHDFvqgAfRMtGm8nxmfGagspZKeoY0XcMj3DEBfy0PRVlIHmQOLCM/oD+FVGKyBQbyDrt5VO8T5Tv2ENx0+bGWXDKRBAMxMxJiY3rUlpGy0LpGtIDja+ig8tWrgvJHb2VuPcCq4zKAsnw1JI/L31X8PowIAaNYb1TGsGOlSGE5yxFi2ERbWUTEh2OpJ+v4zVVxE1BjDafI3z00/LJfZVEmcBAIVhw3o/t2nS4LrEo6MBkAkhgY3qO41zHiUxat2EC2XCIyEu6GAzAjXURGXQTrM01w/njE3r1q0y2ouXLaaK4PeYDfMY+BqexPGP9atNKhFGIsmSQCctm6XDRGXuqo03zAxFU0NPVlxfNGJMiNQLX/fRUfFoqzG1sslnWvlbTO/3Vb5p4yLWLxGZATcs2godEcqxFpoefowDIE6hT0qs8ucP+VYpLLMVD5u8IJGVGbb3VZuaOBnFYg3VZVDpbYAkyO9bskHTcM428DWjg+CXME/ylHtlrQYgHMQcz3MMdBHUE7+Fa+Osgi4YacOtLgw2zyfhsBe1tVTQ0dW6pZIwZYhY5c1asDy5heHE3b75phVZ0kKdZgKDqR1PhW8ObOH/wC1T92/8FVvAYS7xYO9252QTKmVEY229ZpgvGYT+Ip/9lY/3g/uv/3Xn00dOXf6qU497aei2T46cuPv0zu03toP/FT45t4f/tU/dv8AwUr+13D/APaJ+7f+Cq8fRYAJOJIA3JtCB7TnrQxPJWHTfGgnwS1m/J4rsNBSVBwxPe49wJ/9U28cHjF3zuHX/wCVcP7X8P8A9on7p/4KRj+Z8Oo+Zti40adzKo9sgH3RVIw/CktMSjF9PWZQhHjAk/Ga3AK1vD/ZGnyknLj/ANpNvPK6xPGeMwxydlQEkD+o79BYad/knsXjGutmfKPAKAoHupmiitvFEyJgZGLAaALHSSOkcXPNyUUUUU4kIooooQiiiihCKKKKEIoNFJY0IV35BS2VdgpDiEJnulT3pHmSDP2RVxaqZ6PQctzw+bO3ndG9XJqpZ/5hWvo/5LU0tsDbT2Rp0kdP8qr/ACPy6+Dw7JdfPce49xmGp1gDM27NpJPixqxVWed+ajg7QFofPPopZTlCwczKdiwOXQ/WFMl1gp8THyO7Nu65xzmoGPxENm+cJmI1IBK+4yvuqIFDuWJZiSSSSTuSTJJ99ZAqJqVsmNwMDeQWc0U3bJY+Xh+tSCcDuXOz7OCLhZV7yDvLEgydBr1peE4JdPZwB84WVe+g1WM066DXc+FRnuJIA0VhAImNLnkX79tf2PkoW8vdb2H8q9D2FlFBEjKND7BXAMVb7rEbQ35V6Cwg7i+wfkKtbhwBCzHGQRgB7/soVuRsGWLGzOaSVzPk11MKGgUce5QsYoKXDKyDKrIQGyjZDIIK+0f4zPla0+KcQWxae7cnKgzGNTGg0E+dNvY1zSDoqiKecPBY44ts+aplv0f2AQVuXVYQVIZQVYagghJBBqMxWAf5Uod8TlD3ArlpuEi1mcrC9e6CddDEaa6nFed8QL1wWnttbDuEbIDK5jlMg66daj7vOmJLK57POklW7PvLIgwZ6jpWZoxVQPc2U4m9c8v3WqFBXS2e5wOR17we7vU3bIKWypYhrSMMzByJxWG0DAAFdNCBtW5Y4IMSCrki384pKkA5hib7BdQehk+6qj/ae87At2chVQDJCwpRlUBSANUX4Vs4bmTiSFgtt2UkkA4du7OsL3dvKo1ZDK4udGQLm4ufzNdNJURRtZcBwzvf0yT3FsVisHdazhS62lPdiyhkEA5pCa+E+VJwPMuOJJuXmUDobdsE/wDRIFWrl7j7/JpxKX1u21l2uWiiuSxACGACfVEafnUVxrjna6BVHTNqWPtJA/LpUjhFP71UWlp2ua3IuyzPlnfVUfGOL9jTugwNEmmKwJPMjLU8/uo3FcQuXTNxy3t2+A0ppaRShXokcbI24WAAcgLBeavc55u43Tqms0hTS6eTCKKKKEIooooQiiiihCKKKKEIooooQgmkGssaQa4uhSvKvpAw2GRxdN2ZACBAQcoY5gZ0JPd1jp5xVeYee8Ti3BdyiKcyW7RKBddDIMsw01PuiozjlwNebLGkAkdSBB/T3Vo5DWflcS83KthM8sDBkAuk2fTE4S2vYAuARccuRJghSg6GYJnziNxUjfa6QGcuQDGZi3UsYnaSSag4qR4e2hg66/lpTRGJXnCuIysmEZt8RGZ2WwdBJ0FZLrsDvrPhWlcuEnvE+z+lC0vsARYr0JosbqSs4oojomU5wFYlQTAOYZSdjPUU/e4rcudoG7P5xURotqICRGX6p0Ekb01heA37iZ7dpmXXURGm+5ppLixprUMwsddsTrkai+nXkpMdSxziXAE78/zIeSVeUC032TXfsFrbX7I/IVwC9d7jD/hb8q9AYA/Np9kfkKlxRujZhcs9x14e5rh3/ZPEVEcxcBt4q2FugkKwYAMyiRIEwddzUwxpsmuyMEjSw78lno5HRuDmmxColzkbCD1lYE6Qbr67nTXXQH4Vj+wWE+o37x/1qX5n5VGIcX1fs7iW3QMFU6HvAgmCrDvQ3QMdKp3AeeD8kuMQWa0oydrdDXXkBu8QqzAO4BMKfbWUruE1cLO0gkc4XAIvYi+m+asY+J1LnBhe650zKlcNyjgu0PZqWe0yzLsyhtGAYEwdIMVZINcPxfErhd3zsrXCbjC2zIuZpJ0Bp/g3aXHzM7lF01djLdOvTf4VG/gc9U9rDJc99zbnurCrZal97llJaBcX1z2FzuVfOY+M5zkQ9xTv9Ztp9g19pquU41INei0NHHRQthi0H1O58V5nUTOmeXuWKyKxRU8KKQlg04ppoUNdABJMAfoTAHUwDp5V29tUgMc92FouU9RUdhuLZ2K5LinUgssAxEz4RI0/4hUgDIrocDolzU8kBwyCxWaKctWrOmcXp6lLqgE/ZYRHtNNm4pJKB1WdA8Zh01gxUWKpL5TG5jm23NrHxBP1T81K1kQlY8OGhGhB6H1RRRRUtQUUUUUIRRRRQhJygkAmB1I3HnVr4ZyTZxCB7WIcDwyJKkRIO+v61VWFWrkrjy25t3WCqdVJgAEDvS3SVCxPUGotS11sTSVY0BjL8EgGaQvobsK2Y4i4epzLbynqZ0GlaF/l3shleMsLbz9thlUqNVHeYH1vEee9dG4ndX5PdJIC5GJJ2AgySfCK5Dc4ZnR0FxnD3QyuFZwAg1NyDCz3YOpjWsjXRufI1rQeeXXyW0oIKZoJkcGjLYnXxU3Y9HVjF5na/D5pbsms3CJAAzFZA2bbfcydn19D9pZKYi7mgxK24J6A6bVn0Vn/ANTG3zJ+Pamr8an0zA2Jot5qNV0sLZjhz0N+oBXnfimDu2brW8Qht3Bup/NT1B8RW5y4itfRWUOC0EESCIM6fCuzczLhRYa5jbaPbtwe8gZhJCgJ1kkjauecG4qb2PvuCGVwQpVCvza9mtuFiVIWPfXa2Qtp3kclo460zQus21hrtfuW9hLTLbuBVCLmud3L0g5Db/8AtrVb5iw6oMPFsWyVOaFIOYQIbxP9av8A/pKReMt80SDqfojMT6nUGNarnO+KLYZDrFxrTa6kAoXAmAPh51l6CaUVLbt1OefMHz1uodJN+sO//Cp1091vsn8q9B4I/Np9lfyFed7rd1vYfyr0Ngz3F+yv5Ctk5O8Y0Z4/ZbJNJJrBNYmkqgVc43j7jXTbXSyFhtszMYMb6LBHnIYERE8z45y+mEvG7MW2DJatgEktcQoQWiFtjMTBJPQV1vGcEslzebuGCXYGFiBmZge7MKveiYXeK48/FruJv3bsN8mgrcH0Ozyt2bMD9PQMCNiVFQmRVYnfIXjssNiNL55N3+I6A9Rle6dxR/CLfFf8PRSnJnLli725xVsNk7JhLMIRkZvosOgBpV/D20jskyKdQkkhQdQNddoqH4bzBcwIfswlwXQmbOG0KgggQR9Yj4VIWsZ2iq5gSqmBtttSOCxOFRM951thzytvltmnvagTAMcT+mTlyuBy23WWNINZJrFapYclYopSWydump8qQpnbX2UoEaJBabYrZJaj3aGJ2mDE+UxSkxl3I3Z2ELjKIYh82jLcYSIjUATGmbxpIFLySCOhEEEAgj2UiRhcMlJo6wUz7loPfvbeyaNzE3XtZcEttluh89xl7OMpBFyNYPU+Q8K2Wvl4ZktoYgi0uVJkmY/xrTXh1qQezXMDObX4ZZy/hNbYFQqaleJTNNa4Fha+m51OqseLcTinjbFADbV1xY32GpyCKKKKtFnEUUUUIRRRRQhFFFFCEU38otoy9rdSypMZ7jBV9mvlJjypyueeku63bWlghQhIbxJbvAeyF+NMzvwMJCmUUQlmDSu9HnbhRw7WDjbGRrZtf3gnKVyfGK53d47h7ZNpcXZYMqp2lu6wVwoygsA4jTx/KuLzRNVDXkLUujaV6T5R5k4fhVc3Mdhu0uFCVFwQqouVVnWT6xPt8qnz6R+G/wC+4f8AeV5OBNTXC+EEw9yQOg6t7PAedNveGi5QS2Ntzou68+82YPEYUrYxLXGMjLh2DIdmXtwfoyoiNZ99VnkPDM11mEQFI1I3YggCfJT/AJxVUweJVdIAH5/a6++p7g/FzYk2xIMEqdZjUQRr8P8AKFUONRA6OP5jzV1w+simpzAw/Gdjv08Pyy6LiuKW7dxbZUS8xoDJEFie5Gsga1A8+YUmzKgZUZDEicoXJpt1Ph0PnVdxXMz3LqXGtqMmbQTBmJnXypXFuY7l9CuVVU75dyAZA1J8vP8AGamHhUsUkT26/wBVzvc/a3ipEFJPHKHOAAByz2/LqDuN3T7D+VeicL6i/ZX8hXnd7PdOo2P5V2Wxz9hO0t2FZnduzQNbXNbzvChc3l1I0H4VpHPbzSOLzRkMs4b79FaJrE1iaKFSLT4xwlMVYexdzZLghspytuCIPtA8RXK+N8nnhrKwvNeRw7NbCw7BAFGcBoZIc5mgQJ8dHfSdzlfXFPh7TvatoqghDlLl1Dliw1gAqABH0vGovD8zNizaOJI7ayqpYKrBusY0vPJOpC+A7x8TS2SuwuZnbcWv/jrtrsn5aQxsZMbZ6eqb4JwBuIFlV1tC0tvdSc2bMJ0I8PxqzYLkG5aTL2yPGwyMu+pEyevl41D8i8wW7N1xe7ue3bVAqb5CxJMDz3NWfiXM8iLZKjXqMzTsJHq9djPsrJxN4o6sIpcmC2ZAw6Z7XPh9FZcfqWNBp5vlyIG/UHrf6hVzE2CjQwg/oYP40zTl68WMn2ADYDwpuvQ2g2zXm7yL5LZsYzJGRLTzGYXULmQT6usbR0nem713MxOUL5KIUewDakW7hUypg+I89DSmYkydzTMdMxkzpQMzqb59Oiemq3yQtiJybsBl16oUU4KSopVTFARRRRQuIooooQiiiihCKKKKEIooooQiozmHgq4q0bZ0b1laCxUjUmB0iQf6VJMYFdH5K4AbNovcgvchvsiNBPjqZ9tR55Gsbnup1FA+WS7Ta26858b9FXEMMuc4d3thWcugDAKoBLNlJgRrrrodNKqT2WWMwIzCRIIkSRI8RIOvlXt5kBEEAjaDtFQnGeRsFilRcRhrbi2ItiCuVfqrkIhfLaqdaoaLy3wLkXF4uxcxGGtG5btkg5YLFgoYqqTmJhl2HWrvZ9GnEsi5sMQQAD87Z/jrvfD+EWsOmSxbS0g1y20VFk7mFAE6DXyp9lpuSMPFimpYhILFebm5YxAvnDm2TeAB7NSHbWD9CQNCDqQACJIkS+3AsRaurZe2VuOYRH7mY6AFS0LBOkgnXTeK6dgsI+DfG4lsrvdDOIzMc3a3VRAIHdncbwq+FNcbQ47D4YZ0F5BdvHNCXQbYKkqkEhSwn2qtRuyYBvdNijaBl5qlDkXiWv8Aqx1/5ln+ZSB6P+IgR8mP7yx/HXcrcxrE9Y2nrHlSopz3dp3KHUwd8zifFcLHIPEh/wDHb95Z/jpD+j7iEGcOffcs/wAdd2iiue7N5lJ9zZzKpXNPOLcPwdlGKtjHtoI0IUhIe6RGoDCANMx9hqujnLG3lsXkuMrNcVTaRV7PIzPbVipBkEodyYM7CKvfNHJ9jHWslwZXGqXVVe0U66SRquuqyPcda5Re4ZaQLas3g5S6oa40W5TO6N9MnQrt0Uqeppqrc9oFiRmtHRNhdHa3xDW6iedcU9zFu7tnzi2yvAAK5BlywBp02nSt3huAAwqYs5rz28xW2uUBAjlUuXdczIpE6DwBMCo7jmANy8TYANsqrjVVgFdQVzaEENIFbeDwVyy9ko8neDAUI0B1IzGQwMECinebsGKx3vvl8p5X5qVXsaaWw2z6W/ZbnBsNC55nNoNNQASN561IGkogUADQDQCs1pYYxGwMGy84qp+3mdJzJt3DYIooop4KGVkClqKwBTiilhNErIooorqSiiiihCKKKKEIooooQiiiihCKKKKEJVowwJAMGYOxPQHymK7Lg7mZFI6gH461xmpVOa8UqhUuZVACgBVOgEDUgmolRC6QiytKGrZAHB+66vRVA4X6QGX/ANQC/mgAb2ZdFPxFZuembBqSGt4gEaEG2n8yqyVvZfPkrtlXC8XDlfSKacVRP21YP6t/92n8ygembBkgZb/7tP5lMdszmnO3j/3BRnNPM6hnskN6zocoJeUuXHzCNgC3XfLoRUfwfh918UbqkKrW7txGcFs0WxbcASCY743gZgTrAMLxrFpcxAdWvd+SRNjKFMkQxctm1Mgxqazw3GsHlrt4CDs1jJqO8rnOGCkBdt42NV9yTjcb+I8vzzUjtW/KF3FBWSKotv0uYMACL2w+gn8yl/tewfhe+4n8yrDtWc0x20fMK7EViKpf7W8H4XvuW/5lZ/azgv8Am/dt/wAyu9qzmjto+YVzrj3pC9HF5L13EYMZrLZrzoGAa2xMuFUnvAyWEbajoJt/7WMF/wA37tv+ZUdxrnizjLWTD9oAGGfOAobTRRlYzrB9wpTA2ZwYCnGcRFLd7CD3c1QeD8CKEPdMuPVAOi+ZPU76bVJnCKQQRIYyQdZOmp+FPk1irVtLEP6QeouVQVHFKqZ5e55HcCQB4Iop2wN/duAfzpyfIfdX9KlAKsLrLWrIFbE+Q+6v6UZvZ91f0rtkkuCaUU4BSs/s+6v6UdqfL7q/pXUhYoo7U+XwX9Kz2p8vur+ldQsUUrtD5fdX9KO0Pl91f0oQk0UrtD5fdX9Kf4db7W6luQMxInKNIBJ6eANNSytiYXvNgBc9BmlxxukdhaLla1Ypdy4QTEESYOVRI6GIop0Zi6QkUUUULiKKKKEIooooQiq1zPhmzhwpy5QCw1Eyd/CrLTGPw5e2ygwSIGxHj1qJWQdtEW+KcjdhddUWsUu5bKkg6EGCPMVmxZLsFXcmBWOsb23VgkTW1gMG91sqmNJJMwB51YsLy/aXcZz1Lf4DpW7ZwqoMqAAbwPHxq6h4U8kGQ5ckwZwNFAJyw30nA9gJ+O1YPLDQe+s+wx8f6VYyKTFWH8Np+X1Kb7ZygF5Y0E3NfJZHxnWsLyyc4lwU6nUNHUR4++rBWKP4dT/7fqV3tXKLxPL1siElTO8ltOsgmpGxYCKFXYfj4k0us1JZBHG4ua2xSS4nVYorMUoCn7JBKXZGh91OPaYMqlTLBWUATIb1T76TaGh91KXGOrqd8oAB1lcuo18ulJdiDTgFyusDHH4zZJoorKqSQACSdgBJPsFOJlJNFF1SphgQfAiD+NTHFcBYtDIrM1zTwyjYmdPDpUaWpbG9sdiS7Swvpa5PIZhSGQOc0v0A5qHisU8UpoipCaIWRRWBWa6kLZ4bfVL1tnBIDA5VjMTPdAnfWKbFx0ulgSCC+h6ZsymR4gE1nDWPnUzaMHtQDodXQ7eytjjcfKLsfXb49fxmoJkbJP2JbcYTfzAt43+inFr4oQ4G2f2/stGiiipygrKjyn2GNBqTWJ8o9pmlKY8esQY1jQ/GkrcaTMFdCI9YnWZYz5R76Sb3TgALUUpFkgeJisviRIOTc7AArOup6hdNvOkLdfMdgO6RlADZpbN4gD1YA86TiJ0CX2bQbkhKK7eYml2rMkgzpMjrp0rBvDTQ6CPo7iYOvmdvKmrbsJk9dICgxA3IE7zRcnJGFozJ8E5dSDH570isk1inAmTrktXHcMS6IYa7hhAI99J4By+qXIZ4zT3ioJEAkBRPrHbcDUU3fxxEgR4A1oXcY0hsxkagzBBGoI8DWdn4jTCTExl3DfT/AD5K9p+FzOALyAOWv55q0lLat2oNzsLJL3Tct2xaKGFRXYEurZp9VTII2iKYvpDGcnj80zNbE6gKzAMQARuJpFu7IlTv1B3oq7YwhxfiuCqyWZroxGGAEHM81grSStLop9RE0RWMtT/ArdoWr9x7Yu3LaqyW2nLlJhmI6xIJ8vjWhx3ifyhy9tEtbRl0LQROc66mIkDTzpsOu7DZSmxjCHOdr6fgUeU8ayBWLIeO+07QN4gGfjI08vg4FpTcwCU3KA1xDTcc0kLSgtKAopSaSlGh91Jp6wgMgkLoTJ8gzAe0kQPM01aZSra6yoA8u9mn/p+NILgEsMJF0q2gIbM2WFJHmQRoPcSfdTuGxJtMly08tLSPLTQ+IIn4Vr0UOZc65cua62TC2wGfPdSXMOORr75QSLi2mGuwa0m/srRxOILuzndiT8TtTUURSGQtabjXT88gnZql0uq3rmEIsJc1l7hQbQVCEkx9oEe6m72DIsW7v1i6t9pWYD8B+Bou8TY2EtAeo5YGejBgR8TNDcRZrCWiPVZnJnckmPgCajyCfGzBpiz/AONnfe3iniYOzPO31y/utUVucPwaXGi5dS2vXNM+7SPia1KKmkXGSgtIBuRdbHFbgfEPcQmMwKdPVgA/9INa9FFAAAXXvLySUUUUV1IRRRRQhE0UUVwJRRRRRXUlFYfY+ys0Ul2hSm6hV64a07poorzxi9CKsHBXJsrPmPcCYrdooreUn8hnQeiwlX/Pf1PqiiiipKjI7Yr3lJBAJBG+1MYO6WWTHhoANtBoB+PWiiorj+u3ofUKY0f6Z3/IehT4FFFFSlDRRRRQhLXY+6kUUULqKKKKFxFFFFCERRRRQhFFFFCEUUUUIRRRRQhf/9k="/>
          <p:cNvSpPr>
            <a:spLocks noChangeAspect="1" noChangeArrowheads="1"/>
          </p:cNvSpPr>
          <p:nvPr/>
        </p:nvSpPr>
        <p:spPr bwMode="auto">
          <a:xfrm>
            <a:off x="155575" y="-890588"/>
            <a:ext cx="2457450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54" name="Picture 6" descr="http://elheraldomontanes.files.wordpress.com/2010/12/autonomias_90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2420888"/>
            <a:ext cx="1098312" cy="832369"/>
          </a:xfrm>
          <a:prstGeom prst="rect">
            <a:avLst/>
          </a:prstGeom>
          <a:noFill/>
        </p:spPr>
      </p:pic>
      <p:sp>
        <p:nvSpPr>
          <p:cNvPr id="27656" name="AutoShape 8" descr="data:image/jpeg;base64,/9j/4AAQSkZJRgABAQAAAQABAAD/2wCEAAkGBhQSEBMSERAQExUUGBQQFBcVFRQcFhcXFRcVFRgYGxsYHCYeFxskGhoYHy8gIygpLS0sFh4xNTMqNSYrLCkBCQoKDgwOGg8PGTIkHyQsLCw1KSowKikvKSwpMCosLCw0LiwsLCksLCosLDUsLyosLCwsNSwsLCwpLiwpLCwpKf/AABEIAOEA4QMBIgACEQEDEQH/xAAcAAACAgMBAQAAAAAAAAAAAAAABwUGAQQIAwL/xABXEAABAwICBAUOCQkDDAMBAAABAgMEABEFEgYTITEHFiJB0hQXMjM1UVRVYZGTlLLTFSM0cXJzdJWzQlJTdYGxtMPjNqHRJCVigoOEhZKitcHEQ8LwRP/EABoBAQADAQEBAAAAAAAAAAAAAAABAgMEBQb/xAA1EQACAQEGAggFBAIDAAAAAAAAAQIRAxITITFRBLFBUmFxgZHB0SIyodLwBSNCsjNiFDRy/9oADAMBAAIRAxEAPwB40UUUAUUUUAUUUUAUUUUAUUUUAUUUUAUUVF47pJHiIJfkMtKKSUBawCogHcm+ZW3vUBKUVUtC9OurQyhUeSlao7MhbpYWhgqUkZ0oUvaQFXsdoNthNr1baAKKKKAKKKKAKKKKAKKKKAKKKKAKKKKAKKKKAKKKKAKKKKAKKKKAKKKKAKKKKAKKKovC3ir7EZhcdeS7yQSkEqK0pW4wnnGRTqEpUOcKtsuaAvVaGLhpDTjzmrSUtrGsVlGUEbsx3C/lqL0v02Zw2OlyQczi+Q2032bq9lwkHcm52k7rjeSAUvpRjM/GF6l4LQlBDgiRGlvOI7xeNwlJ8ilC35oqkpqOpKi2Ong8lIXhUHItC8saO2rKoHKpLKApJtuUDsI3irFXNeCrnYK6XWtc2HbJUibHU206RtAC0rUhK99iVJ3059BeERrEQpsoUxJa7awvshu5STszp277XFxcbQSjNS/KBpottFUPg2xOQ7IxEPrzBDxChY2Q8FOIUhF9zeqQyrLt2rJvtq+VcgKKKKAKKKKAKKKKAKKKKAKKKKAKKKKAKws2BIF/Js2+TbWSahMR0xiNMuO9UsL1aFuZUutFSsiSrKkZtpNrCgKLwcaZSJGJyEuNm0gLkLRZYEYsKEdKQpZyuhWWxKB2d/LZq0j+D7SJLGJvPPsltqcopiqU+wQyhanZKkrAXdIUTfyHZTe4zRfDIvpmulQElRUbxmi+GRfTNdKjjNF8Mi+ma6VASVFRvGaL4ZF9M10qOM0XwyL6ZrpUBJUVG8ZovhkX0zXSo4zRfDIvpmulQElSa4b9EJywmSxIkvR0KzrYSblki3xiAm2dItz3KdtjYmzT4yxfDIvpmulS+0i02exXW4dhDLhCipiTLWLMto7FYSR2RIv5bHYDe4AoejeDzsQWy+ernlrSmOzKfbTqo7SVKDjiVZyVrACgLgcok3Jsafuj+jzMJhLEdASlO0nepajvWs/lKPOf/Gys6P4KiHFZjN9gygNgnebb1Hyk3P7aquM8MMNlZbZS7KUCUktZA1mG8axxSUqP0c1ZqMYNyb16WWq3kXWXDQ6hTbqErQsFKkqAKVA7wQdhFInTTQORBka2GmXq2kqcYfYSFrZbKVByO4StJKEjalRuQlRG3mveHcM8VS8shqRG761hC2xfYMymlKKPnUAPLV7IQ63+StDieYgpUlQ743gg/wB9S0p6MZoQfA1orOekKlJkymIqtq1nYqSSQSAFZha42ub9lgbk26CpSYZi7+jpVFlsPPYdnUqNJbGYtBar6twc20+TaTbNewYzWlURSQoS41lAKF3WwbEX2gnZVypK0VG8ZovhkX0zXSo4zRfDIvpmulQElRUbxmi+GRfTNdKjjNF8Mi+ma6VASVFRvGaL4ZF9M10qOM0XwyL6ZrpUBJVH6Q4kqPEffbaLqmm1uJQCBmKQTa53D/8ACvnjNF8Mi+ma6VROlOm8RiI4suNSAcrWqadaK1a1QbsLq3craeYXoCA4HdInn0SGnLuJbKX0u5XEcqTd5TeVwlRCcwyqGwpI8l2PSd4GsdTE1kOYEtOr/wAoDqn2CgttpZYQ3dK9ikgWA7wvTioAooooDC03BB59lczYroHIaxJ/D4bCZOqSH0cmIFBlWXLmLrfKUCoAm+3fXTVLjC/7WTPsLfts1WUVLJkptaCv62uK+Kx58O6FHW1xXxWPPh3QrpeiqYMNi1+W5zR1tcV8Vjz4d0KOtrivisefDuhXS9FMGGwvy3OaOtrivisefDuhR1tcV8Vjz4d0K6Xopgw2F+W5zR1tcV8Vjz4d0KOtrivisefDuhXS9FMGGwvy3OaOtrivisefDuhTV4FdGZMKG+3LZLK1yFOpTmbPJLbYv8WSBtBHNu3UwqKtGEY6Iq5N6i64VsWcWqPhjBsqWbukEg6rMlsIuNoSpauURtyoV3689FNFMySltD8MM66K8TcKfvmbSsKCUlIFs6UpOUBaLbzWnwjNhrGoT7pytOsrjlX5tlLCzfmsh7P8zZ71TuG4fGeb6nWZTLqNbBQ4HHUOLDCbawFshOwG4CrgWttos5Nh6Gg/g4MV3XjqhqIXmEEBSVuuKU2VLQeWWyhwrbFtmxQOwmvDg7kuQcQfwl1WZuyno9/ySMilpSOZKkOIXlGxKg4BVi6qZhwkx2SqSpSVrQltIUVIcdOdYSgFIbSXDssdgA21UsFihekTSGlFaIUdbS19/I2hjb5c5Wn/AGR71JapkrQt3CjgzsvCZMeO2XHV6rKkFIvlebWdqiBuBO/mpJJ4M8VAA+CxssN+Hf8AlFdMUVMoRlqiE2tDmjra4r4rHnw7oUdbXFfFY8+HdCul6Kpgw2LX5bnNHW1xXxWPPh3Qo62uK+Kx58O6FdL0UwYbC/Lc5o62uK+Kx58O6FHW1xXxWPPh3QrpeimDDYX5bnNHW1xXxWPPh3Qo62uK+Kx58O6FdL0UwYbC/Lc5ee0IlpkxI0yMIyZbqWAu0NRtdOa2qRcEAjnFdPtIskC5NgBc79nfpd8J3dLAvtZ/lUxRV4xUdCrbepmiiirEFY060flyWk9Qz1xHW8xsOwcvbYogEptbYRfedh5kkzKliS6/rJSJKc0R5SsQiIX8WRdNltA5bgEHn2V0oaVWgWAx5OJY2ZEaO+Uy7JLraFlIJduBmBtuHmrO0g5LJ08/RotFpalP4wYh4XK+84Pu6OMGIeFyvvOD7unTxFw/xdB9WZ6NHEXD/F0H1Zno1hgWnX5/caX47cvYS3GDEPC5X3nB93RxgxDwuV95wfd06eIuH+LoPqzPRo4i4f4ug+rM9GmBadfn9wvx25ewluMGIeFyvvOD7ujjBiHhcr7zg+7p08RcP8XQfVmejUJpto3DjYdKkM4dh4caaU4gmKwRcd8FO2mBadfn9wvx25ewseMGIeFyvvOD7ujjBiHhcr7zg+7q14noSI0fqmTKwZpoBBKjgzBtnsAOSsk7TzCscTUa1TRmYKFpa6rIODsAan9IFFeVSe+QTbnpgWnX5/cL8duXsVXjBiHhcr7zg+7r2wnE8VkuOIYXij2qy6wtzoZSkqFwMxaCSfIDcVPwNFG3r6qXg6rNJln/ADI0PiV5glfKUNhym3P5xUlgaHkluPExnD29Y0JzbbeGJQFNLNtYAHANtt2/Zuq0bGSfxSr5r1ZVzXQuXse2D8H8iVBdRikiQXXF6yOFrQ4qLkzBCrpAStZuc3MUm2zbUYziOJYdZmVAVMaQlbLbjWsUA2vLdIU2FLQOSnkrQSLbFWtXrI0vdQGyrSGOA6lK2yMKeIUF3y2srebHZv2VJNTpinWGRj0XWSW9eyg4cQpaACb2LvJ2A7DY7D3q3cSlSvs4jOfS0xh+FvR9WlTSXni6nIlZ5RDjqUZTtPYIUoAkJKanFcGr8bDXEwpTiZxKXluIIQHSgEBjbfKgJJCb7lbTvNC8VlBUpBx+IFQ055AOHG7abXv2zlf6t68VaQSA3rDpDFyakTL/AAavtKnNUF9svbPstv8AJRR6RUqONTcWihCnzizSFqDYWubDyhRvYKUlohF++qwrW4wYh4XK+84Pu6t69IHHWHVrx2KWW8mt1mEuBI1iglNwtW26rbr2rUxLRdtgqDszBwUJbdUE4I2qyHSpKFchRuCUnd3qwlYyfyyp5v1RdTXSuXsVvjBiHhcr7zg+7o4wYh4XK+84Pu6l48CKtlb6cQwbVN5ApRwNCQS4VBITmILhOU7E3OyvdjRxDsWRIjScHdEdC1rR8DMoWChBXlUlagpF7byPPVcC06/P7i1+O3L2IHjBiHhcr7zg+7o4wYh4XK+84Pu6a+jWikF+FGecw6BndZZdXaMyBmW2lRsMuzaakuIuH+LoPqzPRpgWnX5/cL8duXsJbjBiHhcr7zg+7o4wYh4XK+84Pu6dPEXD/F0H1Zno0cRcP8XQfVmejTAtOvz+4X47cvYS3GDEPC5X3nB93RxgxDwuV95wfd06eIuH+LoPqzPRo4i4f4ug+rM9GmBadfn9wvx25ewhMYxGSrVvPuynFR1axojEIa1pWSkDIlLRJUTbYAacnB/o5PYzPYhPdeUtNksEhSW7kG5XYZlgC2wAbTv2WrXDToxEYwsuMQ4rKw6yAttltKgCo3F0gGmundW1nBx+Z18/VszlJPRGaKKK1KgaXHBh3Rx37WP5tMc0uODHuljv2sfzaAY9FFFAFFFFAFVjhO7jzvqF1Zia1MSw9qSy4w6M7biShaQoi4O8XSbj9lAU3TDBJU1cJhltnUtIMp1UhKiyteXVNtkIUFEgKWvvbB81Qj+hkl6BBjyGHFOxJSYK3EKy62ATlWq4VctqbyAg7eTuq1jgrgfo5Prcz3tZ61kD9HJ9cme9oCExl9bWJzOporknNCZiFDGruyu7pbCwtScqFJVsUL9idlRZ4P5aVx3G0ZZEPDoiGF3GQyGlu61g2O1K0KKTzcoG9eGF6IQzpBMhKQ/kEdl5v/KZIOZISFXUHMyuz3Em1tlqu3Wsgfo5Prkz3tAQcTRySMOwNosrC40mO6+m4u2hCXgpR282Ybr76jsc0WxJ+TIxBtpkLafaXGbcza8txMwSlCgrKlLudwlKt+YbtlWzrWQP0cn1yZ72g8FsD8yT65M97QFCc0ZemynJUZsqjzZSmn1bNsZPUiyd/M4w62fKVd+9fD2hM0w9X1K5m+CmotgUX1yZutKOy35OV3q2uCXRGHMhOF1D5Wy+8ycsmSkZbhaeShwAbFW3bbVdutZA/RyfXJnvaArc/BnpEJ9jqfGHM7kNRE5cdQKESEFYRq1bORcm/MK2dCsJdiYtJjPKzJTFbRDUTylx23VkA+VvWBsk23Jqb61kD9HJ9cme9qlY5ojDZx6BGyPauQy8lV5MnNmF1J5WszAXTawNtu6gJSHo3KawzCFdTKcdguB52PmQFqSQ6glNzlK05goC4+etpcR5z4WnORnIqHYZjttuFGtXqm3SXFhBIT2WUbSbCpfrWQP0cn1yZ72sL4KcPIILcgg7CDLl2IO8dtoCV0K7mQfs0b8JFTVa8OIhlpDSBlQ2lLaASTZKAEpFztOwDfXulQO43+agM0UUUAUUUUAuuHnuQr65j2jTETupd8PPchX1zHtGmIndQGaKKKADS44Me6WO/ax/NpjmlzwY90sd+1p/m0AxqKKDQEdj2kDMNkvSHAhIskc6lKO5CEjapR7wpU4nwkYjOdUzAaUyBvSgIU8kG/bnV3ajn/RGZQ2ioXT+dIlS31BThWiS5hsZDaCpSEoQFKUgZhZxe2694AAGzd64Xi2KR2kssYapttO5KYLn7Sfj7knnJ2msVO+2s6LLJEzrFZUr2s2jwXy5HKmTgVd5RffP7S44hHmTasdaFxvlMyY+YbRdl1o/8zDt/wC6vKZpvizTanHYqm0JF1KVCWEpFwLk6/ZtNer2mOKa5xlppt9TWTOWYjikjWJzJ/8AmHN+41duyqoutfEw/epWqp4GRjWLYZtdddLQ/KeJkxj5FOAB9gc1zcUxNEOERqYoMuI6nkFOcNlQUh1P57Lg5Lqfm2jbs2XpdHSnGTsMFzvfIV+/qutR3kKdS8w7FUpLs2MAypoMvR0hZW1dxWUHZmSNm0bqytJYSvKrWzT5+5vZ1nlKlexl2n4gGdKsxHZLisk+R6O6i37V6s/spnY9pAzDZL0hwIQLAc6lKO5CUjapR7wpHY7j7inpElTYUpUfCppUB2DyGg+kg8wJChbvGsad4k/MlOuJWtSkyF4fFS2gqKEBtLhU2MwstwHaveAAB5K4t1yVOlJeKXkdE7GkIS6Gm/JtE5inCTiE51TMBpTIG9KAhTyQb9udXdqN9EZlDbWp1r5ciypk4FR5lF987e+XHEI8ybVqYXi2KRmkssYaptCdyUwXP2knX3JPOTtNesvTjFmUKddiqbQjlKUqEsJSLgXJ1/frdXf5Vfg0cMpTb+Gi8UVzRLQpx0p1TrSFKaU8gq1yb6qQ6yoBTS0qTbkHn7IVaRjOLYZtcddLQ/KeJkxv9ZwAPsDym4qDwjSBxqNBVFTmkoXKjKTqyvOl9xbnJSFC/KbHOLX56mzpVjPgLne+Qr9/XPYSxItyqnWSyrom6dmlDot1aWc1VKjSeeXQMTQ/hEamKDLqNRIKc6UFQU26n89lwbHE+TeNuzYTVL4XpmpxeA/+gbD5+ZElsq/6M1UlMSQl1wONORCUOzWE6hTaW3WEhesZu4rLc2CkjkkHmsKsXCPJMpzD3FgBUjDs6rbgXS2TbyXNWxXSSeqOnhbFWtrGK/lVfQcGkmlLEFoOSFkZjlbQkZnHFcyUJG1R/uF9pFKqbpzieJuKbhJUw2DlOpUkZfrZKgQFc+RoE816qOKSZEkR3nnEuuvN5ikIkKysNnV6lOqSS2kkXWoEElVtgvewxNNpraEttxYraEjKlKYeI2A8gsKtG0U96diedPA5JqUclSva0e3Wlfd5UmchSjvuh57/AKnndvmFHWqkM8qNJYzDvCRHV+xTLhF/nSa+eP066QpUdvMpLYKoM0JzKNkjMtQAuaw1ppiqyvVR9clC1slbcNwoKmzlVY6/v1e9Yt3aOvdIxpbJVqqeBsR9MsUw5aUyVKUknKlMspU2vyImNgZVHvOppnaKaaMzkqCQtp5u2tYcsHEX3HvLQeZY2HybqVMnSLF3EKQ5h6loUMqkqgLKVDvEF+xqBwV9+IvWlLjTsNyOptC21IIZkuatTButRU0QSQCbpI2b6pKWG1q1VLNPKuSz9/M2hWao6V7GdKUUUVuQLrh57kH65j2jTETupd8PPcg/XMfvNMRO6gM0UUUAGlzwZd0sd+1J/m0xjS54Mu6WO/ak/wA2gGNWDWaVfDjjUiOIpYdeQCmSSGnS2c6A1kWogctKSo8jcb0BX0d1D+uJP4KqZ1qTDeJShOzKhArGJPOKTr2xd3UkKbvlsNl1Zt3NVk66rob1nwYcmpRMv1U32pbmqBtq9+fZbfz1ThslKvWZhxUXKSpsie4SO5Mz6se2itLQr5diX+5fgrqi4nKxFTGJF5txTYDjEgKkoUltzWtuIKEW2BLZCLI2G9+a1SmE6UyIruJSFYfmSnqRTwElsasBspT+Sc+a99m6kv8AsQf+sucRGNLCUe1DYtVB4RvlLH2TEvw269euHJ1mq+C+XrjEt1W120N60pvk3ZNt91VfSXSZ+WYz4g5Erizi3/lCDmQpCAtfYjLltfKdpvVuKzsZJbFeGi1axbPCauQ3rH45JS3AwsPINi2tCooBC0neLX2jaK+NA3lL6iUs3V8IkE9/LFCf/FRWJYw6kOJW0tvWQYTdkuBWZAjpbQogCxCsyTa903562sOjyGcSSW4ZAbmqaQx1SjIlxDRu3uy5stvjLc1q4lZvGcnRfFHvdF+eB6lq1gxS1uvfd+Hih7WqtcJA/wA0zPqx7aKi+uFJ1mq+C+XrhDt1W120t63LfJuy7b7qgNJtP3peHvNjDyhLsfqnP1Qg2aDyWs2XICTnFsu/nr1W1Q8WMJVRANRTGjYdMbUs55KitB2gFp9ZBRzpJSkgjaDfv0+CmkVgGkZcbw+L1HrVsyluNjWpSFqBdXlUVJsghS0G+0EJ5quA4V3dXrPgw5dSZl+qkdqS5qSq2r359lt/PXBwF+MJYnWlTurl9Du469OUVslrt0Hvwh/KWfsmI+w3Vf03aJRhGVakEYY2oFPfAa2EHYR5KjtOcalTJJSIymFsNPt2TIQbEBt11RISM6S0pKcvl8lqNJ8Wf/zYXYgbCYCUN/HJUXW0pQrOAE8gkJ7E9/fS0XxTa2Xqdn6a1G0slPSv5p6EhwTTCuUzmFiliWNm6ynmXdn/AD2/ZTfvSV0CmPtvROp4IcPUjwSOqG05wp5BU4SpPJ5WzKdu3yV7aM6bTY4W8807JQ5HVLOeUnZq3lNLdSCk5BchOrH5t634ZpQ8XzZ5vFRc7RvuL3wjH/JGvtUT8UVjg6+TP/a5n4lVfSrSyTIbDJw7VlEuK2T1S2r4zY+lGxI3p/K3Cq/xhlCM6yhlxsIemznlNyQhRQleRSApIvyHFJOzsrbqiv79f9fUhQeDTt9B42pWadfKp/0cL/GqQw/T6W2lth3Dy68lbEJa+qmhneca1iT2BAzJF73sKp+NaSOylyn0w8qXBBBBeQcurfUlP5IzZlAjyb6cVnBd8f7InhouM6vZ8jpgVmk9otj85ekKmpJeauqQVsl8ONBAZaW22lCQEpUnOFawbTmI79OGrG4uuHnuQfrmP3mmIndS74ee5B+uY/eaYid1AZooooANLngy7pY79qT/ADaYby8qVEJKrAmwtc2G4X5zSU4PuEFluXikhTE0olPpcbyR1rItnuFZLhKhmGy/PUNpZslKug7qUfD72MT6Mr/16svXai+DYl6o7S64X9NmZYjBpqSgpEhJ1zRaHLDW4uEA9j/eKqrSD0aJuvY9HO6K/wBbyfwFVDOfIT+qI38fWsrTZoylPZFZTOdnW1jF9W42UBPbLZrn5vLWgvSZBjFrKb9QtQb6xi2dEnXlXbOxy7O/fmqlg1FSruylrFtqmyL3jnyDH/tKvZjVo4r2jHfoQPZqHxHTxlyNibIQsKmOl5slceyQQyLK+M38g7r7xWvN0zaW3iSAhV5iYyW7uMcksiys3xnPzWvUzadtGXRSX1oVhFqyapnVFuHy/wD4s5/BVDf/AMWGfYMS9lNafHxnqnXateXq1U62ePfIqPqcvbOyzbe9bnqP42N9Tw2spvHjS4qzrGLFT4ASR8ZuFtt7ftqeIalZSSedCLGLjOLa/MywYXg6HcTw9S9qQjCWlJ5lAwlPC/kC2Um3PW+e6p/XD/8AD1WsJ07ablR3S2shj4PzALYuepoj0deUlyxupYI27gb2Oyvrjw11Z1RkVl6vcn21kfNq1tZAntls1/2eWqWlG403TN87rXYy1H5f/wAXT/BVVh3PH6oV/wBxFfZ09Z6p12rXl6uE62ePfII+py9s7LNt71ueoYaRo6lDOXldQmBfWMWzmUJGbs+xy7O/fmrpc47nKoS22NzQCEnquO5ysyZjSAL7PjESSo2751aPNW6PkA/VDv8A3CoPRXSREdba1pJCZDUg2WyDlbTJSRZSxtu4m3zHyX9BpKjqYNZTm6hXBvrGLZ1SteFds7HLs79+aqQklGjZecZSlXuLDi3dKZ9Cd/CRasb+iSMRewdlxakJRhbTxKeyKUlhKkA82ZKyL81UKbpU2uW++EkJdTISkFxi41rDLSb/ABlthQSfIRVlwbhWjsyYTimniI+HiAuy4+1YUycwOstl5B3kHaNlYqmLJ9Dp6m0aqEd0e/Bp8ogfYpH8SioVv5CP1VM/7hWvojps1EdjLcQpQZjux1ZXGLlS3UuAi7g2WFR6NJUCOGspuIT8G+sYtndla8K7Z2OXYee/NVuHajZ0e8ubM7WLc6pbci54r25z9awf4SoP8id9mxT+MarxmabNLcUoIVZUyNN2uMdgyxqlDtnZZto5rc9R3GVGWQMp+NamNJ+MY2GQ+h1JPxm4BJB8vfqKrHcui76sKLwkumvoXhXy4frTDv4M1UoHyV/5oP8AGu1sq05a6oDuRdurIs22sj3yMRyyods7Iq2jmtz1CRsdQllxsjasRgPjGbfEyFvKvy+dKgB5aniGpRot4/SSYsIuMs9vRjWw7+1jvzv/AMJDpt1z9g+nzKsfVN1UjVr1yglCUuObWI7W1LSlc7ZPzEUyuu3F8HxL1R2rO0itWXuvY0eHnuQfrmP3mmIndSX4WtOmpmHKaaYnJUHGnSXIziEhKSbkqOwb6bGj2MplxWpKEOIS6nOkOABWUk2JAJG0bd+4ipUlLRhprUkaKKKsQBrmjGoCxKxFLLzjDZxBbCglaw2AtD7lihttaiVauwIFhaxBBuOlzSSgYY87IxpyNqy7GnoloS4SEqyIkpUm43EpWe984qHFSyYq1oefBpomqaH0rnzdWyWw0uO+oIIWnNks6wk8kWNwALLTYVbpnArHdCQ7OxNzKQtOZ5s2UOcXa2GtHgVxFsIVHL7Try2mJSgztQ22hpmOhClX7bZKSpI3FVNGqYVmnVRXkWvypqLzrKxvDMR9Ix7mjrKxvDMR9Iz7mmA85lSTYmwJsN5sNw8tK9HDu2d2HS9lwdqbgjeDs2EHYRUOFnHVIlOT0ZIdZWN4ZiPpGfc0dZWN4ZiPpGfc1o9fRHi6X50/4UdfRHi6X50/4VX9ns+hPx9pvdZWN4ZiPpGfc0dZWN4ZiPpGfc1M6DaepxLX5YzzIZKEkrsQSvMcoI5wACR/pJ79Wqrqzg+heRW9LcXnWVjeGYj6Rn3NHWVjeGYj6Rn3NMFxVgT3gTSdjYzNxJlDz8xbDTgzBiKNXsuRZbpu4rdtAIFYW9pYWEb019DSzjO0dIsnRwOxCooE+fmAuU61jMB37aq9q+1cC8Yb5uID/aMe5qqcUGGll5t6RGGTVuFp5SM4zZyVuE5jc2/KHYiouScHSfjHWnVc5U686fPdQrijx9hJfBZt9yRs+HmtZU8S/p4GIp3TcQPzOMe5r5XwOxAoJM+eFKvlBdYubb7DVXNL9lWCqPJUwg8xCnmz57pqW4px31IcU+9JbQFJQlx9Trac9tqFXzIOwblc1Hx9hH57NrvSC4eb0lXxLb1lY3hmI+kZ9zR1lY3hmI+kZ9zVfXMl4e0t2LNcW20hbhYlXdQQhJVlSskOI2DZtIpsYRNL0dl4gAuNtukDcCtIVb++uzh7Sw4iN6C+hjaRnZukmUfrKxvDMR9Iz7mjrKxvDMR9Iz7mmHUBprpaMOjCQplx1OdLaslhlzBVlKJ2BNwE/Ood+ujDh1V5Gd6W5W+srG8MxH0jPuaOsrG8MxH0jPua0evojxdL86f8KOvojxdL86f8Kp+z2fQt8fab3WVjeGYj6Rn3NHWVjeGYj6Rn3NaCuHZsAk4fKAG0klIAHfJtsph4DivVMZmRq1ta1CXAhfZJCtov+z99WUbOWiRDclqyks8CMZDhcRNxJKyMpUl1oG3euGt1Q2n2gyocIvsT8SUrO02S7I5CEuLCM5CGipQBIFh+dfbaxb1VDhNxBtERLLjyGVPuNpaccB1SXGlpkJ1pBuhBLeUq5s16l2Vm9YryRF+S0YgZ0RwRJITKcdaShlyyXXdXdbyW7KS4yjPmspQKdxbNyb11NCjpbaQhACUoSlCQNwCQAB5hXPuJYc9xeelPlnKvqSKzqyTdDEmQVKJ2jlLWbWO5IOy9dDt7h81XUVHRFat6n1RRRUgDS44MhfEcd+1j+bTHNLjgx7pY79rH82gJvANAxDnOSGnfiVtrbQyUj4ordS6oJUN6Lg2SRsva9t1soooApAY/oumbpHPYKg2AlL9w2FbQ3GBFswG0rJJ79P8ApOQ/7WYh9SPYhUSTdGVlJxi2ioaXaAIhGOA6lzXrLW1rLl5TYvsWb9mdnkqT0g4JkRor74kBZZQtwJLAAVlF7XDmypjhX7PD/rj7cerNp33Nm/Uu/uNWw41eRjjTpHPX3N3gcaCcFi2AGYOqVYbzrnBc982A2+SrpVN4IO4sP5nfxnauVVOg+H+xV8x/dSMwGWprBUOItmbjuOJuLi6QtQuOfaKei03BHfFqROK4MqCnEIPVC3mmYYW3nSgFOsQ/cckbd3PXmfqVk52cX0Jr29Tp4aV2T7UVUxy+EuSFrfUQFfGHkpuAbJQOSkfsr1ebAbWEgDkq3ADmPerMPtbf0EeyKzJ7Bf0VfuNY9ND1VFJZHhhiQY7QIB5CN/0RX0iEG1Z2FLYX+c0bX+dPYqHkIrGFdoa+gj2RW0aSebQUU4qpZOr1v4Mt1wgrXFeUogWF8jg3Ddupv6LfIYn1DH4aaSWAQVyY2FQkvqZRKRIadUlKFEpS04u3KHPa2zv0+MNhBllpkEqDaENAneQhITf+6tv06yuKb6HJ08G0eXxE7zS7DZqK0qQDBlggEFh+4IuO1qqVqM0n+QyvqH/w1V6ZyiD0H4N0ToSJCnw2SVosGgrsDa9ysXJ+avjDNAEO4jIhF1KQwFK1mquVW1FgU57Dth5+artwN9yW/rHvarV0b/tBiH0Ff+nVsOOWRjjTrNV090VfHdBUQZmHJzpeS/IbSoKaCdiXWAR2RzAhZBBro6kzwl/LsH+0j8aLTmqGknRF4ScopsKremeiJnhhIfLIaWtaylIKylba2lJTfYkkKPKsbd6rJRUFxacNMFDGAllpAQ22uOhCRuCQoWFMlvcKXvDz3Gc+tY9umEjcKA+qKKKADS44Me6WO/ax/NpjmlxwYd0cd+1j97tAMeiiigCk5D/tZiH1I9iFTjpC41pK3B0lnvOhSklCGrJU0FXU1FUDZxadlkHd5KlOjzKzTlFpEnwr9nh/1x9uPVm077mzfqXf3Glpppp4xNVGLaVJ1Cy4rO5HFxmaNk5XTt5J32qX0k4VY0iJIYQ26FOtrbSVLi5QVCwvZ4m37KtfjV5mOFOkcvyow+CDuLD+Z38Z2rlVN4Hz/mWH9F38Z2rlVDoCk3whfLcV+wtexIpyUm+EL5biv2Fr2JFcfG/4X3rmjax+fz5FHh9rb+gj2RWZPYL+ir9xrEPtbf0EeyKzJ7Bf0VfuNcPSe1/E8cK7Q19BHsito1q4V2hr6CPZFbRpL5mRD5UWPQDt2Af73/Du09KRegHbsA/3v+Hdp6V3cH/jf/qX9meNbfN4LkFRmk/yGV9Q/wDhqqTqM0n+QyvqH/w1V2GItuBvuS39Y97Vaujf9oMQ+gr/ANOq9oBwjMQoKGHUOKUFLXdC49rLNx2ToIPzivPCdPWGsTlTFJUUPhSUpDkfOPk/ZAu2/wDjVuJ5qtfjlmYYU6zy190WXhL+XYP9pH40WnNXPOkGmbU+dhmpStOqkt5s6mSTnej2sG3FH8k10NUNpvI0s4uMUmFFFFQXF3w89xl/Wse1TCb3Cl5w89x1/Wse1TDRuFAfVFFFABpO6JRZi8SxoxJbMcCXZYWxrcxJdtY505bbfPTiNLPg47oY59sH86pRD0Jj4NxbxpF9R/q0fBuLeNIvqP8AVqz0Ve6jO8ysfBuLeNIvqP8AVrRkaIznFFbkzDVqO9SsNbKjYW2kuXOyrrRS6heZReI8vwnC/utr3lHEeX4Thf3W17yr1RS6heZU4+CYm2kIbxKEhI3JTAASOfYA7YV6/BuLeNIvqP8AVqz0UuoXmVj4NxbxpF9R/q1U9L9CZuqmzHcRYWoxlpcSIuXMhpDhCQdYcpIJF/LTTqE037mTvs0n8JdVlZxkqNEqck8hFw+1t/QR7IrMnsF/RV+41iH2tH0EeyKzJ7Bf0VfuNeH0n0n8TxwrtDX0EeyK2jWrhXaGvoI9kVtGkvmZEPlRa9BdCZbkXD5bU9lvVIWtlKo2bLrAttQUdYM+wnmFXj4NxbxpF9R/q188F/ceD9V/911aa9uFnGKokfOSnJvMrHwbi3jSL6j/AFa+V4VipBBxOIQRYgwRYg7wfjatNFXuoi8yi8R5fhOF/dbXvKOI8vwnC/utr3lXqil1C8yjt6FzEkKTKwwEEEEYY2CCNoIOs2GpH4NxbxpF9R/q1Z6KXULzKx8G4t40i+o/1aPg3FvGkX1H+rVnopdQvMUnC5CnpwxRkzmHm9ayChEXVquSbHNrDu71qc6NwpZ8OPchX1zH7zTMTuqjLxdUZoooqCwUoocTFoM7EXI+FJkNypBeSpT7SOSCu1hmvtCue1N2igFrxmxzxC36210qOM2OeIW/W2ulTKoqasrdQteM2OeIW/W2ulRxmxzxC36210qZVFKsXULXjNjniFv1trpUcZsc8Qt+ttdKmVRSrF1C14zY54hb9ba6VHGbHPELfrbXSplUUqxdQteM2OeIW/W2ulWnjOKY3IjPMHA20h5txkqEpokaxJTe2bba9NailWLqOc2tBsYSlKfgvcAnt7HMLfn1lzQfGCkj4L3gjt7HOLfn10XRWGBZ7HT/AMi03OcYugeMIQlHwZfKAm+vY22Fvz69DoTjPisenY6ddFUUwLN9AXEWiyqKLRqXjcOIzGGCIWGU5AoymgTtJvYK2b6k+M2OeIW/W2ulTKorerOe6ha8Zsc8Qt+ttdKjjNjniFv1trpUyqKVZF1C14zY54hb9ba6VHGbHPELfrbXSplUUqxdQteM2OeIW/W2ulRxmxzxC36210qZVFKsXULXjNjniFv1trpUcZsc8Qt+ttdKmVRSrF1CY0zaxrEYvUy8GS0CtDmZMllR5BOyxV5acyazRUEpUCiiihIUUUUAUUUUAUUUUAUUUUAUUUUAUUUUAUUUUAUUUUAUUUUAUUUUAUUUUAUUUUAUUUUAUUUUAUUUU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58" name="Picture 10" descr="http://www.bovedadelrioalmar.es/imagenes/varios/ayuntamient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608" y="3861048"/>
            <a:ext cx="1043608" cy="1043608"/>
          </a:xfrm>
          <a:prstGeom prst="rect">
            <a:avLst/>
          </a:prstGeom>
          <a:noFill/>
        </p:spPr>
      </p:pic>
      <p:cxnSp>
        <p:nvCxnSpPr>
          <p:cNvPr id="13" name="12 Conector recto de flecha"/>
          <p:cNvCxnSpPr/>
          <p:nvPr/>
        </p:nvCxnSpPr>
        <p:spPr>
          <a:xfrm>
            <a:off x="4427984" y="2204864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851920" y="2492896"/>
            <a:ext cx="158417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403648" y="34290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0" name="Picture 12" descr="http://www.rrhhdigital.com/userfiles/AWZT_instituto_nacional_seguridad_soci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168" y="5013176"/>
            <a:ext cx="2714625" cy="1381126"/>
          </a:xfrm>
          <a:prstGeom prst="rect">
            <a:avLst/>
          </a:prstGeom>
          <a:noFill/>
        </p:spPr>
      </p:pic>
      <p:cxnSp>
        <p:nvCxnSpPr>
          <p:cNvPr id="21" name="20 Conector recto de flecha"/>
          <p:cNvCxnSpPr/>
          <p:nvPr/>
        </p:nvCxnSpPr>
        <p:spPr>
          <a:xfrm>
            <a:off x="6948264" y="5013176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2" name="Picture 14" descr="http://www.ayudemosalorca.es/img/delegacion-gobierno-murc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5856" y="6021288"/>
            <a:ext cx="2038350" cy="685800"/>
          </a:xfrm>
          <a:prstGeom prst="rect">
            <a:avLst/>
          </a:prstGeom>
          <a:noFill/>
        </p:spPr>
      </p:pic>
      <p:pic>
        <p:nvPicPr>
          <p:cNvPr id="1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19" name="18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/>
              <a:t>CLASES DE ADMINISTRACIONES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5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1124744"/>
            <a:ext cx="66247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La Administración Central del Estado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1988840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00" dirty="0"/>
          </a:p>
          <a:p>
            <a:pPr lvl="1"/>
            <a:r>
              <a:rPr lang="es-ES" sz="1000" b="1" u="sng" dirty="0"/>
              <a:t>Central:</a:t>
            </a:r>
            <a:endParaRPr lang="es-ES" sz="1000" dirty="0"/>
          </a:p>
          <a:p>
            <a:r>
              <a:rPr lang="es-ES" sz="1000" b="1" i="1" dirty="0"/>
              <a:t>Órganos activo</a:t>
            </a:r>
            <a:r>
              <a:rPr lang="es-ES" sz="1000" dirty="0"/>
              <a:t>, que está constituida por </a:t>
            </a:r>
          </a:p>
          <a:p>
            <a:pPr lvl="1"/>
            <a:r>
              <a:rPr lang="es-ES" sz="1000" b="1" i="1" dirty="0"/>
              <a:t>Gobierno/Consejo de ministros</a:t>
            </a:r>
            <a:r>
              <a:rPr lang="es-ES" sz="1000" dirty="0"/>
              <a:t>:  (Presidente, vicepresidente(s) y ministros). La reunión del Gobierno en pleno, bajo la dirección del presidente.</a:t>
            </a:r>
          </a:p>
          <a:p>
            <a:pPr lvl="1"/>
            <a:r>
              <a:rPr lang="es-ES" sz="1000" b="1" i="1" dirty="0"/>
              <a:t>Ministerios</a:t>
            </a:r>
            <a:endParaRPr lang="es-ES" sz="1000" dirty="0"/>
          </a:p>
          <a:p>
            <a:r>
              <a:rPr lang="es-ES" sz="1000" dirty="0"/>
              <a:t>                 Cuya estructura es la siguiente:</a:t>
            </a:r>
          </a:p>
          <a:p>
            <a:pPr lvl="2"/>
            <a:r>
              <a:rPr lang="es-ES" sz="1000" b="1" i="1" dirty="0"/>
              <a:t>Órganos superiores</a:t>
            </a:r>
            <a:r>
              <a:rPr lang="es-ES" sz="1000" dirty="0"/>
              <a:t>:</a:t>
            </a:r>
          </a:p>
          <a:p>
            <a:pPr lvl="3"/>
            <a:r>
              <a:rPr lang="es-ES" sz="1000" b="1" i="1" dirty="0"/>
              <a:t>Ministro.</a:t>
            </a:r>
            <a:r>
              <a:rPr lang="es-ES" sz="1000" dirty="0"/>
              <a:t> </a:t>
            </a:r>
          </a:p>
          <a:p>
            <a:pPr lvl="3"/>
            <a:r>
              <a:rPr lang="es-ES" sz="1000" b="1" i="1" dirty="0"/>
              <a:t>Secretaría(s) de Estados</a:t>
            </a:r>
            <a:r>
              <a:rPr lang="es-ES" sz="1000" dirty="0"/>
              <a:t>. (ejerce respecto a su Departamento, la iniciativa, dirección, inspección de todos los servicios del Departamento y la alta inspección de todos los servicios del Departamento)</a:t>
            </a:r>
          </a:p>
          <a:p>
            <a:pPr lvl="2"/>
            <a:r>
              <a:rPr lang="es-ES" sz="1000" b="1" i="1" dirty="0"/>
              <a:t>Órganos directivos</a:t>
            </a:r>
            <a:r>
              <a:rPr lang="es-ES" sz="1000" dirty="0"/>
              <a:t>:</a:t>
            </a:r>
          </a:p>
          <a:p>
            <a:pPr lvl="3"/>
            <a:r>
              <a:rPr lang="es-ES" sz="1000" b="1" i="1" dirty="0"/>
              <a:t>Subsecretaría</a:t>
            </a:r>
            <a:r>
              <a:rPr lang="es-ES" sz="1000" dirty="0"/>
              <a:t> (Su cometido prioritario es dirigir y coordinar el funcionamiento del Ministerio, lo que incluye el personal y el presupuesto).</a:t>
            </a:r>
          </a:p>
          <a:p>
            <a:pPr lvl="3"/>
            <a:r>
              <a:rPr lang="es-ES" sz="1000" dirty="0"/>
              <a:t> </a:t>
            </a:r>
            <a:r>
              <a:rPr lang="es-ES" sz="1000" b="1" i="1" dirty="0"/>
              <a:t>Secretaría(s) Generales.</a:t>
            </a:r>
            <a:r>
              <a:rPr lang="es-ES" sz="1000" dirty="0"/>
              <a:t>(Gestiona y sector de la actividad administrativa y ejercen competencias dirigidas a impulsar la consecución de los objetivos y ejecución de los proyectos de su organización)</a:t>
            </a:r>
          </a:p>
          <a:p>
            <a:pPr lvl="3"/>
            <a:r>
              <a:rPr lang="es-ES" sz="1000" b="1" i="1" dirty="0"/>
              <a:t>Secretaría General Técnica</a:t>
            </a:r>
            <a:r>
              <a:rPr lang="es-ES" sz="1000" dirty="0"/>
              <a:t>. (Tienen competencias relativas a producción normativa, asistencia jurídica y publicaciones)</a:t>
            </a:r>
          </a:p>
          <a:p>
            <a:pPr lvl="3"/>
            <a:r>
              <a:rPr lang="es-ES" sz="1000" b="1" i="1" dirty="0"/>
              <a:t>Direcciones Generales</a:t>
            </a:r>
            <a:r>
              <a:rPr lang="es-ES" sz="1000" dirty="0"/>
              <a:t>: (Se encargan de la gestión de una o varias áreas funcionalmente homogéneas del ministerio, proponen los proyectos para alcanzar los objetivos establecidos por el ministro, dirigen su ejecución y controlan su cumplimiento)</a:t>
            </a:r>
          </a:p>
          <a:p>
            <a:pPr lvl="3"/>
            <a:r>
              <a:rPr lang="es-ES" sz="1000" b="1" i="1" dirty="0"/>
              <a:t>Subdirecciones Generales</a:t>
            </a:r>
            <a:r>
              <a:rPr lang="es-ES" sz="1000" dirty="0"/>
              <a:t>: Secciones y Negociados. (Son los responsables de la ejecución de aquellos proyectos , objetivos y actividades)</a:t>
            </a:r>
          </a:p>
          <a:p>
            <a:pPr lvl="2"/>
            <a:r>
              <a:rPr lang="es-ES" sz="1000" b="1" i="1" dirty="0"/>
              <a:t>Órganos de asistencia</a:t>
            </a:r>
            <a:r>
              <a:rPr lang="es-ES" sz="1000" dirty="0"/>
              <a:t>: Gabinetes de Presidencia de los Ministros y Secretarios de Estado.</a:t>
            </a:r>
          </a:p>
          <a:p>
            <a:r>
              <a:rPr lang="es-ES" sz="1000" b="1" i="1" dirty="0"/>
              <a:t>Órganos coordinadores</a:t>
            </a:r>
            <a:r>
              <a:rPr lang="es-ES" sz="1000" dirty="0"/>
              <a:t>, son los siguientes:</a:t>
            </a:r>
          </a:p>
          <a:p>
            <a:pPr lvl="1"/>
            <a:r>
              <a:rPr lang="es-ES" sz="1000" b="1" i="1" dirty="0"/>
              <a:t>Comisiones Delegadas del Gobierno</a:t>
            </a:r>
            <a:r>
              <a:rPr lang="es-ES" sz="1000" i="1" dirty="0"/>
              <a:t>, </a:t>
            </a:r>
            <a:r>
              <a:rPr lang="es-ES" sz="1000" dirty="0"/>
              <a:t>tienen las funciones de coordinación de las acciones de los asuntos comunes de varios ministerios, así como de determinados asuntos que afecten a varios ministerios y exijan una propuesta conjunta previa a su resolución en consejo de ministros.</a:t>
            </a:r>
          </a:p>
          <a:p>
            <a:pPr lvl="2"/>
            <a:r>
              <a:rPr lang="es-ES" sz="1000" dirty="0"/>
              <a:t>Asuntos de Investigación Científica y Desarrollo e Innovación Tecnológica.</a:t>
            </a:r>
          </a:p>
          <a:p>
            <a:pPr lvl="2"/>
            <a:r>
              <a:rPr lang="es-ES" sz="1000" dirty="0"/>
              <a:t>Asuntos Económicos. </a:t>
            </a:r>
          </a:p>
          <a:p>
            <a:pPr lvl="2"/>
            <a:r>
              <a:rPr lang="es-ES" sz="1000" dirty="0"/>
              <a:t>Política Autonómica.</a:t>
            </a:r>
          </a:p>
          <a:p>
            <a:pPr lvl="2"/>
            <a:r>
              <a:rPr lang="es-ES" sz="1000" dirty="0"/>
              <a:t>Junta de Defensa Nacional.</a:t>
            </a:r>
          </a:p>
          <a:p>
            <a:pPr lvl="2"/>
            <a:r>
              <a:rPr lang="es-ES" sz="1000" dirty="0"/>
              <a:t>Situaciones de Crisis.</a:t>
            </a:r>
          </a:p>
          <a:p>
            <a:pPr lvl="2"/>
            <a:r>
              <a:rPr lang="es-ES" sz="1000" dirty="0"/>
              <a:t>Asuntos Culturales.</a:t>
            </a:r>
          </a:p>
          <a:p>
            <a:pPr lvl="1"/>
            <a:r>
              <a:rPr lang="es-ES" sz="1000" b="1" i="1" dirty="0"/>
              <a:t>Comisión General de Secretarios de Estado y Subsecretarios.</a:t>
            </a:r>
            <a:endParaRPr lang="es-ES" sz="1000" dirty="0"/>
          </a:p>
          <a:p>
            <a:pPr lvl="1"/>
            <a:r>
              <a:rPr lang="es-ES" sz="1000" b="1" i="1" dirty="0"/>
              <a:t>Otras Comisiones de Subsecretarios.</a:t>
            </a:r>
            <a:endParaRPr lang="es-ES" sz="1000" dirty="0"/>
          </a:p>
          <a:p>
            <a:pPr lvl="1"/>
            <a:r>
              <a:rPr lang="es-ES" sz="1000" b="1" i="1" dirty="0"/>
              <a:t>Comisiones Interministeriales. </a:t>
            </a:r>
            <a:r>
              <a:rPr lang="es-ES" sz="1000" dirty="0"/>
              <a:t> 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ADMINISTRACION CENTRAL DEL ESTADO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1196752"/>
            <a:ext cx="6408712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EL JEFE DEL ESTADO. EL REY</a:t>
            </a:r>
          </a:p>
        </p:txBody>
      </p:sp>
      <p:sp>
        <p:nvSpPr>
          <p:cNvPr id="33794" name="AutoShape 2" descr="data:image/jpeg;base64,/9j/4AAQSkZJRgABAQAAAQABAAD/2wCEAAkGBhMSERUSEhQVFBQVFxUXGBQYFxUVFBUYGBQVFBUXFhcXHCYeFxojGRUUHy8gJCcpLCwsFR4xNTAqNSYrLCkBCQoKDgwOFw8PGikcHBwpKSkpKSkpKSkpKSkpKSkpKSkpKSkpLCksKSksKSkpKSwsLCwsKSwpKSksKSksLCksKf/AABEIAOEA4QMBIgACEQEDEQH/xAAcAAABBQEBAQAAAAAAAAAAAAADAAECBAUGBwj/xAA9EAABAwIEAwUHAwEIAgMAAAABAAIRAyEEEjFBBVFhBhMicYEHMpGhscHwFELRUiMkM0NykuHxwuIWNGL/xAAaAQADAQEBAQAAAAAAAAAAAAABAgMEAAUG/8QAJBEAAgIDAAICAwADAAAAAAAAAAECEQMhMRJBBFETIjIFYZH/2gAMAwEAAhEDEQA/APPW1SKYufD/ADeVdfSqGmS25EeGTMc7IOBY1zHMzAE7HQq5QxeVxMO0y6eluak+mhLVGPXe/NZ1hE3nVHr4p+XxEG3kSjvwL2EFw8JB6gzrMbqvXwQqFoJESubsEYUgY4pWe3u4MAAmJvyKsYesdbgpsrWhwYC2J+w32U2uQbDFE69XwmSQPNVeHY2CAKkef8/FFxXuG+ynwHgLCZqOku91pFvP6oLjsLWy8aYcwkG7SRM+8quZw1MqeLr9y7uSAABPRUK+La9pDfF0mPVLGzk0HrYzKBJ5rPdjLnxHxDZCxVcgBsE8id5tPkr3DeEm0jxmL8p+6pxWxHcmCGMqQLaDU/wh1HVQddeQXU4PgBkTfz+y6HAdk2uEED4KTzJMssMmebYYuaPdJB1N5Wm2gwsDpOZ3U29F6L/8IaCIEaLne1XZJ1I97TtOoNmk9f6See65ZVJnSxOKOZxGCgSCVRqkgAybrTo4jNNiItB2PJZ/EDeLemvqqJkzNr5ibEqFNxmJMor3wqgqkdVaOyMkk7DGrlNiT05KXfGN0NhJAt5lReSPimsSh3Yg8ynFU6oDlNqYUOKxUzVJhV2lSzLghxUspBxQAFLMuBRZ738lJVs6dccX6Ti45miCL289YWvlOQOaYLHfPr8VSw2GytqPkSDOXeNvRWMNU57j56rK2bIO1six7yPEb7+apY/OIyWvcq42oNJQ8V7hETOyC6FvWgNB73QJzTMggSY+xV/EGYBblIHlssXA0jJMOblHmI6ytf8AXZmeITpBtA1GyLJxZVxfu6q1wTjBDWtLZcPddAI1/wC1k18RmLmmcttbeaLhWMpva6k+bglp+MLqtBcnZvca4cwy9zvGW3HMW0Gy5imWtLg4kj0B6X5LT4xxYOIaGnM7Uk2AO1lmY/CmkwuzB2Y5Q7lubdV0U1pglSA0ZqVwASQDbeGif4XY8JtUv1+oXH8DqZak9Cup4dVBeOi7Nyh8PbPQOE0Qb7rp8Jhr2+i5vgbpiPiuvw9Pe2nVYErZ6bei6zByFncT4Y17HNcLEEfnXQrTouPT5oeKFlZ1WjMm7pngvaPAnC4ogiWuaZPMib8pXN1ceHvcYgaTv68l6J7VqDTTDtwQPmZ+R+S8voGDOoK0Q2jJl1ItvIETefjP8KnjWgRHX1RKuJaTFxFp1VcPknMPzZVj0lJ2NS019E8FNSESVIut0+6cQEQpsKiyCpkJhRNUwoSpBEIQJwFFrgpBcC2PCSlnHJOuBs38TWc5xJbDssx0ACJTxQpgQBJ/ceetgp06Zbh2uJBe5zpO8Ax9kHD4UkhzjLASQDrMarG0bEtAGskl+rifyycuAEnZKozxEg+W0fylUo5gQdCuoKVGLWrZ3625DX1WrhwTTINhziSP+FU/QDOWtbEAGeaavW7vwm7jp0VHvgqpbYm03Oe1rTJEk2tGys47hD2+ECxuHDyuE2AoOILgYJEGforlTibg5jSJGknbZK2xO7MUvDqgkgFogOO50j5puK0A1jIJJJdJ2Jtouyw3DqJJBa2QTHmY+Kz+P9nAGlzf2+LXYm/yCKlsLjo5HBOhy6DC1C0g7/VZ9DDtMbLqOA8F76SDBixRytBxJ8Njh3GK7YFNzJ1DSWj63Wxgu3GJZVbTrUS3PppfqCDBHkq/Zzs/3Tmue1ofTcCCRJnUEHf4Inaaq19emGtgAgjYk7lY3Ruin7Oq7Q8Zr0GsNJpIIvoY+KyuHdrK1YFznsAFjlLTG3iAuPSy6dlJr2gPAIIFjp0WbV7MUBOSmGknMSBBnnK70NWzy/2n8QJcxuxEx6kLgmYsgm3/AAvYO3PBWSx5AORjhfzkfNeR4xkvcbCTpt6LRiejDmX7FdjhMm6kWTfYlTp0wYE6o/6eNNuf2V7I/jKmYj4qb3gifknxJk6QgGeVvmmWxGqHb80Qush93yUimFsSk0pAJ29UQWTAU2HZQY5TRGtD3TpWTrjrRv1MVmaxjdRmEcr3KetjjLaYEtbGY6T5dVXwmNmXvF2zmge+AYkfm6B+tLnZgBrcHSPsstFvJstOeJIEp2VBJE3G3JO6tTLfCTPORHqCi08MGse4tEgXdvyEdJSqNjOdAs/5uh4vCNe5riNBp5bq1w3KJzNLj0hRqkHO8nK1swJ9IQ4x3/soY+o5jfD/AMj0VGvUFnVNSNOStVT++JPPUR0QK2G0cRIuD03lXglVszzk06Rd4TxlpcBVFxo4Ttf6Ldx/Ge9GVk38LnERMizRPmuSoOaSMpGusbRf6rbyNNLxkmBMtgGBbT4fBTkvoa3xmKaT2vAOgsfNdh2Oxwab6rksRirNI8U2JOoG09VqcHrQ8JMitFcTqR67SrZmZjo0SvNa3acfqXPq+E5oi8Bodt6LtKtdzKTRBylpcY3jb5rJwTsI94qVKD6kawxxWeKXs2tuXDs+GccZXDO5DyCCO8gloiLzpqtfCYzM3xCHtkOG08x0WLwzj+Ha3I0Pa28SxwaJ20srxq5hmamr6O2unN+0Ou0YOqT7xLGj/eDA+ZXiuKEa8l3vtG4u51RlD9oIeec3AXDcRZIEbKuPRkzPeiuyvLcvrojYqva3x0Knw9gZMxMb7dEbEtFRsA6XVb2S3RlvxEpg5Mxt7ppVTO2ybHQVKJKgESkFxyInkiU7m6EQpscZTgosGnChO6fOokp0cTzdElCUkTjWwtEta2odCb/GHBWBhw6xFht1QzXAowLy9wHqVd7oX8bR0m6xOzTBUVjQA2VWtI1JuTLdiAZErQrUXC5FuY0Veo2YPK46pUylJl7C0Q0ZwYe0Zo/qBP3VLE4AZXVi4ObJt/SZtI9U7qvhB3aB562CpnGQ14ILWvk35+miKVsWZZ4bhC+w1Nxy6hHqYYhj2usAWyPMBVuD4uKckgFswecbLZ4k7NQc4DK4tzRFzpBV3oyLphswYLRfKToRAcdY8gps4e5lObl41gzAGgHzWW57WsyMJLnEZj9gtelX0DnEWiLnTWY/LKLLJlbHUZymBMX5/D1ReHuuDyKqY7EFrS8PmTa30m6ngsS1wDmG8eJm45nqEtOh4tHpWE46C2lTkbz00Wxg+HnOSxwg/L4LyoYkgggldHwrtqaYhwJUnBmqGSj0/DUagHjdI57qPEcaKbHEmAAST5Lj8H28L25WMe8/ADzKzu1GNqvwzy8wCWANaSBrJvvYFAZzbRxXHuLd/iX1RoT4fLQLPxT4BPIBTNMl/QCfhKrYu4ud/krpGSTClzagzRynoi06Ia0ht5WTSd4unJav6qWy1M1QqlfTOrUnNIB+KiGxdFxtbNBSDJACrEjJbBalEbp1Q3m9k4CJyC57KLVGUpTI4ICpNKGApMC4UnKSfuCkuONjE4V3ehoHhnOY0EakdDZSpNl3ujLtOp6go2BqTTe91y1mU+hH2hVP1o/YJPWR81mZogvsOx2Q2eWeVx6jkmxE52FpDg+0gWnaRsmFPNdzYMRCg7wOaRqDMHQwk9le8HptLSZEGfwKnXNXUtBbyHLqujq0u9bZviFxF5B+6v8ACuxdasDmIpxFnTmINxA203QU1F7OlCzkuEQ6pIGg93Y7XC6rENDmkR+0joAIIlbtLsXgsNUmrUc17x7rnMa10RJECTqNzqrDsRhmj+xw7qrs377NIE3BJ5xsqrI5/wAqzLKCg9s8y4LwatVrnumF4GsctInQFaPEuAVKAD647sGYJc06RMgGxuF6PhsViXOdlYynTdEM1gRBvA3k9JWN2p7AuxfiFdwqDRjyXU/Jp1b6plhyN7VIVfIxrh5NjKwc63uiw29SOartO4Wpxns3XwrstZhbyOrT5OFis4U+apVaGu9mlwuvWqHKxneRcj90aarqOA8NbiZDWvDxq1ozkebRcfBPwTA0qVEVGOAcGkmrPum5cYOwhsAiNVyB4jVbWNZlRzamaQ8GHdDI9Fn/AKbK34pHtnBuz2UAZXZjtlIJ9DdZ3tQ4Z3GEpZrF9UQJEgBpn6hcTQ9rHEWtE1sz25g17mtLmhwE3309JUOGcexGNq1X4qo6q4UnNa58uDCQYDWtECSI6TK78ajsf816MnEuMx08lQxDHExItp67LsOyXE8AWuo4ymA5zpbWMyLAZZGlxMx+5b3EPZthqzmuw2IawOmzj3jCdg0tuN7GUqmoumBq0eUtw5nRWKdA+vJdtxL2f4qjM08zWn36ZDp5GAZA6QuexuAdTJlr2kayC36p/NMRRMXFSLI9MGBO9vugYw+JEfUOXS1/oqpE2tg6ovsmATxZIBcdQRjLKJKd4UQnRzHBUlCVNjUwtE+/80k2RJHRxvcOYclZoBk5YHM2siYbDCozLBzfm6KzHvaAA2CNovPw1V7hWGcxpcZDiZI2vyKxSdGuJjHMxxY+Z1vy2Uaxa6RIkLT4kxpBkeJpkOHUbrEo4QXLr3sgt7Dw3+G8WGGpd5IlkiNRJBy/PkrWH9p7Wsk0nGpe+axMfuMzC4fjFTxhugAHxVNgVFhjLbJTyNHZ8F7cNdWBxrM4Nu8HvMHkToOQ5L2DA8OY5jalItfTcJa9uhH2K+bi1dv7Ou37sDU7qqS7CvPibr3ZNs7B9QtcJeCoxZYeez2bucohCfTlaLg1zWvY4PY8S1wuCPz6IORalJMxNUUcXw+jXpGlXYHM66g7Ef8AC8d7b+zyrgnGoz+0wzvdqC+XfK/kV7ZlnoRt/HNOxgyuY8B9NwhzHXBB19bqc4J8K48rj0+ZQXNsDAOo/n5Jg/mF6J7QPZocODicLL6Bu5n7qWm27b+kLznKsjjRvUvLhtYPs2a2GqV2vaO6nMLWFomec2Wdw7idShm7o5S9uUkbCQZHI216le3dmeDYbD4GkypQY57qbTWsH5muJqDvDkkiIMHSByXnvb7s5Tw9cvogCjUnLDgQ0iC5oj3QMwseRSLd2UfqkcVVUKddzCC1xaQZBBIvsbbo1dwVYhO0mJdG7h+3uOYSf1DjaCHQ4REaFaOD9peKADK2SsyRIe2S5twWzpoeWy48tUmtSfjiw+bR3R4bguJSML/dqzYOR/uPBAEDWCHECVyuIwjmOLHCC0lpHkYKrYPFPpPD6bi1wMyPvzRcTin1XOqPMucSXdSdTZKotMZST6RfRCi5kGUu92KdzbJwMjUKjKaE+VNERiCM0RCGERhTBJZwknt0Trg0dfX44M9tPwj5z8VSxPFc4N4j6LEpVhMOOXqbhNUdms0Hly9Sszh9mjz+jYp4rwWucxzeWyFVdltF1HAUc1t5Anpv5ovGGFoc4zYWJ5whQLb6c1i35nknmh+SY3SaFqWjMybQkU6Tlwh6D7MfaL+kd+lxJJwzzY3PcuJ1HJpvI5mea9lq0ohzSHNNwRo4c18stK9S9lntA7stwWJd/ZuMU6hP+Gdmk/08uU8oh4Sojkx2eolk3GqcXsbfmyPVoFrr/wDfkoFoWhO1oyNV0jTqQCCJBEEcxpC8o9pfs3FEHGYQTRPv096ZM3F/d6bSvWjRg8wrVNgLS0gFrhBGxHVTyRtFcM/F0eTezvjlLFkU69RzK48AgODHsawMaXOEtaQLX9FzftCxlNr24ai8vZTc5zpY5hFQnK6zjfwtbeL25LvcV2aoYJr3Gm1riSGPg/vmG7A3OhkELmu2uBw1Ol/bEHFO8RcwZMwcfCS07xqRZYb2etVrp5qWfn5qu24X7Me+o94HueHtDmPa2APPMYjSZNoXJUgQc4bmayCQQS3W2aIi9tbr2f2fdtX16D2xTpd3kBAGZpAafdBNpAi66drhNV7PJe0fYytg8rngFj/dcJi14J0BiN9PVZAYvfu3Yp/oXABj21WZi0XNOoAHNczKfAT4ptfReCFPB2LJIhkSo6KWyjQVBARCKw7IVXVIOUxwxCgAna5JFM4REKTClCQCawMJlPROhpIg2ab6DXXbY8uqsBloAuVJwGeWNMOPh6/wtPD8OLRmdqemizyaNC30Jw3DNptkiXH/AK+qxe09YkEHcgfdbjjmblBIPPUrlePOIDWkEGSb+gQh0L4ZQ0SzSlTKi4QVpM4VM92hTMMhQcVwoUKbXXQWOUwuAex+yz2hd4G4HFPvEUajjqYsxxO9tTqvSX0iDBXytTqFpBEgi8i1xcQvdvZp2/GNYMNXIGJYPC4/5zR/5C0/FUjKiOTHe0duWolNRgjbRIOVemWqAcWxxYxn9n3g7xgP/wCBM5vjA9VwHtcpYethqTi/JUFQCnIdlex+Uu8QBgNN78nL0dzt1U4vweji6BoVmgtIsYuw7Fp2WeeK3ZqxZa0eR9jeyzW5n1SS3MBILamHrsdLA1zRMQ7c3Eg9R0OC7F0mA1MO17HwRka+aReGn3Q50OALouSPLax2M7G1eH4nECrUAw4a17H28UEkkSbENaZAmVqYfjjHOrMLWsbmDqXhyB7XZnZhtBOYyYJA0uVGVo1Rdnn3a3hmL72lSpPfU8BEDwuaQWhzH7E3H+6y5riPY/E0gHOpkyCbXIj3pGtjI9F6/iKjXzJ7ktcKhI8PeCm6S6NfeBk+hiFq4fD4eo0uLGueAHOqFo9yZim4XDiCFPyadIZK0fN1Sw6qDLLpfaFw7D0sW4YYk03Q/Kf2ZhOWdx+bLmRqrpiNUPUZInl+BDyoweB5H6qTgh7GAJy5MkmQoWmUTu0NmiIHwF1DIaCkpd6eaSIDXbi35AwCC10zHxCs4PiFRp8TiW8uSqGmWgRf8uU4esrWy6NKpjg6+91zfH3y4RyWsxpcYaJP5qsvj1DI9oJklt48zZNDos3oyqZU6oUGaosWWgjdg2FSqM3UIupwRpouFYOmjgoDQitXAHVjB4x9J7X03Fr2kEEagjRV04KJx9Hdg+2beI0Lw2vTAD2/1bBw84XQhi+Z+zvHqmErsrUiZaRI2cJEtPmF9H8G4vTxdBmIpEFrh4huxwsQeSpGVGbJD2WDYKfdghMTsUm2tt9FVoiRr4RlUNDgC9hzU52dBG19CfivPMf2sbhKD21qWbEl5e+g0yxga7IwguBDBEEAC8yvRH3XD+1PgTn0TjKAh4YadYRJdTdBJ9IF1nyQ9mnDP0zJxvFP11J5wLK1SWAktdlfSqAZY7s3yGATBvBVLjPEsbgsza9M933eVlRneNa8gx4nNIm8mNBGiF7JsPRbVLnYjIX2LM2UCQYLpgE9RIuup7U9nf1FMtDgT4mh+djmztmOcNECLe9ZYm/2o3JUtHifFuJOrPzloaYAgTFvNU2lTqNhMAromxgJB5qGcotAKFRsGEzQEPIKQuohSYV1UcSaVIFPkTBqYIklKUlxxs18SGiDsPyFXoYhpMTPQffor2Fq03HNUDCeVgGj7q4X0To1o+CzXSK7B0ntY33o6Nj6rB7Q4gOqDLoBHzJXRvwdJ0CL/mi5ztFhBTqNA3bPzRh/QsloysiIFEuISDloJWIifNJjoMFOQmK4UGdU8qIUgFxwRpThRaE8rjibSuz9nPbl2Arw6XUKkCo3lsHAcx9FxQKLTcijqs+qs7XAPYQ5jhIcDMjUXUw5eQ+yft2KThg8Qf7J5im4/wCW46N6NK9bqjIYPoeYVou9GSca2O4b7JgAQWuEtcIcNiCm7z4IVR8J2tEr2eQY/AUuD8Sc6qx1SiWONIAC+aBEkxbn5Kzxrt9Qdgm0GNc3O/vJs4WplkOEyDm36LrfaNwL9ZgnOaJq0Je3mW/vaPQfJeA1PosOTF+1np4sqlGhRN0znWURMJa25JqObCUphPVamFSFPNIKIEwIanARGUJuUUMhCxkgIpFEbT6pyVEOXBoN3YSQZKSIDXgJGmIB5iVYfwwgEkyALwE1CnTdYVAOhH/Kz1ZduiqJGjjPn8llcSrEvGa8ALpKnB3wS1zXLmeJNIqEHWAmgtiSla0C1Q3CERqZzVcgRY9Ec7dAKmdFxzRAJJk644mHKWayGk3VccTDkQFCT5lwC1TefXbmvefZh2zGOw/cVT/eKIsd6jNj52uvAWOWt2UxdWniqb6Dwx7XSHOOVsC5BPIiR6o3WwOPlo+j3gtPTQ9EKo+dfzmn4dxZmKpd6yzgclRv9L4BN9wZEHeUOsdfn9lpxy8jDOPi6Gp1stzcaEcwbEL597a8J/TYytSHuhxLerXeJv1j0XueJr+AjdeXe1HCSKNbe9N3p4m/KUM0dWU+POpUefNfCfNyTOZtyUmBZDaxMpotF8lDe5Tw+6IEGDpTVKqC2U79Uo4ibqbUNgkozTCdHD5fNJPnKdccbOI4jnJDCQNwqL8OCFYbQOYgwwc9T8FB7IBAM9eazLRdoFwvijqTwDcFVu0rv7wTGob9ECu0+UJ+MT3gn+hv3WjxrZmvdFQFOHKAKUonNEnJgYKaSnInZcAi4QUlLKT5+YRRgXnb5hBtIdQb4AKdHPDqgHuH6oLqDhq0j0KHkg+EvoYFOExlM0prF8WGDlZ4ZxDuqmfKHASC0yAQRF4VElKUHT6Lxno/Yb2iuo4sCoA3D1crHMBkNMmHyd5N/PoF6/inAOjUG4PQ6L5ba669s9nnaP8AU4LK8zUw8Nvuw+6fSI9FfDrRn+Qr2bXE6mU+a827f46aQYbgVGn1hw+i7jjGKt5XXmPa6vmzf6h91oy/wzJh/tHN59VAHqoJ2tWBHqMmj0SL+SCykU+WJRFJ0SNEziosak1yCGD0m/NFa1CpnTojhEJLIOiSj6pLgl40AD1Cdt9NvRUg05wCP+1eZTbexk3t8woPRS2ym/D53RzVfjOrDvljrbmtajNKm6qG5rQN4JI15C6xcQwluYi4JJ9VaLtEGmnbKRTJEpw9ELHa9PruoQptauAGoiCtWkwEaSsTLFxK08BXzeEi56kKM4vps+PlSdM0aNMDYj4haVDTUqjQkW8XkSCtCkLLDNnsYophO6B1v6BOeH03e8xp9EVgRmNU/JmuOKL6ik7s5hz/AJfwLh90mdlMMf2u/wBzlqhqmG21+Y/hL+WX2M/jYn2KObxPZKlmOVzmjlrHxWj2TZ+hrF+YvY5pa5sATOkK25vSfggVPI+irD5E17M+T4GGXYmhieNteZuLGxXDdocQdNz9lv1KoH/tYrmOOvBcInQ2/jmt+P5UprxZ4fyf8fjxfvD/AIUKQRFCmEQqxiIknQKRowJ3U2lTItHzQOSsrJg1ScCNUtdkExmh2WurDakquzVEa7VMcg2dJD7zokuDRff758wrmC94/wCk/dOks8isBO/+sfMf+Kzq3+G7/R90klTGTyGG/VMkkqC+hwiBOkuFHap4f3m+aSSWfAw/pHS0tAr9DZJJeVM+lwlimj00klNm6JZCIzQpJKZUA7ZBqpJIoEuFR643i3+J+c0klt+N08b538AaSk9JJekeA+jDVWCkkkY8OjYn7Ku3VOkliNIcaqdPVJJUQiEkkkuGP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23528" y="2348880"/>
            <a:ext cx="51663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Corresponde al Rey:</a:t>
            </a:r>
          </a:p>
          <a:p>
            <a:r>
              <a:rPr lang="es-ES" sz="1200" dirty="0"/>
              <a:t>Sancionar y promulgar las Leyes.</a:t>
            </a:r>
          </a:p>
          <a:p>
            <a:r>
              <a:rPr lang="es-ES" sz="1200" dirty="0"/>
              <a:t>Convocar y disolver las Cortes Generales y convocar elecciones en los términos previstos en la Constitución.</a:t>
            </a:r>
          </a:p>
          <a:p>
            <a:r>
              <a:rPr lang="es-ES" sz="1200" dirty="0"/>
              <a:t>Convocar a referéndum en los casos previstos en la Constitución.</a:t>
            </a:r>
          </a:p>
          <a:p>
            <a:r>
              <a:rPr lang="es-ES" sz="1200" dirty="0"/>
              <a:t>Proponer el candidato a Presidente del Gobierno, y en su caso, nombrarlo, así como poner fin a sus funciones en los términos previstos en la Constitución.</a:t>
            </a:r>
          </a:p>
          <a:p>
            <a:r>
              <a:rPr lang="es-ES" sz="1200" dirty="0"/>
              <a:t>Nombrar y separar a los miembros del Gobierno, a propuesta de su Presidente.</a:t>
            </a:r>
          </a:p>
          <a:p>
            <a:r>
              <a:rPr lang="es-ES" sz="1200" dirty="0"/>
              <a:t>Expedir los decretos acordados en el Consejo de Ministros, conferir los empleos civiles y militares y conceder honores y distinciones con arreglo a las Leyes.</a:t>
            </a:r>
          </a:p>
          <a:p>
            <a:r>
              <a:rPr lang="es-ES" sz="1200" dirty="0"/>
              <a:t>Ser informado de los asuntos de Estado y presidir, a estos efectos, las sesiones del Consejo de Ministros, cuando lo estime oportuno, a petición del Presidente de Gobierno.</a:t>
            </a:r>
          </a:p>
          <a:p>
            <a:r>
              <a:rPr lang="es-ES" sz="1200" dirty="0"/>
              <a:t>El mando supremo de las Fuerzas Armadas.</a:t>
            </a:r>
          </a:p>
          <a:p>
            <a:r>
              <a:rPr lang="es-ES" sz="1200" dirty="0"/>
              <a:t>Ejercer el derecho de gracia con arreglo a la Ley, que no podrá autorizar indultos generales.</a:t>
            </a:r>
          </a:p>
          <a:p>
            <a:r>
              <a:rPr lang="es-ES" sz="1200" dirty="0"/>
              <a:t>El Alto Patronazgo de las Reales Academias.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/>
              <a:t>EL JEFE DEL ESTADO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496B85-CB28-447D-8122-DC3F757FF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760" y="2564904"/>
            <a:ext cx="18192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196752"/>
            <a:ext cx="684076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El consejo de ministros</a:t>
            </a:r>
          </a:p>
        </p:txBody>
      </p:sp>
      <p:pic>
        <p:nvPicPr>
          <p:cNvPr id="28676" name="Picture 4" descr="Ir a la página de inicio de la-moncloa.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492896"/>
            <a:ext cx="1790700" cy="2667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83568" y="3887956"/>
            <a:ext cx="684076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Al Consejo de Ministros, como órgano colegiado del Gobierno, le corresponde:</a:t>
            </a:r>
          </a:p>
          <a:p>
            <a:r>
              <a:rPr lang="es-ES" sz="1100" dirty="0"/>
              <a:t>Aprobar los proyectos de Ley y su remisión al Congreso de los Diputados o, en su caso, al Senado.</a:t>
            </a:r>
          </a:p>
          <a:p>
            <a:r>
              <a:rPr lang="es-ES" sz="1100" dirty="0"/>
              <a:t>Aprobar el Proyecto de Ley de Presupuestos Generales del Estado.</a:t>
            </a:r>
          </a:p>
          <a:p>
            <a:r>
              <a:rPr lang="es-ES" sz="1100" dirty="0"/>
              <a:t>Aprobar los Reales Decretos-Leyes y los Reales Decretos Legislativos.</a:t>
            </a:r>
          </a:p>
          <a:p>
            <a:r>
              <a:rPr lang="es-ES" sz="1100" dirty="0"/>
              <a:t>Acordar la negociación y firma de Tratados internacionales, así como su aplicación provisional.</a:t>
            </a:r>
          </a:p>
          <a:p>
            <a:r>
              <a:rPr lang="es-ES" sz="1100" dirty="0"/>
              <a:t>Remitir los Tratados internacionales a las Cortes Generales en los términos previstos en los </a:t>
            </a:r>
            <a:r>
              <a:rPr lang="es-ES" sz="1100" dirty="0">
                <a:hlinkClick r:id="rId4"/>
              </a:rPr>
              <a:t>artículos 94</a:t>
            </a:r>
            <a:r>
              <a:rPr lang="es-ES" sz="1100" dirty="0"/>
              <a:t> y </a:t>
            </a:r>
            <a:r>
              <a:rPr lang="es-ES" sz="1100" dirty="0">
                <a:hlinkClick r:id="rId4"/>
              </a:rPr>
              <a:t>96.2 de la Constitución</a:t>
            </a:r>
            <a:r>
              <a:rPr lang="es-ES" sz="1100" dirty="0"/>
              <a:t>.</a:t>
            </a:r>
          </a:p>
          <a:p>
            <a:r>
              <a:rPr lang="es-ES" sz="1100" dirty="0"/>
              <a:t>Declarar los estados de alarma y de excepción y proponer al Congreso de los Diputados la declaración del estado de sitio.</a:t>
            </a:r>
          </a:p>
          <a:p>
            <a:r>
              <a:rPr lang="es-ES" sz="1100" dirty="0"/>
              <a:t>Disponer la emisión de Deuda Pública o contraer crédito, cuando haya sido autorizado por una Ley.</a:t>
            </a:r>
          </a:p>
          <a:p>
            <a:r>
              <a:rPr lang="es-ES" sz="1100" dirty="0"/>
              <a:t>Aprobar los reglamentos para el desarrollo y la ejecución de las leyes, previo dictamen del Consejo de Estado, así como las demás disposiciones reglamentarias que procedan.</a:t>
            </a:r>
          </a:p>
          <a:p>
            <a:r>
              <a:rPr lang="es-ES" sz="1100" dirty="0"/>
              <a:t>Crear, modificar y suprimir los órganos directivos de los Departamentos Ministeriales.</a:t>
            </a:r>
          </a:p>
          <a:p>
            <a:r>
              <a:rPr lang="es-ES" sz="1100" dirty="0"/>
              <a:t>Adoptar programas, planes y directrices vinculantes para todos los órganos de la Administración General del Estado.</a:t>
            </a:r>
          </a:p>
          <a:p>
            <a:r>
              <a:rPr lang="es-ES" sz="1100" dirty="0"/>
              <a:t>Ejercer cuantas otras atribuciones le confieran </a:t>
            </a:r>
            <a:r>
              <a:rPr lang="es-ES" sz="1100" dirty="0">
                <a:hlinkClick r:id="rId5"/>
              </a:rPr>
              <a:t>la Constitución</a:t>
            </a:r>
            <a:r>
              <a:rPr lang="es-ES" sz="1100" dirty="0"/>
              <a:t>, las leyes y cualquier otra disposición.</a:t>
            </a:r>
          </a:p>
          <a:p>
            <a:r>
              <a:rPr lang="es-ES" sz="1100" dirty="0"/>
              <a:t>2. A las reuniones del Consejo de Ministros podrán asistir los Secretarios de Estado cuando sean convocados.</a:t>
            </a:r>
          </a:p>
          <a:p>
            <a:r>
              <a:rPr lang="es-ES" sz="1100" dirty="0"/>
              <a:t>3. Las deliberaciones del Consejo de Ministros serán secretas.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/>
              <a:t>EL CONSEJO DE MINISTROS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6CA99B-1DFA-421B-B3BF-D2BEDA40B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075" y="185548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1052736"/>
            <a:ext cx="51125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El Presidente del Gobierno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2708920"/>
            <a:ext cx="8820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1. El Presidente dirige la acción del Gobierno y coordina las funciones de los demás miembros del mismo, sin perjuicio de la competencia y responsabilidad directa de los Ministros en su gestión.</a:t>
            </a:r>
          </a:p>
          <a:p>
            <a:r>
              <a:rPr lang="es-ES" sz="1100" dirty="0"/>
              <a:t>2. En todo caso, corresponde al Presidente del Gobierno:</a:t>
            </a:r>
          </a:p>
          <a:p>
            <a:r>
              <a:rPr lang="es-ES" sz="1100" dirty="0"/>
              <a:t>Representar al Gobierno.</a:t>
            </a:r>
          </a:p>
          <a:p>
            <a:r>
              <a:rPr lang="es-ES" sz="1100" dirty="0"/>
              <a:t>Establecer el programa político del Gobierno y determinar las directrices de la política interior y exterior y velar por su cumplimiento.</a:t>
            </a:r>
          </a:p>
          <a:p>
            <a:r>
              <a:rPr lang="es-ES" sz="1100" dirty="0"/>
              <a:t>Proponer al Rey, previa deliberación del Consejo de Ministros, la disolución del Congreso, del Senado o de las Cortes Generales.</a:t>
            </a:r>
          </a:p>
          <a:p>
            <a:r>
              <a:rPr lang="es-ES" sz="1100" dirty="0"/>
              <a:t>Plantear ante el Congreso de los Diputados, previa deliberación del Consejo de Ministros, la cuestión de confianza.</a:t>
            </a:r>
          </a:p>
          <a:p>
            <a:r>
              <a:rPr lang="es-ES" sz="1100" dirty="0"/>
              <a:t>Proponer al Rey la convocatoria de un referéndum consultivo, previa autorización del Congreso de los Diputados.</a:t>
            </a:r>
          </a:p>
          <a:p>
            <a:r>
              <a:rPr lang="es-ES" sz="1100" dirty="0"/>
              <a:t>Dirigir la política de defensa y ejercer respecto de las Fuerzas Armadas las funciones previstas en la legislación reguladora de la defensa nacional y de la organización militar.</a:t>
            </a:r>
          </a:p>
          <a:p>
            <a:r>
              <a:rPr lang="es-ES" sz="1100" dirty="0"/>
              <a:t>Convocar, presidir y fijar el orden del día de las reuniones del Consejo de Ministros, sin perjuicio de lo previsto en el </a:t>
            </a:r>
            <a:r>
              <a:rPr lang="es-ES" sz="1100" dirty="0">
                <a:hlinkClick r:id="rId3"/>
              </a:rPr>
              <a:t>artículo 62.g) de la Constitución</a:t>
            </a:r>
            <a:r>
              <a:rPr lang="es-ES" sz="1100" dirty="0"/>
              <a:t>.</a:t>
            </a:r>
          </a:p>
          <a:p>
            <a:r>
              <a:rPr lang="es-ES" sz="1100" dirty="0"/>
              <a:t>Refrendar, en su caso, los actos del Rey y someterle, para su sanción, las leyes y demás normas con rango de Ley, de acuerdo con lo establecido en los </a:t>
            </a:r>
            <a:r>
              <a:rPr lang="es-ES" sz="1100" dirty="0">
                <a:hlinkClick r:id="rId3"/>
              </a:rPr>
              <a:t>artículos 64</a:t>
            </a:r>
            <a:r>
              <a:rPr lang="es-ES" sz="1100" dirty="0"/>
              <a:t> y </a:t>
            </a:r>
            <a:r>
              <a:rPr lang="es-ES" sz="1100" dirty="0">
                <a:hlinkClick r:id="rId4"/>
              </a:rPr>
              <a:t>91 de la Constitución</a:t>
            </a:r>
            <a:r>
              <a:rPr lang="es-ES" sz="1100" dirty="0"/>
              <a:t>.</a:t>
            </a:r>
          </a:p>
          <a:p>
            <a:r>
              <a:rPr lang="es-ES" sz="1100" dirty="0"/>
              <a:t>Interponer el recurso de inconstitucionalidad.</a:t>
            </a:r>
          </a:p>
          <a:p>
            <a:r>
              <a:rPr lang="es-ES" sz="1100" dirty="0"/>
              <a:t>Crear, modificar y suprimir, por Real Decreto, los Departamentos Ministeriales, así como las Secretarías de Estado. Asimismo, le corresponde la aprobación de la estructura orgánica de la Presidencia del Gobierno.</a:t>
            </a:r>
          </a:p>
          <a:p>
            <a:r>
              <a:rPr lang="es-ES" sz="1100" dirty="0"/>
              <a:t>Proponer al Rey el nombramiento y separación de los Vicepresidentes y de los Ministros.</a:t>
            </a:r>
          </a:p>
          <a:p>
            <a:r>
              <a:rPr lang="es-ES" sz="1100" dirty="0"/>
              <a:t>Resolver los conflictos de atribuciones que puedan surgir entre los diferentes Ministerios.</a:t>
            </a:r>
          </a:p>
          <a:p>
            <a:r>
              <a:rPr lang="es-ES" sz="1100" dirty="0"/>
              <a:t>Impartir instrucciones a los demás miembros del Gobierno.</a:t>
            </a:r>
          </a:p>
          <a:p>
            <a:r>
              <a:rPr lang="es-ES" sz="1100" dirty="0"/>
              <a:t>Ejercer cuantas otras atribuciones le confieran </a:t>
            </a:r>
            <a:r>
              <a:rPr lang="es-ES" sz="1100" dirty="0">
                <a:hlinkClick r:id="rId5"/>
              </a:rPr>
              <a:t>la Constitución</a:t>
            </a:r>
            <a:r>
              <a:rPr lang="es-ES" sz="1100" dirty="0"/>
              <a:t> y las leyes.</a:t>
            </a:r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/>
              <a:t>EL PRESIDENTE</a:t>
            </a:r>
            <a:r>
              <a:rPr lang="es-ES" baseline="0" dirty="0"/>
              <a:t> DEL GOBIERNO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BE4F9F-8A6E-4493-A83C-EEFDE53ED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166" y="1237402"/>
            <a:ext cx="86677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1124744"/>
            <a:ext cx="57606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El vicepresidente del gobierno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23728" y="39330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1. Al Vicepresidente o Vicepresidentes, cuando existan, les corresponderá el ejercicio de las funciones que les encomiende el Presidente.</a:t>
            </a:r>
          </a:p>
          <a:p>
            <a:r>
              <a:rPr lang="es-ES" dirty="0"/>
              <a:t>2. El Vicepresidente que asuma la titularidad de un Departamento Ministerial, ostentará, además, la condición de Ministro.</a:t>
            </a:r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/>
              <a:t>EL VICEPRESIDENTE DEL GOBIERNO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917FF4-B79F-4028-800B-5E3346BFF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36" y="1596018"/>
            <a:ext cx="19526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1052736"/>
            <a:ext cx="5400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Los ministros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7544" y="2996952"/>
            <a:ext cx="8118648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dirty="0"/>
              <a:t>1. Los Ministros, como titulares de sus Departamentos, tienen competencia y responsabilidad en la esfera específica de su actuación, y les corresponde el ejercicio de las siguientes funciones:</a:t>
            </a:r>
          </a:p>
          <a:p>
            <a:pPr algn="just"/>
            <a:r>
              <a:rPr lang="es-ES" dirty="0"/>
              <a:t>Desarrollar la acción del Gobierno en el ámbito de su Departamento, de conformidad con los acuerdos adoptados en Consejo de Ministros o con las directrices del Presidente del Gobierno.</a:t>
            </a:r>
          </a:p>
          <a:p>
            <a:pPr algn="just"/>
            <a:r>
              <a:rPr lang="es-ES" dirty="0"/>
              <a:t>Ejercer la potestad reglamentaria en las materias propias de su Departamento.</a:t>
            </a:r>
          </a:p>
          <a:p>
            <a:pPr algn="just"/>
            <a:r>
              <a:rPr lang="es-ES" dirty="0"/>
              <a:t>Ejercer cuantas otras competencias les atribuyan las leyes, las normas de organización y funcionamiento del Gobierno y cualesquiera otras disposiciones.</a:t>
            </a:r>
          </a:p>
          <a:p>
            <a:pPr algn="just"/>
            <a:r>
              <a:rPr lang="es-ES" dirty="0"/>
              <a:t>Refrendar, en su caso, los actos del Rey en materia de su competencia.</a:t>
            </a:r>
          </a:p>
          <a:p>
            <a:pPr algn="just"/>
            <a:r>
              <a:rPr lang="es-ES" dirty="0"/>
              <a:t>2. Además de los Ministros titulares de un Departamento, podrán existir Ministros sin cartera, a los que se les atribuirá la responsabilidad de determinadas funciones gubernamentales.</a:t>
            </a:r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dirty="0"/>
              <a:t>LOS MINISTROS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3A216B-DB8F-4F61-A6A5-050D232BF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293" y="1422068"/>
            <a:ext cx="2353804" cy="1574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1196752"/>
            <a:ext cx="53285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La Administración periférica del Estado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23728" y="249289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/>
              <a:t>La antes llamada Administración Periférica del Estado, se denomina en la actualidad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Administración u Organización Territorial de la Administración General del Estado</a:t>
            </a:r>
            <a:r>
              <a:rPr lang="es-ES" dirty="0"/>
              <a:t>, incluyendo las figuras de los Delegados del Gobierno en las CCAA, los Subdelegados del Gobierno en las provincias (que vienen a sustituir a los Gobernadores Civiles y los Directores Insulares de la Administración General del Estado, que, en el ejercicio de sus cometidos, estarán auxiliados por los servicios periféricos.</a:t>
            </a:r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ADMINISTRACION PERIFERICA DEL ESTADO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n_o_Plantilla_Tema_PowerPoint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Disen_o_Plantilla_Tema_PowerPoint_</Template>
  <TotalTime>92</TotalTime>
  <Words>1645</Words>
  <Application>Microsoft Office PowerPoint</Application>
  <PresentationFormat>Presentación en pantalla (4:3)</PresentationFormat>
  <Paragraphs>101</Paragraphs>
  <Slides>9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Disen_o_Plantilla_Tema_PowerPoint_</vt:lpstr>
      <vt:lpstr>Diseño personalizado</vt:lpstr>
      <vt:lpstr>LA ADMINISTRACION/EL PODER EJECUTIVO</vt:lpstr>
      <vt:lpstr>CLASES DE ADMINISTRACIONES</vt:lpstr>
      <vt:lpstr>LA ADMINISTRACION CENTRAL DEL ESTADO</vt:lpstr>
      <vt:lpstr>EL JEFE DEL ESTADO</vt:lpstr>
      <vt:lpstr>EL CONSEJO DE MINISTROS</vt:lpstr>
      <vt:lpstr>EL PRESIDENTE DEL GOBIERNO</vt:lpstr>
      <vt:lpstr>EL VICEPRESIDENTE DEL GOBIERNO</vt:lpstr>
      <vt:lpstr>LOS MINISTROS</vt:lpstr>
      <vt:lpstr>LA ADMINISTRACION PERIFERICA DEL ESTADO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</dc:creator>
  <cp:lastModifiedBy>Enrique</cp:lastModifiedBy>
  <cp:revision>11</cp:revision>
  <dcterms:created xsi:type="dcterms:W3CDTF">2012-12-25T09:04:26Z</dcterms:created>
  <dcterms:modified xsi:type="dcterms:W3CDTF">2022-08-30T09:54:38Z</dcterms:modified>
</cp:coreProperties>
</file>