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9" d="100"/>
          <a:sy n="69" d="100"/>
        </p:scale>
        <p:origin x="6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7BB6D7-48F4-4898-80AC-6FCB9AC8EA68}"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es-ES"/>
        </a:p>
      </dgm:t>
    </dgm:pt>
    <dgm:pt modelId="{E9A884F1-3671-4F00-ABE2-DC65D59DA4AB}">
      <dgm:prSet phldrT="[Texto]"/>
      <dgm:spPr/>
      <dgm:t>
        <a:bodyPr/>
        <a:lstStyle/>
        <a:p>
          <a:r>
            <a:rPr lang="es-ES" dirty="0"/>
            <a:t>PROMOCIÓN</a:t>
          </a:r>
        </a:p>
      </dgm:t>
    </dgm:pt>
    <dgm:pt modelId="{CE7817E0-72CC-4147-A129-0BC698BDB258}" type="parTrans" cxnId="{4E47BC7C-E6EF-4276-AE43-0D9F9729FE2E}">
      <dgm:prSet/>
      <dgm:spPr/>
      <dgm:t>
        <a:bodyPr/>
        <a:lstStyle/>
        <a:p>
          <a:endParaRPr lang="es-ES"/>
        </a:p>
      </dgm:t>
    </dgm:pt>
    <dgm:pt modelId="{4B1C43D6-FD67-49B1-85D1-B06AC7ECC7AA}" type="sibTrans" cxnId="{4E47BC7C-E6EF-4276-AE43-0D9F9729FE2E}">
      <dgm:prSet/>
      <dgm:spPr/>
      <dgm:t>
        <a:bodyPr/>
        <a:lstStyle/>
        <a:p>
          <a:r>
            <a:rPr lang="es-ES" dirty="0"/>
            <a:t>INNOVACIÓN</a:t>
          </a:r>
        </a:p>
      </dgm:t>
    </dgm:pt>
    <dgm:pt modelId="{E5DCED02-0418-48F8-BFDE-C5268333D27D}">
      <dgm:prSet phldrT="[Texto]"/>
      <dgm:spPr/>
      <dgm:t>
        <a:bodyPr/>
        <a:lstStyle/>
        <a:p>
          <a:endParaRPr lang="es-ES" dirty="0"/>
        </a:p>
      </dgm:t>
    </dgm:pt>
    <dgm:pt modelId="{4A4A50E6-F4D2-4429-A7F4-073C0716E39A}" type="parTrans" cxnId="{2CD4B120-E88C-424E-B435-15BE0975A4D3}">
      <dgm:prSet/>
      <dgm:spPr/>
      <dgm:t>
        <a:bodyPr/>
        <a:lstStyle/>
        <a:p>
          <a:endParaRPr lang="es-ES"/>
        </a:p>
      </dgm:t>
    </dgm:pt>
    <dgm:pt modelId="{20D15E3C-1C3D-485D-9665-6E1828BE572E}" type="sibTrans" cxnId="{2CD4B120-E88C-424E-B435-15BE0975A4D3}">
      <dgm:prSet/>
      <dgm:spPr/>
      <dgm:t>
        <a:bodyPr/>
        <a:lstStyle/>
        <a:p>
          <a:endParaRPr lang="es-ES"/>
        </a:p>
      </dgm:t>
    </dgm:pt>
    <dgm:pt modelId="{9E6B6133-6100-4489-BD5F-231BD9FE605D}">
      <dgm:prSet phldrT="[Texto]"/>
      <dgm:spPr/>
      <dgm:t>
        <a:bodyPr/>
        <a:lstStyle/>
        <a:p>
          <a:r>
            <a:rPr lang="es-ES" b="1" dirty="0">
              <a:solidFill>
                <a:schemeClr val="tx1"/>
              </a:solidFill>
            </a:rPr>
            <a:t>AREAS DE ACTIVIDAD DEL ITREM</a:t>
          </a:r>
        </a:p>
      </dgm:t>
    </dgm:pt>
    <dgm:pt modelId="{81A21C03-6366-4F10-AB28-954C982415FC}" type="parTrans" cxnId="{544C0DBF-2F64-4C7F-BC36-1DD1A40686C9}">
      <dgm:prSet/>
      <dgm:spPr/>
      <dgm:t>
        <a:bodyPr/>
        <a:lstStyle/>
        <a:p>
          <a:endParaRPr lang="es-ES"/>
        </a:p>
      </dgm:t>
    </dgm:pt>
    <dgm:pt modelId="{FBD26A7A-3F1F-4059-A2DF-346EDF9D4E2D}" type="sibTrans" cxnId="{544C0DBF-2F64-4C7F-BC36-1DD1A40686C9}">
      <dgm:prSet/>
      <dgm:spPr/>
      <dgm:t>
        <a:bodyPr/>
        <a:lstStyle/>
        <a:p>
          <a:r>
            <a:rPr lang="es-ES" dirty="0"/>
            <a:t>ORDENACION</a:t>
          </a:r>
        </a:p>
      </dgm:t>
    </dgm:pt>
    <dgm:pt modelId="{85211402-1E6A-4D53-8D0B-63379F43C658}">
      <dgm:prSet phldrT="[Texto]"/>
      <dgm:spPr/>
      <dgm:t>
        <a:bodyPr/>
        <a:lstStyle/>
        <a:p>
          <a:r>
            <a:rPr lang="es-ES" dirty="0"/>
            <a:t>COMUNICACION</a:t>
          </a:r>
        </a:p>
      </dgm:t>
    </dgm:pt>
    <dgm:pt modelId="{D5DA64B3-95BD-4AAD-9D4C-85E0E5EA1568}" type="parTrans" cxnId="{0B79F813-5121-45EF-88E7-78E27F81D6F4}">
      <dgm:prSet/>
      <dgm:spPr/>
      <dgm:t>
        <a:bodyPr/>
        <a:lstStyle/>
        <a:p>
          <a:endParaRPr lang="es-ES"/>
        </a:p>
      </dgm:t>
    </dgm:pt>
    <dgm:pt modelId="{2B8DC617-A81B-455D-BD62-3C106CA7EC14}" type="sibTrans" cxnId="{0B79F813-5121-45EF-88E7-78E27F81D6F4}">
      <dgm:prSet/>
      <dgm:spPr/>
      <dgm:t>
        <a:bodyPr/>
        <a:lstStyle/>
        <a:p>
          <a:r>
            <a:rPr lang="es-ES" dirty="0"/>
            <a:t>FORMACION</a:t>
          </a:r>
        </a:p>
        <a:p>
          <a:r>
            <a:rPr lang="es-ES" dirty="0"/>
            <a:t>(CCT)</a:t>
          </a:r>
        </a:p>
      </dgm:t>
    </dgm:pt>
    <dgm:pt modelId="{E7BD77FC-F92C-4200-AE29-E95767EE8378}" type="pres">
      <dgm:prSet presAssocID="{077BB6D7-48F4-4898-80AC-6FCB9AC8EA68}" presName="Name0" presStyleCnt="0">
        <dgm:presLayoutVars>
          <dgm:chMax/>
          <dgm:chPref/>
          <dgm:dir/>
          <dgm:animLvl val="lvl"/>
        </dgm:presLayoutVars>
      </dgm:prSet>
      <dgm:spPr/>
    </dgm:pt>
    <dgm:pt modelId="{78398183-8B25-47B9-89F1-0BE037200C38}" type="pres">
      <dgm:prSet presAssocID="{E9A884F1-3671-4F00-ABE2-DC65D59DA4AB}" presName="composite" presStyleCnt="0"/>
      <dgm:spPr/>
    </dgm:pt>
    <dgm:pt modelId="{0493BD17-AE42-4FF6-9FC9-BD4FCBEB62F7}" type="pres">
      <dgm:prSet presAssocID="{E9A884F1-3671-4F00-ABE2-DC65D59DA4AB}" presName="Parent1" presStyleLbl="node1" presStyleIdx="0" presStyleCnt="6">
        <dgm:presLayoutVars>
          <dgm:chMax val="1"/>
          <dgm:chPref val="1"/>
          <dgm:bulletEnabled val="1"/>
        </dgm:presLayoutVars>
      </dgm:prSet>
      <dgm:spPr/>
    </dgm:pt>
    <dgm:pt modelId="{E8F868C2-5525-48BA-963B-671BAB274DBF}" type="pres">
      <dgm:prSet presAssocID="{E9A884F1-3671-4F00-ABE2-DC65D59DA4AB}" presName="Childtext1" presStyleLbl="revTx" presStyleIdx="0" presStyleCnt="3" custLinFactNeighborX="6143" custLinFactNeighborY="-9712">
        <dgm:presLayoutVars>
          <dgm:chMax val="0"/>
          <dgm:chPref val="0"/>
          <dgm:bulletEnabled val="1"/>
        </dgm:presLayoutVars>
      </dgm:prSet>
      <dgm:spPr/>
    </dgm:pt>
    <dgm:pt modelId="{4656B356-2E90-4514-9E4B-5061027B0EFC}" type="pres">
      <dgm:prSet presAssocID="{E9A884F1-3671-4F00-ABE2-DC65D59DA4AB}" presName="BalanceSpacing" presStyleCnt="0"/>
      <dgm:spPr/>
    </dgm:pt>
    <dgm:pt modelId="{3B7C1CCA-6BC5-4BC2-BD28-C65943C4245D}" type="pres">
      <dgm:prSet presAssocID="{E9A884F1-3671-4F00-ABE2-DC65D59DA4AB}" presName="BalanceSpacing1" presStyleCnt="0"/>
      <dgm:spPr/>
    </dgm:pt>
    <dgm:pt modelId="{D2A50E88-CFCC-4448-8B07-438E53F9A223}" type="pres">
      <dgm:prSet presAssocID="{4B1C43D6-FD67-49B1-85D1-B06AC7ECC7AA}" presName="Accent1Text" presStyleLbl="node1" presStyleIdx="1" presStyleCnt="6"/>
      <dgm:spPr/>
    </dgm:pt>
    <dgm:pt modelId="{F55FC7BD-392A-4398-AA7D-5647FD796CBC}" type="pres">
      <dgm:prSet presAssocID="{4B1C43D6-FD67-49B1-85D1-B06AC7ECC7AA}" presName="spaceBetweenRectangles" presStyleCnt="0"/>
      <dgm:spPr/>
    </dgm:pt>
    <dgm:pt modelId="{C02B91B8-BAF2-4D70-8D2B-AC5B66661197}" type="pres">
      <dgm:prSet presAssocID="{9E6B6133-6100-4489-BD5F-231BD9FE605D}" presName="composite" presStyleCnt="0"/>
      <dgm:spPr/>
    </dgm:pt>
    <dgm:pt modelId="{BC3F5741-50E4-43AB-B486-2A3E5AF6C90E}" type="pres">
      <dgm:prSet presAssocID="{9E6B6133-6100-4489-BD5F-231BD9FE605D}" presName="Parent1" presStyleLbl="node1" presStyleIdx="2" presStyleCnt="6">
        <dgm:presLayoutVars>
          <dgm:chMax val="1"/>
          <dgm:chPref val="1"/>
          <dgm:bulletEnabled val="1"/>
        </dgm:presLayoutVars>
      </dgm:prSet>
      <dgm:spPr/>
    </dgm:pt>
    <dgm:pt modelId="{F68D88CF-14D5-4D74-A57C-C173C9131DE2}" type="pres">
      <dgm:prSet presAssocID="{9E6B6133-6100-4489-BD5F-231BD9FE605D}" presName="Childtext1" presStyleLbl="revTx" presStyleIdx="1" presStyleCnt="3">
        <dgm:presLayoutVars>
          <dgm:chMax val="0"/>
          <dgm:chPref val="0"/>
          <dgm:bulletEnabled val="1"/>
        </dgm:presLayoutVars>
      </dgm:prSet>
      <dgm:spPr/>
    </dgm:pt>
    <dgm:pt modelId="{16FF4367-00BC-4ECE-80ED-F0AC3B7D39EA}" type="pres">
      <dgm:prSet presAssocID="{9E6B6133-6100-4489-BD5F-231BD9FE605D}" presName="BalanceSpacing" presStyleCnt="0"/>
      <dgm:spPr/>
    </dgm:pt>
    <dgm:pt modelId="{A69DAC89-29B9-4AC0-9A50-5AB12CFD88D9}" type="pres">
      <dgm:prSet presAssocID="{9E6B6133-6100-4489-BD5F-231BD9FE605D}" presName="BalanceSpacing1" presStyleCnt="0"/>
      <dgm:spPr/>
    </dgm:pt>
    <dgm:pt modelId="{BA1A93CF-AE19-4BEC-91DA-2B0B2CF54F8A}" type="pres">
      <dgm:prSet presAssocID="{FBD26A7A-3F1F-4059-A2DF-346EDF9D4E2D}" presName="Accent1Text" presStyleLbl="node1" presStyleIdx="3" presStyleCnt="6"/>
      <dgm:spPr/>
    </dgm:pt>
    <dgm:pt modelId="{B5D7FDDA-32E3-40B1-A962-931120EA0994}" type="pres">
      <dgm:prSet presAssocID="{FBD26A7A-3F1F-4059-A2DF-346EDF9D4E2D}" presName="spaceBetweenRectangles" presStyleCnt="0"/>
      <dgm:spPr/>
    </dgm:pt>
    <dgm:pt modelId="{C4D047FE-0717-465C-BA4D-BD3E8C436572}" type="pres">
      <dgm:prSet presAssocID="{85211402-1E6A-4D53-8D0B-63379F43C658}" presName="composite" presStyleCnt="0"/>
      <dgm:spPr/>
    </dgm:pt>
    <dgm:pt modelId="{19C28661-FCF5-4575-84ED-65DF58B00F20}" type="pres">
      <dgm:prSet presAssocID="{85211402-1E6A-4D53-8D0B-63379F43C658}" presName="Parent1" presStyleLbl="node1" presStyleIdx="4" presStyleCnt="6">
        <dgm:presLayoutVars>
          <dgm:chMax val="1"/>
          <dgm:chPref val="1"/>
          <dgm:bulletEnabled val="1"/>
        </dgm:presLayoutVars>
      </dgm:prSet>
      <dgm:spPr/>
    </dgm:pt>
    <dgm:pt modelId="{3150CB90-63EC-46EE-A75B-C71EEF920A58}" type="pres">
      <dgm:prSet presAssocID="{85211402-1E6A-4D53-8D0B-63379F43C658}" presName="Childtext1" presStyleLbl="revTx" presStyleIdx="2" presStyleCnt="3">
        <dgm:presLayoutVars>
          <dgm:chMax val="0"/>
          <dgm:chPref val="0"/>
          <dgm:bulletEnabled val="1"/>
        </dgm:presLayoutVars>
      </dgm:prSet>
      <dgm:spPr/>
    </dgm:pt>
    <dgm:pt modelId="{4B0BEB78-ABBF-4096-9F88-95BF38DE85B2}" type="pres">
      <dgm:prSet presAssocID="{85211402-1E6A-4D53-8D0B-63379F43C658}" presName="BalanceSpacing" presStyleCnt="0"/>
      <dgm:spPr/>
    </dgm:pt>
    <dgm:pt modelId="{4DAB0B1E-6491-4E43-A244-59B1A0069F99}" type="pres">
      <dgm:prSet presAssocID="{85211402-1E6A-4D53-8D0B-63379F43C658}" presName="BalanceSpacing1" presStyleCnt="0"/>
      <dgm:spPr/>
    </dgm:pt>
    <dgm:pt modelId="{84CD823F-CB6A-4B73-AC54-B7AE8C0EA50B}" type="pres">
      <dgm:prSet presAssocID="{2B8DC617-A81B-455D-BD62-3C106CA7EC14}" presName="Accent1Text" presStyleLbl="node1" presStyleIdx="5" presStyleCnt="6"/>
      <dgm:spPr/>
    </dgm:pt>
  </dgm:ptLst>
  <dgm:cxnLst>
    <dgm:cxn modelId="{9A37EF0D-EA79-499C-94D0-1ED9D17F9885}" type="presOf" srcId="{2B8DC617-A81B-455D-BD62-3C106CA7EC14}" destId="{84CD823F-CB6A-4B73-AC54-B7AE8C0EA50B}" srcOrd="0" destOrd="0" presId="urn:microsoft.com/office/officeart/2008/layout/AlternatingHexagons"/>
    <dgm:cxn modelId="{0B79F813-5121-45EF-88E7-78E27F81D6F4}" srcId="{077BB6D7-48F4-4898-80AC-6FCB9AC8EA68}" destId="{85211402-1E6A-4D53-8D0B-63379F43C658}" srcOrd="2" destOrd="0" parTransId="{D5DA64B3-95BD-4AAD-9D4C-85E0E5EA1568}" sibTransId="{2B8DC617-A81B-455D-BD62-3C106CA7EC14}"/>
    <dgm:cxn modelId="{2CD4B120-E88C-424E-B435-15BE0975A4D3}" srcId="{E9A884F1-3671-4F00-ABE2-DC65D59DA4AB}" destId="{E5DCED02-0418-48F8-BFDE-C5268333D27D}" srcOrd="0" destOrd="0" parTransId="{4A4A50E6-F4D2-4429-A7F4-073C0716E39A}" sibTransId="{20D15E3C-1C3D-485D-9665-6E1828BE572E}"/>
    <dgm:cxn modelId="{A64BB722-AF83-4524-B7FF-1E1868346342}" type="presOf" srcId="{85211402-1E6A-4D53-8D0B-63379F43C658}" destId="{19C28661-FCF5-4575-84ED-65DF58B00F20}" srcOrd="0" destOrd="0" presId="urn:microsoft.com/office/officeart/2008/layout/AlternatingHexagons"/>
    <dgm:cxn modelId="{CF63A537-507C-4667-8078-9803CF333D9C}" type="presOf" srcId="{FBD26A7A-3F1F-4059-A2DF-346EDF9D4E2D}" destId="{BA1A93CF-AE19-4BEC-91DA-2B0B2CF54F8A}" srcOrd="0" destOrd="0" presId="urn:microsoft.com/office/officeart/2008/layout/AlternatingHexagons"/>
    <dgm:cxn modelId="{C98ECD5E-8379-41CA-BC70-7AB277B8A568}" type="presOf" srcId="{E9A884F1-3671-4F00-ABE2-DC65D59DA4AB}" destId="{0493BD17-AE42-4FF6-9FC9-BD4FCBEB62F7}" srcOrd="0" destOrd="0" presId="urn:microsoft.com/office/officeart/2008/layout/AlternatingHexagons"/>
    <dgm:cxn modelId="{4E47BC7C-E6EF-4276-AE43-0D9F9729FE2E}" srcId="{077BB6D7-48F4-4898-80AC-6FCB9AC8EA68}" destId="{E9A884F1-3671-4F00-ABE2-DC65D59DA4AB}" srcOrd="0" destOrd="0" parTransId="{CE7817E0-72CC-4147-A129-0BC698BDB258}" sibTransId="{4B1C43D6-FD67-49B1-85D1-B06AC7ECC7AA}"/>
    <dgm:cxn modelId="{493A947F-A6F1-4A21-95C6-8BD00968525F}" type="presOf" srcId="{077BB6D7-48F4-4898-80AC-6FCB9AC8EA68}" destId="{E7BD77FC-F92C-4200-AE29-E95767EE8378}" srcOrd="0" destOrd="0" presId="urn:microsoft.com/office/officeart/2008/layout/AlternatingHexagons"/>
    <dgm:cxn modelId="{8D35AE8B-794F-45D5-8395-B5079602BB8C}" type="presOf" srcId="{9E6B6133-6100-4489-BD5F-231BD9FE605D}" destId="{BC3F5741-50E4-43AB-B486-2A3E5AF6C90E}" srcOrd="0" destOrd="0" presId="urn:microsoft.com/office/officeart/2008/layout/AlternatingHexagons"/>
    <dgm:cxn modelId="{C91A66AC-58F1-4872-BBE2-69CCA6B80E63}" type="presOf" srcId="{E5DCED02-0418-48F8-BFDE-C5268333D27D}" destId="{E8F868C2-5525-48BA-963B-671BAB274DBF}" srcOrd="0" destOrd="0" presId="urn:microsoft.com/office/officeart/2008/layout/AlternatingHexagons"/>
    <dgm:cxn modelId="{544C0DBF-2F64-4C7F-BC36-1DD1A40686C9}" srcId="{077BB6D7-48F4-4898-80AC-6FCB9AC8EA68}" destId="{9E6B6133-6100-4489-BD5F-231BD9FE605D}" srcOrd="1" destOrd="0" parTransId="{81A21C03-6366-4F10-AB28-954C982415FC}" sibTransId="{FBD26A7A-3F1F-4059-A2DF-346EDF9D4E2D}"/>
    <dgm:cxn modelId="{F339AECB-1480-48FF-9A5F-A4277DF5DB68}" type="presOf" srcId="{4B1C43D6-FD67-49B1-85D1-B06AC7ECC7AA}" destId="{D2A50E88-CFCC-4448-8B07-438E53F9A223}" srcOrd="0" destOrd="0" presId="urn:microsoft.com/office/officeart/2008/layout/AlternatingHexagons"/>
    <dgm:cxn modelId="{C48274FD-639F-48BB-B9AA-6FCA034F276B}" type="presParOf" srcId="{E7BD77FC-F92C-4200-AE29-E95767EE8378}" destId="{78398183-8B25-47B9-89F1-0BE037200C38}" srcOrd="0" destOrd="0" presId="urn:microsoft.com/office/officeart/2008/layout/AlternatingHexagons"/>
    <dgm:cxn modelId="{EE367BE2-3015-4143-A090-070376D7C96A}" type="presParOf" srcId="{78398183-8B25-47B9-89F1-0BE037200C38}" destId="{0493BD17-AE42-4FF6-9FC9-BD4FCBEB62F7}" srcOrd="0" destOrd="0" presId="urn:microsoft.com/office/officeart/2008/layout/AlternatingHexagons"/>
    <dgm:cxn modelId="{0D790C37-8EF5-4F20-B7A7-53EC33614FE1}" type="presParOf" srcId="{78398183-8B25-47B9-89F1-0BE037200C38}" destId="{E8F868C2-5525-48BA-963B-671BAB274DBF}" srcOrd="1" destOrd="0" presId="urn:microsoft.com/office/officeart/2008/layout/AlternatingHexagons"/>
    <dgm:cxn modelId="{50AEEEAD-8B8F-4485-99E7-777741E3DFD1}" type="presParOf" srcId="{78398183-8B25-47B9-89F1-0BE037200C38}" destId="{4656B356-2E90-4514-9E4B-5061027B0EFC}" srcOrd="2" destOrd="0" presId="urn:microsoft.com/office/officeart/2008/layout/AlternatingHexagons"/>
    <dgm:cxn modelId="{2640D012-A158-44DB-9D26-7D248FCD6EC1}" type="presParOf" srcId="{78398183-8B25-47B9-89F1-0BE037200C38}" destId="{3B7C1CCA-6BC5-4BC2-BD28-C65943C4245D}" srcOrd="3" destOrd="0" presId="urn:microsoft.com/office/officeart/2008/layout/AlternatingHexagons"/>
    <dgm:cxn modelId="{0DB7C0E9-E7A7-440E-98E0-3DE7F9210598}" type="presParOf" srcId="{78398183-8B25-47B9-89F1-0BE037200C38}" destId="{D2A50E88-CFCC-4448-8B07-438E53F9A223}" srcOrd="4" destOrd="0" presId="urn:microsoft.com/office/officeart/2008/layout/AlternatingHexagons"/>
    <dgm:cxn modelId="{921E1B09-7088-4341-9C4A-36BAC207986D}" type="presParOf" srcId="{E7BD77FC-F92C-4200-AE29-E95767EE8378}" destId="{F55FC7BD-392A-4398-AA7D-5647FD796CBC}" srcOrd="1" destOrd="0" presId="urn:microsoft.com/office/officeart/2008/layout/AlternatingHexagons"/>
    <dgm:cxn modelId="{E621611E-FB11-4463-A629-9544574A4065}" type="presParOf" srcId="{E7BD77FC-F92C-4200-AE29-E95767EE8378}" destId="{C02B91B8-BAF2-4D70-8D2B-AC5B66661197}" srcOrd="2" destOrd="0" presId="urn:microsoft.com/office/officeart/2008/layout/AlternatingHexagons"/>
    <dgm:cxn modelId="{B292A468-6171-45A1-8E00-47EB7C18081E}" type="presParOf" srcId="{C02B91B8-BAF2-4D70-8D2B-AC5B66661197}" destId="{BC3F5741-50E4-43AB-B486-2A3E5AF6C90E}" srcOrd="0" destOrd="0" presId="urn:microsoft.com/office/officeart/2008/layout/AlternatingHexagons"/>
    <dgm:cxn modelId="{1B3E4BBD-59DE-4767-8C9A-8E18AE9E9A27}" type="presParOf" srcId="{C02B91B8-BAF2-4D70-8D2B-AC5B66661197}" destId="{F68D88CF-14D5-4D74-A57C-C173C9131DE2}" srcOrd="1" destOrd="0" presId="urn:microsoft.com/office/officeart/2008/layout/AlternatingHexagons"/>
    <dgm:cxn modelId="{829657E4-B3D9-4794-937A-738736C927CC}" type="presParOf" srcId="{C02B91B8-BAF2-4D70-8D2B-AC5B66661197}" destId="{16FF4367-00BC-4ECE-80ED-F0AC3B7D39EA}" srcOrd="2" destOrd="0" presId="urn:microsoft.com/office/officeart/2008/layout/AlternatingHexagons"/>
    <dgm:cxn modelId="{50F10A1C-6E12-479D-8238-E5F28A497F3F}" type="presParOf" srcId="{C02B91B8-BAF2-4D70-8D2B-AC5B66661197}" destId="{A69DAC89-29B9-4AC0-9A50-5AB12CFD88D9}" srcOrd="3" destOrd="0" presId="urn:microsoft.com/office/officeart/2008/layout/AlternatingHexagons"/>
    <dgm:cxn modelId="{97051C81-CDB2-4CFA-A30C-AE9CDA4D3A24}" type="presParOf" srcId="{C02B91B8-BAF2-4D70-8D2B-AC5B66661197}" destId="{BA1A93CF-AE19-4BEC-91DA-2B0B2CF54F8A}" srcOrd="4" destOrd="0" presId="urn:microsoft.com/office/officeart/2008/layout/AlternatingHexagons"/>
    <dgm:cxn modelId="{9F1EAF5E-0F76-455A-9827-DC085AAD8AC5}" type="presParOf" srcId="{E7BD77FC-F92C-4200-AE29-E95767EE8378}" destId="{B5D7FDDA-32E3-40B1-A962-931120EA0994}" srcOrd="3" destOrd="0" presId="urn:microsoft.com/office/officeart/2008/layout/AlternatingHexagons"/>
    <dgm:cxn modelId="{B9002220-2AAC-497F-B72A-E1AF42032D99}" type="presParOf" srcId="{E7BD77FC-F92C-4200-AE29-E95767EE8378}" destId="{C4D047FE-0717-465C-BA4D-BD3E8C436572}" srcOrd="4" destOrd="0" presId="urn:microsoft.com/office/officeart/2008/layout/AlternatingHexagons"/>
    <dgm:cxn modelId="{A7539040-FA87-4D56-BC27-65846B4FCB04}" type="presParOf" srcId="{C4D047FE-0717-465C-BA4D-BD3E8C436572}" destId="{19C28661-FCF5-4575-84ED-65DF58B00F20}" srcOrd="0" destOrd="0" presId="urn:microsoft.com/office/officeart/2008/layout/AlternatingHexagons"/>
    <dgm:cxn modelId="{AF904FC0-CB81-45AF-B03B-DE18F2C3C44B}" type="presParOf" srcId="{C4D047FE-0717-465C-BA4D-BD3E8C436572}" destId="{3150CB90-63EC-46EE-A75B-C71EEF920A58}" srcOrd="1" destOrd="0" presId="urn:microsoft.com/office/officeart/2008/layout/AlternatingHexagons"/>
    <dgm:cxn modelId="{5FEAE27C-F672-4A05-A367-078A9371FF0C}" type="presParOf" srcId="{C4D047FE-0717-465C-BA4D-BD3E8C436572}" destId="{4B0BEB78-ABBF-4096-9F88-95BF38DE85B2}" srcOrd="2" destOrd="0" presId="urn:microsoft.com/office/officeart/2008/layout/AlternatingHexagons"/>
    <dgm:cxn modelId="{E297B894-B569-478D-AD83-F9096C6F14DF}" type="presParOf" srcId="{C4D047FE-0717-465C-BA4D-BD3E8C436572}" destId="{4DAB0B1E-6491-4E43-A244-59B1A0069F99}" srcOrd="3" destOrd="0" presId="urn:microsoft.com/office/officeart/2008/layout/AlternatingHexagons"/>
    <dgm:cxn modelId="{73CC67C5-5E28-42AD-A1CE-DC5FB9E6D7AA}" type="presParOf" srcId="{C4D047FE-0717-465C-BA4D-BD3E8C436572}" destId="{84CD823F-CB6A-4B73-AC54-B7AE8C0EA50B}"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3BD17-AE42-4FF6-9FC9-BD4FCBEB62F7}">
      <dsp:nvSpPr>
        <dsp:cNvPr id="0" name=""/>
        <dsp:cNvSpPr/>
      </dsp:nvSpPr>
      <dsp:spPr>
        <a:xfrm rot="5400000">
          <a:off x="5456587" y="167541"/>
          <a:ext cx="2540472" cy="2210211"/>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PROMOCIÓN</a:t>
          </a:r>
        </a:p>
      </dsp:txBody>
      <dsp:txXfrm rot="-5400000">
        <a:off x="5966142" y="398301"/>
        <a:ext cx="1521361" cy="1748692"/>
      </dsp:txXfrm>
    </dsp:sp>
    <dsp:sp modelId="{E8F868C2-5525-48BA-963B-671BAB274DBF}">
      <dsp:nvSpPr>
        <dsp:cNvPr id="0" name=""/>
        <dsp:cNvSpPr/>
      </dsp:nvSpPr>
      <dsp:spPr>
        <a:xfrm>
          <a:off x="8073162" y="362466"/>
          <a:ext cx="2835167" cy="1524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s-ES" sz="1600" kern="1200" dirty="0"/>
        </a:p>
      </dsp:txBody>
      <dsp:txXfrm>
        <a:off x="8073162" y="362466"/>
        <a:ext cx="2835167" cy="1524283"/>
      </dsp:txXfrm>
    </dsp:sp>
    <dsp:sp modelId="{D2A50E88-CFCC-4448-8B07-438E53F9A223}">
      <dsp:nvSpPr>
        <dsp:cNvPr id="0" name=""/>
        <dsp:cNvSpPr/>
      </dsp:nvSpPr>
      <dsp:spPr>
        <a:xfrm rot="5400000">
          <a:off x="3069559" y="167541"/>
          <a:ext cx="2540472" cy="2210211"/>
        </a:xfrm>
        <a:prstGeom prst="hexagon">
          <a:avLst>
            <a:gd name="adj" fmla="val 25000"/>
            <a:gd name="vf" fmla="val 11547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s-ES" sz="2200" kern="1200" dirty="0"/>
            <a:t>INNOVACIÓN</a:t>
          </a:r>
        </a:p>
      </dsp:txBody>
      <dsp:txXfrm rot="-5400000">
        <a:off x="3579114" y="398301"/>
        <a:ext cx="1521361" cy="1748692"/>
      </dsp:txXfrm>
    </dsp:sp>
    <dsp:sp modelId="{BC3F5741-50E4-43AB-B486-2A3E5AF6C90E}">
      <dsp:nvSpPr>
        <dsp:cNvPr id="0" name=""/>
        <dsp:cNvSpPr/>
      </dsp:nvSpPr>
      <dsp:spPr>
        <a:xfrm rot="5400000">
          <a:off x="4258500" y="2323894"/>
          <a:ext cx="2540472" cy="2210211"/>
        </a:xfrm>
        <a:prstGeom prst="hexagon">
          <a:avLst>
            <a:gd name="adj" fmla="val 25000"/>
            <a:gd name="vf" fmla="val 11547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rPr>
            <a:t>AREAS DE ACTIVIDAD DEL ITREM</a:t>
          </a:r>
        </a:p>
      </dsp:txBody>
      <dsp:txXfrm rot="-5400000">
        <a:off x="4768055" y="2554654"/>
        <a:ext cx="1521361" cy="1748692"/>
      </dsp:txXfrm>
    </dsp:sp>
    <dsp:sp modelId="{F68D88CF-14D5-4D74-A57C-C173C9131DE2}">
      <dsp:nvSpPr>
        <dsp:cNvPr id="0" name=""/>
        <dsp:cNvSpPr/>
      </dsp:nvSpPr>
      <dsp:spPr>
        <a:xfrm>
          <a:off x="1588463" y="2666858"/>
          <a:ext cx="2743710" cy="1524283"/>
        </a:xfrm>
        <a:prstGeom prst="rect">
          <a:avLst/>
        </a:prstGeom>
        <a:noFill/>
        <a:ln>
          <a:noFill/>
        </a:ln>
        <a:effectLst/>
      </dsp:spPr>
      <dsp:style>
        <a:lnRef idx="0">
          <a:scrgbClr r="0" g="0" b="0"/>
        </a:lnRef>
        <a:fillRef idx="0">
          <a:scrgbClr r="0" g="0" b="0"/>
        </a:fillRef>
        <a:effectRef idx="0">
          <a:scrgbClr r="0" g="0" b="0"/>
        </a:effectRef>
        <a:fontRef idx="minor"/>
      </dsp:style>
    </dsp:sp>
    <dsp:sp modelId="{BA1A93CF-AE19-4BEC-91DA-2B0B2CF54F8A}">
      <dsp:nvSpPr>
        <dsp:cNvPr id="0" name=""/>
        <dsp:cNvSpPr/>
      </dsp:nvSpPr>
      <dsp:spPr>
        <a:xfrm rot="5400000">
          <a:off x="6645528" y="2323894"/>
          <a:ext cx="2540472" cy="2210211"/>
        </a:xfrm>
        <a:prstGeom prst="hexagon">
          <a:avLst>
            <a:gd name="adj" fmla="val 25000"/>
            <a:gd name="vf" fmla="val 11547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ES" sz="2100" kern="1200" dirty="0"/>
            <a:t>ORDENACION</a:t>
          </a:r>
        </a:p>
      </dsp:txBody>
      <dsp:txXfrm rot="-5400000">
        <a:off x="7155083" y="2554654"/>
        <a:ext cx="1521361" cy="1748692"/>
      </dsp:txXfrm>
    </dsp:sp>
    <dsp:sp modelId="{19C28661-FCF5-4575-84ED-65DF58B00F20}">
      <dsp:nvSpPr>
        <dsp:cNvPr id="0" name=""/>
        <dsp:cNvSpPr/>
      </dsp:nvSpPr>
      <dsp:spPr>
        <a:xfrm rot="5400000">
          <a:off x="5456587" y="4480247"/>
          <a:ext cx="2540472" cy="2210211"/>
        </a:xfrm>
        <a:prstGeom prst="hexagon">
          <a:avLst>
            <a:gd name="adj" fmla="val 25000"/>
            <a:gd name="vf" fmla="val 11547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COMUNICACION</a:t>
          </a:r>
        </a:p>
      </dsp:txBody>
      <dsp:txXfrm rot="-5400000">
        <a:off x="5966142" y="4711007"/>
        <a:ext cx="1521361" cy="1748692"/>
      </dsp:txXfrm>
    </dsp:sp>
    <dsp:sp modelId="{3150CB90-63EC-46EE-A75B-C71EEF920A58}">
      <dsp:nvSpPr>
        <dsp:cNvPr id="0" name=""/>
        <dsp:cNvSpPr/>
      </dsp:nvSpPr>
      <dsp:spPr>
        <a:xfrm>
          <a:off x="7898997" y="4823211"/>
          <a:ext cx="2835167" cy="1524283"/>
        </a:xfrm>
        <a:prstGeom prst="rect">
          <a:avLst/>
        </a:prstGeom>
        <a:noFill/>
        <a:ln>
          <a:noFill/>
        </a:ln>
        <a:effectLst/>
      </dsp:spPr>
      <dsp:style>
        <a:lnRef idx="0">
          <a:scrgbClr r="0" g="0" b="0"/>
        </a:lnRef>
        <a:fillRef idx="0">
          <a:scrgbClr r="0" g="0" b="0"/>
        </a:fillRef>
        <a:effectRef idx="0">
          <a:scrgbClr r="0" g="0" b="0"/>
        </a:effectRef>
        <a:fontRef idx="minor"/>
      </dsp:style>
    </dsp:sp>
    <dsp:sp modelId="{84CD823F-CB6A-4B73-AC54-B7AE8C0EA50B}">
      <dsp:nvSpPr>
        <dsp:cNvPr id="0" name=""/>
        <dsp:cNvSpPr/>
      </dsp:nvSpPr>
      <dsp:spPr>
        <a:xfrm rot="5400000">
          <a:off x="3069559" y="4480247"/>
          <a:ext cx="2540472" cy="2210211"/>
        </a:xfrm>
        <a:prstGeom prst="hexagon">
          <a:avLst>
            <a:gd name="adj" fmla="val 25000"/>
            <a:gd name="vf" fmla="val 1154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S" sz="2300" kern="1200" dirty="0"/>
            <a:t>FORMACION</a:t>
          </a:r>
        </a:p>
        <a:p>
          <a:pPr marL="0" lvl="0" indent="0" algn="ctr" defTabSz="1022350">
            <a:lnSpc>
              <a:spcPct val="90000"/>
            </a:lnSpc>
            <a:spcBef>
              <a:spcPct val="0"/>
            </a:spcBef>
            <a:spcAft>
              <a:spcPct val="35000"/>
            </a:spcAft>
            <a:buNone/>
          </a:pPr>
          <a:r>
            <a:rPr lang="es-ES" sz="2300" kern="1200" dirty="0"/>
            <a:t>(CCT)</a:t>
          </a:r>
        </a:p>
      </dsp:txBody>
      <dsp:txXfrm rot="-5400000">
        <a:off x="3579114" y="4711007"/>
        <a:ext cx="1521361" cy="174869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73643B-DF18-48EC-BD59-E3E33DAB73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C300A37-E820-4468-A636-C8EF62AAA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7FCAB84-7E5E-4D96-A843-4D961EDD1FEC}"/>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5" name="Marcador de pie de página 4">
            <a:extLst>
              <a:ext uri="{FF2B5EF4-FFF2-40B4-BE49-F238E27FC236}">
                <a16:creationId xmlns:a16="http://schemas.microsoft.com/office/drawing/2014/main" id="{F7FC6521-999D-4A86-96B4-5AB52752B4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9BF7926-CAEC-441E-973C-35F55FB3C64D}"/>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428382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24BE6D-8482-468B-BE4C-3000C675F80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B20657-80AF-4CC8-90A0-A6CAAB3A8B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2FE951-D585-496B-870F-FE8815975DD1}"/>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5" name="Marcador de pie de página 4">
            <a:extLst>
              <a:ext uri="{FF2B5EF4-FFF2-40B4-BE49-F238E27FC236}">
                <a16:creationId xmlns:a16="http://schemas.microsoft.com/office/drawing/2014/main" id="{0538801B-90E9-4BCD-AFE0-412122C2A4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FF1BDB-38E5-429D-B130-53D3626F73B7}"/>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198751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784BDBC-18BF-4F34-9A33-29835DE896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36603E-4616-4C5A-B712-253A5500F9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B41E5E-3E41-4513-BA37-7D5704D7AB43}"/>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5" name="Marcador de pie de página 4">
            <a:extLst>
              <a:ext uri="{FF2B5EF4-FFF2-40B4-BE49-F238E27FC236}">
                <a16:creationId xmlns:a16="http://schemas.microsoft.com/office/drawing/2014/main" id="{1F5B9FF6-27CB-4DD0-8C35-B99A51BFB8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781868-FF81-476C-8D3D-FAEB16A0DD01}"/>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213530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87CB3-4278-4101-B04E-171FEA3C05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D35E5A-41C2-4A76-A95B-DA2FE54200F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7B429C-ECC9-421B-9422-FD28C196FCA2}"/>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5" name="Marcador de pie de página 4">
            <a:extLst>
              <a:ext uri="{FF2B5EF4-FFF2-40B4-BE49-F238E27FC236}">
                <a16:creationId xmlns:a16="http://schemas.microsoft.com/office/drawing/2014/main" id="{8B2B52B4-ECD4-4117-93B5-3B9D8DDBA8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CF7756-8014-40EC-8B1E-19366E68BD00}"/>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49943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247C2-A20E-4322-9A8A-91E25625E5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2E3966-83E1-492E-A542-62720D70B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79F7DF-DD09-4AE2-9435-1E080A03D6ED}"/>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5" name="Marcador de pie de página 4">
            <a:extLst>
              <a:ext uri="{FF2B5EF4-FFF2-40B4-BE49-F238E27FC236}">
                <a16:creationId xmlns:a16="http://schemas.microsoft.com/office/drawing/2014/main" id="{03EA8616-DA19-448F-9FE0-ECED5A155B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06104E2-B467-423A-B4DC-815CFBA746C2}"/>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378270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07EBB-650D-40D3-A270-890DD27255B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3F11C5D-81D0-4970-8F45-C84F5E3D537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9BBF23-1B5B-410F-9E23-12EA1CE9210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5A02E6F-EE26-4D37-89DD-62E8A99F4CD8}"/>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6" name="Marcador de pie de página 5">
            <a:extLst>
              <a:ext uri="{FF2B5EF4-FFF2-40B4-BE49-F238E27FC236}">
                <a16:creationId xmlns:a16="http://schemas.microsoft.com/office/drawing/2014/main" id="{743BA2E4-CB41-4409-9537-E2FB5CA28A9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4B867DD-BAC1-4D0E-9476-C5EA0673DDF6}"/>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95460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60DD8-B46D-4294-BCA5-FECE672D999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0332E4-8E41-46B9-BDDC-FF449AF8C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D5519DA-1D62-4790-8C45-FE3290F5975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AF488C3-42DB-4798-AC29-0F6B82EE4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B6557A6-B67B-4FBB-B8BE-4AD91AC0B37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61B5F2-CA15-495F-B39D-B04D14478B46}"/>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8" name="Marcador de pie de página 7">
            <a:extLst>
              <a:ext uri="{FF2B5EF4-FFF2-40B4-BE49-F238E27FC236}">
                <a16:creationId xmlns:a16="http://schemas.microsoft.com/office/drawing/2014/main" id="{53E93BCD-B43A-4896-AD9D-6D7A996EDFB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C4C3E9A-47FF-400D-B813-C84D8D3FB5EC}"/>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12131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0AF4E-DD55-4AD2-B10F-19392A6030B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A81F77E-523E-4D70-8DB7-1ECAC18BEDEE}"/>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4" name="Marcador de pie de página 3">
            <a:extLst>
              <a:ext uri="{FF2B5EF4-FFF2-40B4-BE49-F238E27FC236}">
                <a16:creationId xmlns:a16="http://schemas.microsoft.com/office/drawing/2014/main" id="{2F5FE804-64E5-4089-B334-6D802484FA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46D8AA3-3BE6-4A8A-BF6F-74951FEB3DA3}"/>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26587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8D7FAA-AD75-4FA8-A1C2-86D3E797C880}"/>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3" name="Marcador de pie de página 2">
            <a:extLst>
              <a:ext uri="{FF2B5EF4-FFF2-40B4-BE49-F238E27FC236}">
                <a16:creationId xmlns:a16="http://schemas.microsoft.com/office/drawing/2014/main" id="{B5A92D4A-04AE-4F86-9064-FC1E0874B19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2CDFFC2-0849-4CE0-AAB2-37EB5E678FB7}"/>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28449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E878D-482F-49FE-9CD5-10708B231C2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B5AE1D-5CDF-4753-AE04-29117042C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55AB457-B251-4087-87EE-87E7EC4B6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D203DB-2434-4769-8A07-5DC31053C98E}"/>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6" name="Marcador de pie de página 5">
            <a:extLst>
              <a:ext uri="{FF2B5EF4-FFF2-40B4-BE49-F238E27FC236}">
                <a16:creationId xmlns:a16="http://schemas.microsoft.com/office/drawing/2014/main" id="{39FF1947-1B41-4F98-B05E-3B010F96931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9C2CF4-1A17-4059-8B14-E3EC2355599B}"/>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35122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3346F-CE2D-4E16-B21E-A874A4834D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5FE9FD5-0D48-4AC0-8A8D-0467C1B7A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5AF6A4E-3781-486C-91A5-184551907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B81680-B8A7-4E4A-86B5-DB29434A147F}"/>
              </a:ext>
            </a:extLst>
          </p:cNvPr>
          <p:cNvSpPr>
            <a:spLocks noGrp="1"/>
          </p:cNvSpPr>
          <p:nvPr>
            <p:ph type="dt" sz="half" idx="10"/>
          </p:nvPr>
        </p:nvSpPr>
        <p:spPr/>
        <p:txBody>
          <a:bodyPr/>
          <a:lstStyle/>
          <a:p>
            <a:fld id="{999D643A-188A-4765-862E-8F61050BF476}" type="datetimeFigureOut">
              <a:rPr lang="es-ES" smtClean="0"/>
              <a:pPr/>
              <a:t>04/09/2024</a:t>
            </a:fld>
            <a:endParaRPr lang="es-ES"/>
          </a:p>
        </p:txBody>
      </p:sp>
      <p:sp>
        <p:nvSpPr>
          <p:cNvPr id="6" name="Marcador de pie de página 5">
            <a:extLst>
              <a:ext uri="{FF2B5EF4-FFF2-40B4-BE49-F238E27FC236}">
                <a16:creationId xmlns:a16="http://schemas.microsoft.com/office/drawing/2014/main" id="{265BD2B9-19CD-4688-B490-E4375ED43BF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82CAA7-2704-49A4-A210-AF3000761B51}"/>
              </a:ext>
            </a:extLst>
          </p:cNvPr>
          <p:cNvSpPr>
            <a:spLocks noGrp="1"/>
          </p:cNvSpPr>
          <p:nvPr>
            <p:ph type="sldNum" sz="quarter" idx="12"/>
          </p:nvPr>
        </p:nvSpPr>
        <p:spPr/>
        <p:txBody>
          <a:bodyPr/>
          <a:lstStyle/>
          <a:p>
            <a:fld id="{5764521D-53B0-4C3F-9241-37F573E400B0}" type="slidenum">
              <a:rPr lang="es-ES" smtClean="0"/>
              <a:pPr/>
              <a:t>‹Nº›</a:t>
            </a:fld>
            <a:endParaRPr lang="es-ES"/>
          </a:p>
        </p:txBody>
      </p:sp>
    </p:spTree>
    <p:extLst>
      <p:ext uri="{BB962C8B-B14F-4D97-AF65-F5344CB8AC3E}">
        <p14:creationId xmlns:p14="http://schemas.microsoft.com/office/powerpoint/2010/main" val="348559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6F1A61C-E00E-4BCC-A58C-216DE05486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82C55E4-0533-4CF1-A43F-A1220DD7E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05567D-274D-4AE7-8CBB-883EA18866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D643A-188A-4765-862E-8F61050BF476}" type="datetimeFigureOut">
              <a:rPr lang="es-ES" smtClean="0"/>
              <a:pPr/>
              <a:t>04/09/2024</a:t>
            </a:fld>
            <a:endParaRPr lang="es-ES"/>
          </a:p>
        </p:txBody>
      </p:sp>
      <p:sp>
        <p:nvSpPr>
          <p:cNvPr id="5" name="Marcador de pie de página 4">
            <a:extLst>
              <a:ext uri="{FF2B5EF4-FFF2-40B4-BE49-F238E27FC236}">
                <a16:creationId xmlns:a16="http://schemas.microsoft.com/office/drawing/2014/main" id="{B06808A4-3C47-42B5-AC49-95F284A22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EC8FB9B-66EF-44C5-81EA-C492C0573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4521D-53B0-4C3F-9241-37F573E400B0}" type="slidenum">
              <a:rPr lang="es-ES" smtClean="0"/>
              <a:pPr/>
              <a:t>‹Nº›</a:t>
            </a:fld>
            <a:endParaRPr lang="es-ES"/>
          </a:p>
        </p:txBody>
      </p:sp>
    </p:spTree>
    <p:extLst>
      <p:ext uri="{BB962C8B-B14F-4D97-AF65-F5344CB8AC3E}">
        <p14:creationId xmlns:p14="http://schemas.microsoft.com/office/powerpoint/2010/main" val="2139407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DD1A0-341E-4ADF-8599-F4F516C92BBA}"/>
              </a:ext>
            </a:extLst>
          </p:cNvPr>
          <p:cNvSpPr>
            <a:spLocks noGrp="1"/>
          </p:cNvSpPr>
          <p:nvPr>
            <p:ph type="ctrTitle"/>
          </p:nvPr>
        </p:nvSpPr>
        <p:spPr/>
        <p:txBody>
          <a:bodyPr/>
          <a:lstStyle/>
          <a:p>
            <a:r>
              <a:rPr lang="es-ES" dirty="0"/>
              <a:t>EL INSTITUTO DE TURISMO DE LA REGIÓN DE MURCIA</a:t>
            </a:r>
          </a:p>
        </p:txBody>
      </p:sp>
      <p:sp>
        <p:nvSpPr>
          <p:cNvPr id="3" name="Subtítulo 2">
            <a:extLst>
              <a:ext uri="{FF2B5EF4-FFF2-40B4-BE49-F238E27FC236}">
                <a16:creationId xmlns:a16="http://schemas.microsoft.com/office/drawing/2014/main" id="{1696A6C9-D3D3-4D86-9E62-1D600DA23D06}"/>
              </a:ext>
            </a:extLst>
          </p:cNvPr>
          <p:cNvSpPr>
            <a:spLocks noGrp="1"/>
          </p:cNvSpPr>
          <p:nvPr>
            <p:ph type="subTitle" idx="1"/>
          </p:nvPr>
        </p:nvSpPr>
        <p:spPr/>
        <p:txBody>
          <a:bodyPr>
            <a:normAutofit/>
          </a:bodyPr>
          <a:lstStyle/>
          <a:p>
            <a:r>
              <a:rPr lang="es-ES" sz="5400" dirty="0"/>
              <a:t>ITREM</a:t>
            </a:r>
          </a:p>
        </p:txBody>
      </p:sp>
      <p:pic>
        <p:nvPicPr>
          <p:cNvPr id="4" name="Imagen 3">
            <a:extLst>
              <a:ext uri="{FF2B5EF4-FFF2-40B4-BE49-F238E27FC236}">
                <a16:creationId xmlns:a16="http://schemas.microsoft.com/office/drawing/2014/main" id="{A1F8C0EE-FD52-4008-B029-5496967D7209}"/>
              </a:ext>
            </a:extLst>
          </p:cNvPr>
          <p:cNvPicPr>
            <a:picLocks noChangeAspect="1"/>
          </p:cNvPicPr>
          <p:nvPr/>
        </p:nvPicPr>
        <p:blipFill>
          <a:blip r:embed="rId2"/>
          <a:stretch>
            <a:fillRect/>
          </a:stretch>
        </p:blipFill>
        <p:spPr>
          <a:xfrm>
            <a:off x="81450" y="206050"/>
            <a:ext cx="6151418" cy="1032885"/>
          </a:xfrm>
          <a:prstGeom prst="rect">
            <a:avLst/>
          </a:prstGeom>
        </p:spPr>
      </p:pic>
      <p:pic>
        <p:nvPicPr>
          <p:cNvPr id="6" name="Imagen 5">
            <a:extLst>
              <a:ext uri="{FF2B5EF4-FFF2-40B4-BE49-F238E27FC236}">
                <a16:creationId xmlns:a16="http://schemas.microsoft.com/office/drawing/2014/main" id="{70701EF8-999A-4855-94D8-09511C4D426D}"/>
              </a:ext>
            </a:extLst>
          </p:cNvPr>
          <p:cNvPicPr>
            <a:picLocks noChangeAspect="1"/>
          </p:cNvPicPr>
          <p:nvPr/>
        </p:nvPicPr>
        <p:blipFill>
          <a:blip r:embed="rId3"/>
          <a:stretch>
            <a:fillRect/>
          </a:stretch>
        </p:blipFill>
        <p:spPr>
          <a:xfrm>
            <a:off x="8091054" y="3509963"/>
            <a:ext cx="4211782" cy="3348036"/>
          </a:xfrm>
          <a:prstGeom prst="rect">
            <a:avLst/>
          </a:prstGeom>
        </p:spPr>
      </p:pic>
      <p:pic>
        <p:nvPicPr>
          <p:cNvPr id="7" name="Imagen 6">
            <a:extLst>
              <a:ext uri="{FF2B5EF4-FFF2-40B4-BE49-F238E27FC236}">
                <a16:creationId xmlns:a16="http://schemas.microsoft.com/office/drawing/2014/main" id="{5FDF3304-D379-48C5-AC00-7BC010A5C662}"/>
              </a:ext>
            </a:extLst>
          </p:cNvPr>
          <p:cNvPicPr>
            <a:picLocks noChangeAspect="1"/>
          </p:cNvPicPr>
          <p:nvPr/>
        </p:nvPicPr>
        <p:blipFill>
          <a:blip r:embed="rId4"/>
          <a:stretch>
            <a:fillRect/>
          </a:stretch>
        </p:blipFill>
        <p:spPr>
          <a:xfrm>
            <a:off x="0" y="3509962"/>
            <a:ext cx="3061855" cy="3348037"/>
          </a:xfrm>
          <a:prstGeom prst="rect">
            <a:avLst/>
          </a:prstGeom>
        </p:spPr>
      </p:pic>
      <p:sp>
        <p:nvSpPr>
          <p:cNvPr id="8" name="CuadroTexto 7">
            <a:extLst>
              <a:ext uri="{FF2B5EF4-FFF2-40B4-BE49-F238E27FC236}">
                <a16:creationId xmlns:a16="http://schemas.microsoft.com/office/drawing/2014/main" id="{0EF413F7-1468-403F-882B-0BC5A0C4A820}"/>
              </a:ext>
            </a:extLst>
          </p:cNvPr>
          <p:cNvSpPr txBox="1"/>
          <p:nvPr/>
        </p:nvSpPr>
        <p:spPr>
          <a:xfrm>
            <a:off x="3157159" y="5657670"/>
            <a:ext cx="2258182" cy="1200329"/>
          </a:xfrm>
          <a:prstGeom prst="rect">
            <a:avLst/>
          </a:prstGeom>
          <a:noFill/>
        </p:spPr>
        <p:txBody>
          <a:bodyPr wrap="none" rtlCol="0">
            <a:spAutoFit/>
          </a:bodyPr>
          <a:lstStyle/>
          <a:p>
            <a:r>
              <a:rPr lang="es-ES" dirty="0"/>
              <a:t>Carmen </a:t>
            </a:r>
            <a:r>
              <a:rPr lang="es-ES" dirty="0" err="1"/>
              <a:t>Mª</a:t>
            </a:r>
            <a:r>
              <a:rPr lang="es-ES" dirty="0"/>
              <a:t> Conesa</a:t>
            </a:r>
          </a:p>
          <a:p>
            <a:r>
              <a:rPr lang="es-ES" dirty="0"/>
              <a:t>Consejera de Turismo,</a:t>
            </a:r>
          </a:p>
          <a:p>
            <a:r>
              <a:rPr lang="es-ES" dirty="0"/>
              <a:t>Cultura, Juventud y </a:t>
            </a:r>
          </a:p>
          <a:p>
            <a:r>
              <a:rPr lang="es-ES" dirty="0"/>
              <a:t>Deportes</a:t>
            </a:r>
          </a:p>
        </p:txBody>
      </p:sp>
      <p:sp>
        <p:nvSpPr>
          <p:cNvPr id="9" name="CuadroTexto 8">
            <a:extLst>
              <a:ext uri="{FF2B5EF4-FFF2-40B4-BE49-F238E27FC236}">
                <a16:creationId xmlns:a16="http://schemas.microsoft.com/office/drawing/2014/main" id="{7C20AFAA-F484-4CAF-AA0D-0AE9DA804664}"/>
              </a:ext>
            </a:extLst>
          </p:cNvPr>
          <p:cNvSpPr txBox="1"/>
          <p:nvPr/>
        </p:nvSpPr>
        <p:spPr>
          <a:xfrm>
            <a:off x="5919562" y="5650245"/>
            <a:ext cx="2171492" cy="923330"/>
          </a:xfrm>
          <a:prstGeom prst="rect">
            <a:avLst/>
          </a:prstGeom>
          <a:noFill/>
        </p:spPr>
        <p:txBody>
          <a:bodyPr wrap="none" rtlCol="0">
            <a:spAutoFit/>
          </a:bodyPr>
          <a:lstStyle/>
          <a:p>
            <a:r>
              <a:rPr lang="es-ES" dirty="0"/>
              <a:t>Juan Francisco </a:t>
            </a:r>
            <a:r>
              <a:rPr lang="es-ES" dirty="0" err="1"/>
              <a:t>Mnez</a:t>
            </a:r>
            <a:r>
              <a:rPr lang="es-ES" dirty="0"/>
              <a:t>.</a:t>
            </a:r>
          </a:p>
          <a:p>
            <a:r>
              <a:rPr lang="es-ES" dirty="0"/>
              <a:t>Director General del</a:t>
            </a:r>
          </a:p>
          <a:p>
            <a:r>
              <a:rPr lang="es-ES" dirty="0"/>
              <a:t>ITREM</a:t>
            </a:r>
          </a:p>
        </p:txBody>
      </p:sp>
    </p:spTree>
    <p:extLst>
      <p:ext uri="{BB962C8B-B14F-4D97-AF65-F5344CB8AC3E}">
        <p14:creationId xmlns:p14="http://schemas.microsoft.com/office/powerpoint/2010/main" val="247051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29D9DF7-52F7-4DF0-8D53-724B305C2D93}"/>
              </a:ext>
            </a:extLst>
          </p:cNvPr>
          <p:cNvPicPr>
            <a:picLocks noChangeAspect="1"/>
          </p:cNvPicPr>
          <p:nvPr/>
        </p:nvPicPr>
        <p:blipFill>
          <a:blip r:embed="rId2"/>
          <a:stretch>
            <a:fillRect/>
          </a:stretch>
        </p:blipFill>
        <p:spPr>
          <a:xfrm>
            <a:off x="471055" y="581891"/>
            <a:ext cx="11499272" cy="5735782"/>
          </a:xfrm>
          <a:prstGeom prst="rect">
            <a:avLst/>
          </a:prstGeom>
        </p:spPr>
      </p:pic>
    </p:spTree>
    <p:extLst>
      <p:ext uri="{BB962C8B-B14F-4D97-AF65-F5344CB8AC3E}">
        <p14:creationId xmlns:p14="http://schemas.microsoft.com/office/powerpoint/2010/main" val="17557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B092EEF-F2B6-497F-883F-5C14968DDCE5}"/>
              </a:ext>
            </a:extLst>
          </p:cNvPr>
          <p:cNvGraphicFramePr/>
          <p:nvPr>
            <p:extLst>
              <p:ext uri="{D42A27DB-BD31-4B8C-83A1-F6EECF244321}">
                <p14:modId xmlns:p14="http://schemas.microsoft.com/office/powerpoint/2010/main" val="3218568151"/>
              </p:ext>
            </p:extLst>
          </p:nvPr>
        </p:nvGraphicFramePr>
        <p:xfrm>
          <a:off x="-130629" y="0"/>
          <a:ext cx="1232262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C437A533-4D24-407C-839E-D4091CAC7A66}"/>
              </a:ext>
            </a:extLst>
          </p:cNvPr>
          <p:cNvPicPr>
            <a:picLocks noChangeAspect="1"/>
          </p:cNvPicPr>
          <p:nvPr/>
        </p:nvPicPr>
        <p:blipFill>
          <a:blip r:embed="rId7"/>
          <a:stretch>
            <a:fillRect/>
          </a:stretch>
        </p:blipFill>
        <p:spPr>
          <a:xfrm rot="5400000">
            <a:off x="-1876357" y="2767552"/>
            <a:ext cx="5523455" cy="713294"/>
          </a:xfrm>
          <a:prstGeom prst="rect">
            <a:avLst/>
          </a:prstGeom>
        </p:spPr>
      </p:pic>
    </p:spTree>
    <p:extLst>
      <p:ext uri="{BB962C8B-B14F-4D97-AF65-F5344CB8AC3E}">
        <p14:creationId xmlns:p14="http://schemas.microsoft.com/office/powerpoint/2010/main" val="14314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854EB4D-21C3-4F4D-9240-34D71BD91601}"/>
              </a:ext>
            </a:extLst>
          </p:cNvPr>
          <p:cNvSpPr/>
          <p:nvPr/>
        </p:nvSpPr>
        <p:spPr>
          <a:xfrm>
            <a:off x="1" y="3658"/>
            <a:ext cx="12192000" cy="6432530"/>
          </a:xfrm>
          <a:prstGeom prst="rect">
            <a:avLst/>
          </a:prstGeom>
        </p:spPr>
        <p:txBody>
          <a:bodyPr wrap="square">
            <a:spAutoFit/>
          </a:bodyPr>
          <a:lstStyle/>
          <a:p>
            <a:endParaRPr lang="es-ES" b="1" dirty="0"/>
          </a:p>
          <a:p>
            <a:endParaRPr lang="es-ES" b="1" dirty="0"/>
          </a:p>
          <a:p>
            <a:endParaRPr lang="es-ES" b="1" dirty="0"/>
          </a:p>
          <a:p>
            <a:endParaRPr lang="es-ES" b="1" dirty="0"/>
          </a:p>
          <a:p>
            <a:r>
              <a:rPr lang="es-ES" sz="2000" b="1" dirty="0"/>
              <a:t>PRESIDENCIA</a:t>
            </a:r>
          </a:p>
          <a:p>
            <a:r>
              <a:rPr lang="es-ES" sz="2000" dirty="0"/>
              <a:t>La Presidencia del Instituto de Turismo de la Región de Murcia esta ostentada, con carácter nato y por razón de su cargo</a:t>
            </a:r>
            <a:r>
              <a:rPr lang="es-ES" sz="2000" b="1" dirty="0"/>
              <a:t>, por la Consejera </a:t>
            </a:r>
          </a:p>
          <a:p>
            <a:r>
              <a:rPr lang="es-ES" sz="2000" b="1" dirty="0"/>
              <a:t>						</a:t>
            </a:r>
            <a:endParaRPr lang="es-ES" sz="2000" dirty="0"/>
          </a:p>
          <a:p>
            <a:endParaRPr lang="es-ES" sz="2000" dirty="0"/>
          </a:p>
          <a:p>
            <a:r>
              <a:rPr lang="es-ES" sz="2000" b="1" dirty="0"/>
              <a:t>EL DIRECTOR</a:t>
            </a:r>
          </a:p>
          <a:p>
            <a:r>
              <a:rPr lang="es-ES" sz="2000" dirty="0"/>
              <a:t>La Dirección General del Instituto de Turismo de la Región de Murcia, como órgano ejecutivo de mayor nivel, tiene a su cargo la dirección inmediata y la gestión directa de las actividades del Instituto de Turismo, de acuerdo con el Consejo de Administración. Tiene la consideración de Alto Cargo de la Administración Regional y es nombrado por el Consejo de Gobierno de la CARM  a propuesta del consejero </a:t>
            </a:r>
          </a:p>
          <a:p>
            <a:r>
              <a:rPr lang="es-ES" sz="2000" b="1" dirty="0"/>
              <a:t>				</a:t>
            </a:r>
          </a:p>
          <a:p>
            <a:r>
              <a:rPr lang="es-ES" sz="2000" b="1" dirty="0"/>
              <a:t>			</a:t>
            </a:r>
            <a:endParaRPr lang="es-ES" sz="2000" dirty="0"/>
          </a:p>
          <a:p>
            <a:endParaRPr lang="es-ES" sz="2000" dirty="0"/>
          </a:p>
          <a:p>
            <a:r>
              <a:rPr lang="es-ES" sz="2000" b="1" dirty="0"/>
              <a:t>EL CONSEJO DE ADMINISTRACIÓN</a:t>
            </a:r>
          </a:p>
          <a:p>
            <a:pPr algn="just"/>
            <a:r>
              <a:rPr lang="es-ES" sz="2000" dirty="0"/>
              <a:t>El Consejo de Administración es el órgano superior de gobierno del Instituto de Turismo de la Región de Murcia a través del cual, con arreglo a los principios de participación directa, igualitaria y democrática de todos los miembros asistentes a las reuniones, se crea y se expresa la voluntad de la institución en relación con sus fines y atribuciones.</a:t>
            </a:r>
          </a:p>
        </p:txBody>
      </p:sp>
      <p:pic>
        <p:nvPicPr>
          <p:cNvPr id="5" name="Imagen 4">
            <a:extLst>
              <a:ext uri="{FF2B5EF4-FFF2-40B4-BE49-F238E27FC236}">
                <a16:creationId xmlns:a16="http://schemas.microsoft.com/office/drawing/2014/main" id="{A6CD62FA-9C66-4AB1-B55E-92F1E6DF8DE9}"/>
              </a:ext>
            </a:extLst>
          </p:cNvPr>
          <p:cNvPicPr>
            <a:picLocks noChangeAspect="1"/>
          </p:cNvPicPr>
          <p:nvPr/>
        </p:nvPicPr>
        <p:blipFill>
          <a:blip r:embed="rId2"/>
          <a:stretch>
            <a:fillRect/>
          </a:stretch>
        </p:blipFill>
        <p:spPr>
          <a:xfrm>
            <a:off x="124691" y="197622"/>
            <a:ext cx="5523455" cy="713294"/>
          </a:xfrm>
          <a:prstGeom prst="rect">
            <a:avLst/>
          </a:prstGeom>
        </p:spPr>
      </p:pic>
    </p:spTree>
    <p:extLst>
      <p:ext uri="{BB962C8B-B14F-4D97-AF65-F5344CB8AC3E}">
        <p14:creationId xmlns:p14="http://schemas.microsoft.com/office/powerpoint/2010/main" val="186727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0C8857-DD59-4F4E-95F5-893E4C1E1789}"/>
              </a:ext>
            </a:extLst>
          </p:cNvPr>
          <p:cNvSpPr/>
          <p:nvPr/>
        </p:nvSpPr>
        <p:spPr>
          <a:xfrm>
            <a:off x="166255" y="58847"/>
            <a:ext cx="12025745" cy="3693319"/>
          </a:xfrm>
          <a:prstGeom prst="rect">
            <a:avLst/>
          </a:prstGeom>
        </p:spPr>
        <p:txBody>
          <a:bodyPr wrap="square">
            <a:spAutoFit/>
          </a:bodyPr>
          <a:lstStyle/>
          <a:p>
            <a:r>
              <a:rPr lang="es-ES" b="1" dirty="0"/>
              <a:t>Actualmente</a:t>
            </a:r>
            <a:r>
              <a:rPr lang="es-ES" dirty="0"/>
              <a:t> la composición del Consejo de Administración es la siguiente:</a:t>
            </a:r>
          </a:p>
          <a:p>
            <a:endParaRPr lang="es-ES" dirty="0"/>
          </a:p>
          <a:p>
            <a:r>
              <a:rPr lang="es-ES" dirty="0"/>
              <a:t>Presidente: Carmen </a:t>
            </a:r>
            <a:r>
              <a:rPr lang="es-ES" dirty="0" err="1"/>
              <a:t>Mª</a:t>
            </a:r>
            <a:r>
              <a:rPr lang="es-ES" dirty="0"/>
              <a:t> Conesa, Consejera de Turismo, Cultura, Juventud y Deportes</a:t>
            </a:r>
          </a:p>
          <a:p>
            <a:endParaRPr lang="es-ES" dirty="0"/>
          </a:p>
          <a:p>
            <a:r>
              <a:rPr lang="es-ES" dirty="0"/>
              <a:t>Vicepresidente: D. Juan Francisco Martínez Carrasco, Director General del Instituto de Turismo de la Región de Murcia.</a:t>
            </a:r>
          </a:p>
          <a:p>
            <a:endParaRPr lang="es-ES" dirty="0"/>
          </a:p>
          <a:p>
            <a:r>
              <a:rPr lang="es-ES" dirty="0"/>
              <a:t>Vocales:</a:t>
            </a:r>
          </a:p>
          <a:p>
            <a:r>
              <a:rPr lang="es-ES" dirty="0"/>
              <a:t>D. Juan Antonio Lorca Sánchez, Secretario General de la Consejería de Presidencia, Turismo y Deportes.</a:t>
            </a:r>
          </a:p>
          <a:p>
            <a:r>
              <a:rPr lang="es-ES" dirty="0"/>
              <a:t>D. Francisco Javier Sánchez López, Director General de Deportes.</a:t>
            </a:r>
          </a:p>
          <a:p>
            <a:r>
              <a:rPr lang="es-ES" dirty="0"/>
              <a:t>D. Carlos Peñafiel Hernández, Director General de Competitividad y Calidad Turística.</a:t>
            </a:r>
          </a:p>
          <a:p>
            <a:r>
              <a:rPr lang="es-ES" dirty="0"/>
              <a:t>D. Ramón Palazón Marquina, Director General del Instituto de las Industrias Culturales y de las Artes de la Región de Murcia.</a:t>
            </a:r>
          </a:p>
          <a:p>
            <a:r>
              <a:rPr lang="es-ES" dirty="0"/>
              <a:t>D. Joaquín Gómez </a:t>
            </a:r>
            <a:r>
              <a:rPr lang="es-ES" dirty="0" err="1"/>
              <a:t>Gómez</a:t>
            </a:r>
            <a:r>
              <a:rPr lang="es-ES" dirty="0"/>
              <a:t>, Director del Instituto de Fomento de la Región de Murcia.</a:t>
            </a:r>
          </a:p>
          <a:p>
            <a:r>
              <a:rPr lang="es-ES" dirty="0"/>
              <a:t>D. Javier Martínez Gilabert, Dirección General de Informática y Transformación Digital.</a:t>
            </a:r>
          </a:p>
        </p:txBody>
      </p:sp>
      <p:pic>
        <p:nvPicPr>
          <p:cNvPr id="3" name="Imagen 2">
            <a:extLst>
              <a:ext uri="{FF2B5EF4-FFF2-40B4-BE49-F238E27FC236}">
                <a16:creationId xmlns:a16="http://schemas.microsoft.com/office/drawing/2014/main" id="{5AC194DF-FB5F-4124-A983-81A83DCD6D20}"/>
              </a:ext>
            </a:extLst>
          </p:cNvPr>
          <p:cNvPicPr>
            <a:picLocks noChangeAspect="1"/>
          </p:cNvPicPr>
          <p:nvPr/>
        </p:nvPicPr>
        <p:blipFill>
          <a:blip r:embed="rId2"/>
          <a:stretch>
            <a:fillRect/>
          </a:stretch>
        </p:blipFill>
        <p:spPr>
          <a:xfrm>
            <a:off x="6581773" y="4306164"/>
            <a:ext cx="4889789" cy="2163909"/>
          </a:xfrm>
          <a:prstGeom prst="rect">
            <a:avLst/>
          </a:prstGeom>
        </p:spPr>
      </p:pic>
      <p:pic>
        <p:nvPicPr>
          <p:cNvPr id="4" name="Imagen 3">
            <a:extLst>
              <a:ext uri="{FF2B5EF4-FFF2-40B4-BE49-F238E27FC236}">
                <a16:creationId xmlns:a16="http://schemas.microsoft.com/office/drawing/2014/main" id="{A6638623-3041-4D2B-AE51-98A896CEC449}"/>
              </a:ext>
            </a:extLst>
          </p:cNvPr>
          <p:cNvPicPr>
            <a:picLocks noChangeAspect="1"/>
          </p:cNvPicPr>
          <p:nvPr/>
        </p:nvPicPr>
        <p:blipFill>
          <a:blip r:embed="rId3"/>
          <a:stretch>
            <a:fillRect/>
          </a:stretch>
        </p:blipFill>
        <p:spPr>
          <a:xfrm>
            <a:off x="572545" y="5936888"/>
            <a:ext cx="5523455" cy="713294"/>
          </a:xfrm>
          <a:prstGeom prst="rect">
            <a:avLst/>
          </a:prstGeom>
        </p:spPr>
      </p:pic>
    </p:spTree>
    <p:extLst>
      <p:ext uri="{BB962C8B-B14F-4D97-AF65-F5344CB8AC3E}">
        <p14:creationId xmlns:p14="http://schemas.microsoft.com/office/powerpoint/2010/main" val="53251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75405EE-139D-4B95-B1C5-D2319D9D9E64}"/>
              </a:ext>
            </a:extLst>
          </p:cNvPr>
          <p:cNvSpPr/>
          <p:nvPr/>
        </p:nvSpPr>
        <p:spPr>
          <a:xfrm>
            <a:off x="180109" y="321530"/>
            <a:ext cx="11831782" cy="5909310"/>
          </a:xfrm>
          <a:prstGeom prst="rect">
            <a:avLst/>
          </a:prstGeom>
        </p:spPr>
        <p:txBody>
          <a:bodyPr wrap="square">
            <a:spAutoFit/>
          </a:bodyPr>
          <a:lstStyle/>
          <a:p>
            <a:r>
              <a:rPr lang="es-ES" dirty="0"/>
              <a:t>Le corresponde a la </a:t>
            </a:r>
            <a:r>
              <a:rPr lang="es-ES" b="1" dirty="0"/>
              <a:t>Oficina de Ordenación del Turismo</a:t>
            </a:r>
            <a:r>
              <a:rPr lang="es-ES" dirty="0"/>
              <a:t>, la gestión de todas aquellas acciones relacionadas con la ordenación y registro de empresas y actividades turísticas, incoación y tramitación de expedientes sancionadores, la inspección, las Infraestructuras de Turismo, la ordenación y control de los Guías Turísticos, la normativa turística, el asesoramiento a las empresas y organizaciones para la implantación y certificación de sistemas de calidad turística y la coordinación de los programas SICTED, así como la responsabilidad, control, gestión y tramitación de las declaraciones de "Fiestas de Interés Turístico", en los tres niveles, internacional, nacional y regional.</a:t>
            </a:r>
          </a:p>
          <a:p>
            <a:endParaRPr lang="es-ES" dirty="0"/>
          </a:p>
          <a:p>
            <a:r>
              <a:rPr lang="es-ES" dirty="0"/>
              <a:t>La </a:t>
            </a:r>
            <a:r>
              <a:rPr lang="es-ES" b="1" dirty="0"/>
              <a:t>Oficina de Promoción </a:t>
            </a:r>
            <a:r>
              <a:rPr lang="es-ES" dirty="0"/>
              <a:t>es la encargada de facilitar y crear las condiciones necesarias para que los recursos, productos y empresas de la Región de Murcia tengan mayor visibilidad, potencial y presencia en el mercado, tanto regional, nacional como internacional, con el objetivo de mejorar y reforzar la presencia y las ventas del sector turístico empresarial. Por ese motivo, la Oficina de Promoción realiza sus acciones con los diferentes sectores turísticos de la Región, para la consecución de los Objetivos tanto Económicos como Sociales, llevando a cabo los estudios y acciones necesarios para la detección de necesidades y posterior implementación en el mercado y desarrollando las estrategias necesarias para adaptar y diversificar la Oferta así como su inclusión en los nuevos sistemas de distribución.</a:t>
            </a:r>
          </a:p>
          <a:p>
            <a:endParaRPr lang="es-ES" dirty="0"/>
          </a:p>
          <a:p>
            <a:pPr marL="285750" indent="-285750">
              <a:buFont typeface="Wingdings" panose="05000000000000000000" pitchFamily="2" charset="2"/>
              <a:buChar char="§"/>
            </a:pPr>
            <a:r>
              <a:rPr lang="es-ES" dirty="0"/>
              <a:t>Misiones Inversas (</a:t>
            </a:r>
            <a:r>
              <a:rPr lang="es-ES" dirty="0" err="1"/>
              <a:t>fam</a:t>
            </a:r>
            <a:r>
              <a:rPr lang="es-ES" dirty="0"/>
              <a:t> </a:t>
            </a:r>
            <a:r>
              <a:rPr lang="es-ES" dirty="0" err="1"/>
              <a:t>trip</a:t>
            </a:r>
            <a:r>
              <a:rPr lang="es-ES" dirty="0"/>
              <a:t> y </a:t>
            </a:r>
            <a:r>
              <a:rPr lang="es-ES" dirty="0" err="1"/>
              <a:t>press</a:t>
            </a:r>
            <a:r>
              <a:rPr lang="es-ES" dirty="0"/>
              <a:t> </a:t>
            </a:r>
            <a:r>
              <a:rPr lang="es-ES" dirty="0" err="1"/>
              <a:t>trip</a:t>
            </a:r>
            <a:r>
              <a:rPr lang="es-ES" dirty="0"/>
              <a:t>)</a:t>
            </a:r>
          </a:p>
          <a:p>
            <a:pPr marL="285750" indent="-285750">
              <a:buFont typeface="Wingdings" panose="05000000000000000000" pitchFamily="2" charset="2"/>
              <a:buChar char="§"/>
            </a:pPr>
            <a:r>
              <a:rPr lang="es-ES" dirty="0"/>
              <a:t>Workshops con Agentes de Viajes y </a:t>
            </a:r>
            <a:r>
              <a:rPr lang="es-ES" dirty="0" err="1"/>
              <a:t>TTOO's</a:t>
            </a:r>
            <a:endParaRPr lang="es-ES" dirty="0"/>
          </a:p>
          <a:p>
            <a:pPr marL="285750" indent="-285750">
              <a:buFont typeface="Wingdings" panose="05000000000000000000" pitchFamily="2" charset="2"/>
              <a:buChar char="§"/>
            </a:pPr>
            <a:r>
              <a:rPr lang="es-ES" dirty="0"/>
              <a:t>Acuerdos de colaboración con </a:t>
            </a:r>
            <a:r>
              <a:rPr lang="es-ES" dirty="0" err="1"/>
              <a:t>TTOO's</a:t>
            </a:r>
            <a:r>
              <a:rPr lang="es-ES" dirty="0"/>
              <a:t> On-line / Off-line, tanto para público final (B2C) como profesionales (B2B)</a:t>
            </a:r>
          </a:p>
          <a:p>
            <a:pPr marL="285750" indent="-285750">
              <a:buFont typeface="Wingdings" panose="05000000000000000000" pitchFamily="2" charset="2"/>
              <a:buChar char="§"/>
            </a:pPr>
            <a:r>
              <a:rPr lang="es-ES" dirty="0"/>
              <a:t>Asistencia a Ferias</a:t>
            </a:r>
          </a:p>
          <a:p>
            <a:pPr marL="285750" indent="-285750">
              <a:buFont typeface="Wingdings" panose="05000000000000000000" pitchFamily="2" charset="2"/>
              <a:buChar char="§"/>
            </a:pPr>
            <a:r>
              <a:rPr lang="es-ES" dirty="0"/>
              <a:t>Promociones Puntos de Venta en lugares estratégicos</a:t>
            </a:r>
          </a:p>
          <a:p>
            <a:pPr marL="285750" indent="-285750">
              <a:buFont typeface="Wingdings" panose="05000000000000000000" pitchFamily="2" charset="2"/>
              <a:buChar char="§"/>
            </a:pPr>
            <a:r>
              <a:rPr lang="es-ES" dirty="0"/>
              <a:t>Jornadas/otros eventos</a:t>
            </a:r>
          </a:p>
        </p:txBody>
      </p:sp>
      <p:pic>
        <p:nvPicPr>
          <p:cNvPr id="3" name="Imagen 2">
            <a:extLst>
              <a:ext uri="{FF2B5EF4-FFF2-40B4-BE49-F238E27FC236}">
                <a16:creationId xmlns:a16="http://schemas.microsoft.com/office/drawing/2014/main" id="{E7E6491F-1025-4F1B-BFD2-CA2A26DC3E4A}"/>
              </a:ext>
            </a:extLst>
          </p:cNvPr>
          <p:cNvPicPr>
            <a:picLocks noChangeAspect="1"/>
          </p:cNvPicPr>
          <p:nvPr/>
        </p:nvPicPr>
        <p:blipFill>
          <a:blip r:embed="rId2"/>
          <a:stretch>
            <a:fillRect/>
          </a:stretch>
        </p:blipFill>
        <p:spPr>
          <a:xfrm>
            <a:off x="6096000" y="5823176"/>
            <a:ext cx="5523455" cy="713294"/>
          </a:xfrm>
          <a:prstGeom prst="rect">
            <a:avLst/>
          </a:prstGeom>
        </p:spPr>
      </p:pic>
    </p:spTree>
    <p:extLst>
      <p:ext uri="{BB962C8B-B14F-4D97-AF65-F5344CB8AC3E}">
        <p14:creationId xmlns:p14="http://schemas.microsoft.com/office/powerpoint/2010/main" val="62275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0D3AD9B-4D8A-4ABA-83BD-F98552936FEE}"/>
              </a:ext>
            </a:extLst>
          </p:cNvPr>
          <p:cNvSpPr/>
          <p:nvPr/>
        </p:nvSpPr>
        <p:spPr>
          <a:xfrm>
            <a:off x="0" y="0"/>
            <a:ext cx="12192000" cy="6740307"/>
          </a:xfrm>
          <a:prstGeom prst="rect">
            <a:avLst/>
          </a:prstGeom>
        </p:spPr>
        <p:txBody>
          <a:bodyPr wrap="square">
            <a:spAutoFit/>
          </a:bodyPr>
          <a:lstStyle/>
          <a:p>
            <a:r>
              <a:rPr lang="es-ES" b="1" dirty="0"/>
              <a:t>El Área de Comunicación del </a:t>
            </a:r>
            <a:r>
              <a:rPr lang="es-ES" b="1" dirty="0" err="1"/>
              <a:t>Itrem</a:t>
            </a:r>
            <a:r>
              <a:rPr lang="es-ES" b="1" dirty="0"/>
              <a:t> </a:t>
            </a:r>
            <a:r>
              <a:rPr lang="es-ES" dirty="0"/>
              <a:t>es la encargada de llevar a cabo todas las acciones relacionadas con la publicidad, la comunicación y la imagen turística de la Región de Murcia (campañas publicitarias regionales, nacionales e internacionales y se También se gestiona del portal www.murciaturistica.es y las redes sociales destinadas a la promoción turística en el ámbito nacional: Turismo Región de Murcia; e internacional: </a:t>
            </a:r>
            <a:r>
              <a:rPr lang="es-ES" dirty="0" err="1"/>
              <a:t>Visit</a:t>
            </a:r>
            <a:r>
              <a:rPr lang="es-ES" dirty="0"/>
              <a:t> Murcia, así como las que están destinadas a la actividad del instituto: </a:t>
            </a:r>
            <a:r>
              <a:rPr lang="es-ES" dirty="0" err="1"/>
              <a:t>Itremurcia</a:t>
            </a:r>
            <a:r>
              <a:rPr lang="es-ES" dirty="0"/>
              <a:t>. Del mismo modo, Las </a:t>
            </a:r>
            <a:r>
              <a:rPr lang="es-ES" dirty="0" err="1"/>
              <a:t>esponsorizaciones</a:t>
            </a:r>
            <a:r>
              <a:rPr lang="es-ES" dirty="0"/>
              <a:t> en las que participa el </a:t>
            </a:r>
            <a:r>
              <a:rPr lang="es-ES" dirty="0" err="1"/>
              <a:t>Itrem</a:t>
            </a:r>
            <a:r>
              <a:rPr lang="es-ES" dirty="0"/>
              <a:t>, la redacción de noticias y de textos relacionados con el desarrollo del Instituto de Turismo son otras de las acciones que se realizan desde el Área de Comunicación.</a:t>
            </a:r>
          </a:p>
          <a:p>
            <a:endParaRPr lang="es-ES" dirty="0"/>
          </a:p>
          <a:p>
            <a:r>
              <a:rPr lang="es-ES" b="1" dirty="0"/>
              <a:t>El Centro de Cualificación Turística (CCT) </a:t>
            </a:r>
            <a:r>
              <a:rPr lang="es-ES" dirty="0"/>
              <a:t>es la oficina del ITREM que tiene atribuidas las competencias en materia de formación turística abarcando ámbitos como la restauración, alojamientos, guías, comercialización e idiomas y dirigiéndose tanto a aquellos que quieran acceder por primera vez a este mercado laboral así como a los profesionales que ya están trabajando en el mismo y desean obtener una mayor tecnificación. </a:t>
            </a:r>
          </a:p>
          <a:p>
            <a:endParaRPr lang="es-ES" dirty="0"/>
          </a:p>
          <a:p>
            <a:r>
              <a:rPr lang="es-ES" b="1" dirty="0"/>
              <a:t>El Área de Innovación </a:t>
            </a:r>
            <a:r>
              <a:rPr lang="es-ES" dirty="0"/>
              <a:t>tiene como principal misión el apoyo a la digitalización del sector turístico regional y la reconversión de los destinos al modelo de Destino Turístico Inteligente, impulsando el desarrollo de proyectos cuyos objetivos sean:</a:t>
            </a:r>
          </a:p>
          <a:p>
            <a:r>
              <a:rPr lang="es-ES" dirty="0"/>
              <a:t>- Mejorar la competitividad de las Pymes turísticas, incrementando la presencia </a:t>
            </a:r>
            <a:r>
              <a:rPr lang="es-ES" dirty="0" err="1"/>
              <a:t>on</a:t>
            </a:r>
            <a:r>
              <a:rPr lang="es-ES" dirty="0"/>
              <a:t> line de la oferta turística regional.</a:t>
            </a:r>
          </a:p>
          <a:p>
            <a:r>
              <a:rPr lang="es-ES" dirty="0"/>
              <a:t>- Facilitar herramientas a los destinos para la implantación del modelo de destino turístico inteligente </a:t>
            </a:r>
          </a:p>
          <a:p>
            <a:r>
              <a:rPr lang="es-ES" dirty="0"/>
              <a:t>-  Monitorizar el destino, a través de la Smart Office DTI Región de Murcia; oficina de inteligencia turística cuya función es recopilar y analizar los datos que permita conocer la evolución mercado turístico y así adaptar de manera rápida sus decisiones de comercialización y promoción.</a:t>
            </a:r>
          </a:p>
          <a:p>
            <a:r>
              <a:rPr lang="es-ES" dirty="0"/>
              <a:t>- Agrupar y normalizar la información sobre recursos, oferta y eventos turísticos y facilitar su reutilización, para que todos los canales se muestre ese dato único.</a:t>
            </a:r>
          </a:p>
          <a:p>
            <a:r>
              <a:rPr lang="es-ES" dirty="0"/>
              <a:t>- Promocionar el destino, a través de herramientas tecnológicas, que generen la máxima difusión.</a:t>
            </a:r>
          </a:p>
          <a:p>
            <a:endParaRPr lang="es-ES" dirty="0"/>
          </a:p>
          <a:p>
            <a:endParaRPr lang="es-ES" dirty="0"/>
          </a:p>
        </p:txBody>
      </p:sp>
      <p:pic>
        <p:nvPicPr>
          <p:cNvPr id="3" name="Imagen 2">
            <a:extLst>
              <a:ext uri="{FF2B5EF4-FFF2-40B4-BE49-F238E27FC236}">
                <a16:creationId xmlns:a16="http://schemas.microsoft.com/office/drawing/2014/main" id="{E5CDB0B3-4273-47D5-B469-FE1C0D7E7721}"/>
              </a:ext>
            </a:extLst>
          </p:cNvPr>
          <p:cNvPicPr>
            <a:picLocks noChangeAspect="1"/>
          </p:cNvPicPr>
          <p:nvPr/>
        </p:nvPicPr>
        <p:blipFill>
          <a:blip r:embed="rId2"/>
          <a:stretch>
            <a:fillRect/>
          </a:stretch>
        </p:blipFill>
        <p:spPr>
          <a:xfrm>
            <a:off x="6096000" y="6068506"/>
            <a:ext cx="5523455" cy="713294"/>
          </a:xfrm>
          <a:prstGeom prst="rect">
            <a:avLst/>
          </a:prstGeom>
        </p:spPr>
      </p:pic>
    </p:spTree>
    <p:extLst>
      <p:ext uri="{BB962C8B-B14F-4D97-AF65-F5344CB8AC3E}">
        <p14:creationId xmlns:p14="http://schemas.microsoft.com/office/powerpoint/2010/main" val="41117252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1042</Words>
  <Application>Microsoft Office PowerPoint</Application>
  <PresentationFormat>Panorámica</PresentationFormat>
  <Paragraphs>64</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Wingdings</vt:lpstr>
      <vt:lpstr>Tema de Office</vt:lpstr>
      <vt:lpstr>EL INSTITUTO DE TURISMO DE LA REGIÓN DE MURCIA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INSTITUTO DE TURISMO DE LA REGIÓN DE MURCIA</dc:title>
  <dc:creator>Enrique</dc:creator>
  <cp:lastModifiedBy>Usuario</cp:lastModifiedBy>
  <cp:revision>9</cp:revision>
  <dcterms:created xsi:type="dcterms:W3CDTF">2022-09-15T17:28:33Z</dcterms:created>
  <dcterms:modified xsi:type="dcterms:W3CDTF">2024-09-04T06:35:31Z</dcterms:modified>
</cp:coreProperties>
</file>