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792B7-7D6C-4007-B531-B714B840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A1E90A-B171-431D-9A37-321C467F7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52C5AB-D77A-4653-932A-22D8A219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76176F-50AA-435D-928E-D0818A7D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4D9EF5-3B51-4DE1-B281-2E208F24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4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5B7E-C53A-4663-8B96-4C0675F8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0D113B-8B16-46A2-AEA7-2AF44397C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C2C3B-3B9C-4806-9E4B-4407733A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79F776-2C00-4599-9310-163F5156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AB191D-FF03-4BF5-9257-6A9DB306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45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2CED5E-D3A6-45EE-944A-FC79BF819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374E8E-5DDC-4F13-BABA-176AA616E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C1845F-5461-4513-9C92-79C3296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68DD0D-7C56-480D-AE9D-D7A93EA2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346B6-B715-446F-B87E-9306A947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80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18EFF-6001-435E-A11F-15FB2DD3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91B226-EC53-4F07-8E26-BB3B104B3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734A7B-C58D-4083-8382-A9FF9ED8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BA989D-9F73-4FEB-AA4B-916C66BE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003521-F1C8-42A9-93A4-E7A6F9B9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23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3C45E-527A-4BD1-BAED-58BB3D35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3C2959-D22C-4E22-B163-A49217C59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76854D-FAC4-4703-BDDF-5C9AC221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EE8BEC-BB33-40F6-B756-14B4F355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18AF9A-DB33-405C-A8FF-C7294A37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83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4E152-7CB2-451D-87F5-3F17F6C5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53D9E5-049A-4C1F-ABCF-B8552A32B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57FB6E-F292-49BB-BD55-9E7365E50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3E77F7-D2F5-4381-ACC9-EE7FA0DF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35CCA0-08D4-4664-BC64-0E88C3F6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518053-EF0E-4DDD-8DF9-615ECFD7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48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1809E-A2A4-4CB6-9949-867DCC2D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82888F-7F5C-44E6-B4FE-D594C59A1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DA9AB0-2EA3-4786-B9A9-F3D79B24E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8F9707-1CA1-4A8A-B9E9-9B5052354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88B23E-C693-4B92-A196-562459203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D211BA-7544-44CF-AFC8-82FD50FF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55AAFD-074D-412C-AB00-AC34179A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62E1ED-4F2D-40C2-9C9F-F846A48C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30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82359-52DD-423E-AA37-FAFD3166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EBF5EC-F2F0-4AD7-8145-84D1E0B9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E61C9C-4C9E-4F2F-9140-2DDC89CF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FB9F97-F863-4B2C-B2C3-62A5D4A3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21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4E6D2B-B380-422F-8952-A37FE184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F20857-B9A1-4769-AB07-C676D4A4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A63166-F3E9-49C7-B17B-C13A55BA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31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09991-5B02-4BEA-AC68-5C6ABB37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B70A9B-C8CF-4070-A28C-95FFCA0E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7A663B-D246-444B-885C-A76B9A7CB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B1057D-8E3C-4BE6-BAEC-47F9634A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C84CD4-F964-41E0-B845-F989C09F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A711ED-45AB-4E9A-AADA-AEE22221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3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A6C0F-384F-412B-833B-BB4B728D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E14EA1-039F-4B73-91CA-C0AE18AB1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74EAC1-C10B-4FF4-B836-1E362F5EC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2AA02C-55C6-4A49-AA7F-A16DC7B4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63E3CA-80D5-44FA-BF08-A8756325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F11B0A-E200-45EF-9590-1016912F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51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C7A570-13C3-4AE9-B190-F1EF8D78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A0F36E-D1DF-4449-8F76-002263374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761EC6-702F-49BB-9965-8815446E0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B37D-94F0-4E50-8DA9-F02DBA2727C3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89A189-B757-4F3C-9A0D-0CA440C77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25ECB-1189-4E41-9517-FF5311337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0251-477A-464E-B6E4-D5601F74AB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48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6282F-70DA-4056-BD08-1F2C5725E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TEMA 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2BAE95-ED04-4AF2-AE45-5BCB7C22DA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EL DERECHO ADMINISTRATIVO; EL ACTO ADMINISTRATIVO; EL PROCEDIMIENTO ADMINISTRATIVO Y LOS RECURSOS</a:t>
            </a:r>
          </a:p>
        </p:txBody>
      </p:sp>
    </p:spTree>
    <p:extLst>
      <p:ext uri="{BB962C8B-B14F-4D97-AF65-F5344CB8AC3E}">
        <p14:creationId xmlns:p14="http://schemas.microsoft.com/office/powerpoint/2010/main" val="184800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3B6C40A-5AE1-4B47-8973-E2B85D37274A}"/>
              </a:ext>
            </a:extLst>
          </p:cNvPr>
          <p:cNvSpPr/>
          <p:nvPr/>
        </p:nvSpPr>
        <p:spPr>
          <a:xfrm>
            <a:off x="530086" y="428178"/>
            <a:ext cx="1113182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</a:rPr>
              <a:t>¿QUÉ ES EL DERECHO ADMINISTRATIVO?</a:t>
            </a:r>
          </a:p>
          <a:p>
            <a:pPr algn="just"/>
            <a:endParaRPr lang="es-ES" sz="2400" b="1" dirty="0">
              <a:solidFill>
                <a:srgbClr val="FF0000"/>
              </a:solidFill>
            </a:endParaRPr>
          </a:p>
          <a:p>
            <a:pPr algn="just"/>
            <a:r>
              <a:rPr lang="es-ES" sz="2400" dirty="0"/>
              <a:t>El </a:t>
            </a:r>
            <a:r>
              <a:rPr lang="es-ES" sz="2400" dirty="0" err="1"/>
              <a:t>Dcho</a:t>
            </a:r>
            <a:r>
              <a:rPr lang="es-ES" sz="2400" dirty="0"/>
              <a:t> </a:t>
            </a:r>
            <a:r>
              <a:rPr lang="es-ES" sz="2400" dirty="0" err="1"/>
              <a:t>Admvo</a:t>
            </a:r>
            <a:r>
              <a:rPr lang="es-ES" sz="2400" dirty="0"/>
              <a:t> es </a:t>
            </a:r>
            <a:r>
              <a:rPr lang="es-ES" sz="2400" b="1" dirty="0"/>
              <a:t>aquella parte del Derecho Público que determina la organización y el comportamiento de la Administración directa o indirecta del Estado disciplinando sus relaciones jurídicas con los administrados (GARRIDO FALLA)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/>
              <a:t>Por tanto:</a:t>
            </a:r>
          </a:p>
          <a:p>
            <a:pPr algn="just"/>
            <a:endParaRPr lang="es-ES" sz="2400" b="1" dirty="0"/>
          </a:p>
          <a:p>
            <a:pPr marL="285750" indent="-285750" algn="just">
              <a:buFontTx/>
              <a:buChar char="-"/>
            </a:pPr>
            <a:r>
              <a:rPr lang="es-ES" sz="2400" dirty="0"/>
              <a:t>Es una parte del derecho público</a:t>
            </a:r>
          </a:p>
          <a:p>
            <a:pPr marL="285750" indent="-285750" algn="just">
              <a:buFontTx/>
              <a:buChar char="-"/>
            </a:pPr>
            <a:endParaRPr lang="es-ES" sz="2400" dirty="0"/>
          </a:p>
          <a:p>
            <a:pPr marL="285750" indent="-285750" algn="just">
              <a:buFontTx/>
              <a:buChar char="-"/>
            </a:pPr>
            <a:r>
              <a:rPr lang="es-ES" sz="2400" dirty="0"/>
              <a:t>Es un derecho normado, es decir, la Admón. está facultada para poder dictar normas de obligado cumplimiento para los administrados,  pero, a la vez,  la propia Admón. en su actuación ha de someterse a ciertas normas de procedimiento.</a:t>
            </a:r>
          </a:p>
          <a:p>
            <a:pPr marL="285750" indent="-285750" algn="just">
              <a:buFontTx/>
              <a:buChar char="-"/>
            </a:pPr>
            <a:endParaRPr lang="es-ES" sz="2400" dirty="0"/>
          </a:p>
          <a:p>
            <a:pPr marL="285750" indent="-285750" algn="just">
              <a:buFontTx/>
              <a:buChar char="-"/>
            </a:pPr>
            <a:r>
              <a:rPr lang="es-ES" sz="2400" dirty="0"/>
              <a:t>Es derecho interno, ya que no estudia ni regula la organización ni el comportamiento de la Administración en sus relaciones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327987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8C6EC6-A313-4FE9-AE97-6F340C4E3A2F}"/>
              </a:ext>
            </a:extLst>
          </p:cNvPr>
          <p:cNvSpPr txBox="1"/>
          <p:nvPr/>
        </p:nvSpPr>
        <p:spPr>
          <a:xfrm>
            <a:off x="1311967" y="410818"/>
            <a:ext cx="103190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¿CUALES SON LAS FUENTES DEL DERECHO ADMINISTRATIVO?</a:t>
            </a:r>
          </a:p>
          <a:p>
            <a:endParaRPr lang="es-ES" dirty="0"/>
          </a:p>
          <a:p>
            <a:pPr marL="342900" indent="-342900">
              <a:buAutoNum type="arabicPeriod"/>
            </a:pPr>
            <a:r>
              <a:rPr lang="es-ES" b="1" dirty="0"/>
              <a:t>La ley </a:t>
            </a:r>
            <a:r>
              <a:rPr lang="es-ES" dirty="0"/>
              <a:t>en sentido amplio, es decir:</a:t>
            </a:r>
          </a:p>
          <a:p>
            <a:r>
              <a:rPr lang="es-ES" dirty="0"/>
              <a:t>	1.1 La Constitución</a:t>
            </a:r>
          </a:p>
          <a:p>
            <a:r>
              <a:rPr lang="es-ES" dirty="0"/>
              <a:t>	1.2 Las leyes orgánicas</a:t>
            </a:r>
          </a:p>
          <a:p>
            <a:r>
              <a:rPr lang="es-ES" dirty="0"/>
              <a:t>	1.3 las Leyes Ordinarias, y dentro de éstas, además:</a:t>
            </a:r>
          </a:p>
          <a:p>
            <a:r>
              <a:rPr lang="es-ES" dirty="0"/>
              <a:t>		1.3.1 Los Decretos Legislativos</a:t>
            </a:r>
          </a:p>
          <a:p>
            <a:r>
              <a:rPr lang="es-ES" dirty="0"/>
              <a:t>		1.3.2 Los Decretos-Leyes</a:t>
            </a:r>
          </a:p>
          <a:p>
            <a:endParaRPr lang="es-ES" dirty="0"/>
          </a:p>
          <a:p>
            <a:r>
              <a:rPr lang="es-ES" dirty="0"/>
              <a:t>2. </a:t>
            </a:r>
            <a:r>
              <a:rPr lang="es-ES" b="1" dirty="0"/>
              <a:t>La costumbre</a:t>
            </a:r>
            <a:r>
              <a:rPr lang="es-ES" dirty="0"/>
              <a:t>, aunque en el caso del </a:t>
            </a:r>
            <a:r>
              <a:rPr lang="es-ES" dirty="0" err="1"/>
              <a:t>Dcho</a:t>
            </a:r>
            <a:r>
              <a:rPr lang="es-ES" dirty="0"/>
              <a:t> </a:t>
            </a:r>
            <a:r>
              <a:rPr lang="es-ES" dirty="0" err="1"/>
              <a:t>Admvo</a:t>
            </a:r>
            <a:r>
              <a:rPr lang="es-ES" dirty="0"/>
              <a:t> tiene escasa importancia</a:t>
            </a:r>
          </a:p>
          <a:p>
            <a:endParaRPr lang="es-ES" dirty="0"/>
          </a:p>
          <a:p>
            <a:r>
              <a:rPr lang="es-ES" dirty="0"/>
              <a:t>3. </a:t>
            </a:r>
            <a:r>
              <a:rPr lang="es-ES" b="1" dirty="0"/>
              <a:t>Los principios Generales del Derecho </a:t>
            </a:r>
            <a:r>
              <a:rPr lang="es-ES" dirty="0"/>
              <a:t>(fórmulas “in dubio”, por ejemplo)</a:t>
            </a:r>
          </a:p>
          <a:p>
            <a:endParaRPr lang="es-ES" dirty="0"/>
          </a:p>
          <a:p>
            <a:pPr algn="just"/>
            <a:r>
              <a:rPr lang="es-ES" dirty="0"/>
              <a:t>	Como fuente complementaria del Derecho está </a:t>
            </a:r>
            <a:r>
              <a:rPr lang="es-ES" b="1" dirty="0"/>
              <a:t>la Jurisprudencia</a:t>
            </a:r>
            <a:r>
              <a:rPr lang="es-ES" dirty="0"/>
              <a:t>, es decir, la forma en que el Tribunal Supremo interprete las normas a través de sus sentencias de forma reiterada. Son necesarias, por tanto, dos o más sentencias en el mismo sentido para que se pueda hablar de Jurisprudencia como fuente del Derecho.</a:t>
            </a:r>
          </a:p>
          <a:p>
            <a:pPr algn="just"/>
            <a:r>
              <a:rPr lang="es-ES" dirty="0"/>
              <a:t>	La </a:t>
            </a:r>
            <a:r>
              <a:rPr lang="es-ES" b="1" dirty="0"/>
              <a:t>doctrina científica </a:t>
            </a:r>
            <a:r>
              <a:rPr lang="es-ES" dirty="0"/>
              <a:t>es la expuesta por los autores en sus obras. No es fuente del Derecho, es un simple medio de conocerlo o profundizar en su estudio. La doctrina científica tiene el valor que le confiera la autoridad científica del autor que la defiende o el que le proporcione los argumentos que emplea.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50DA8A-6FAF-4EEC-83A1-C6AD837B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055" y="593472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24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51ADA7-36FC-40AB-9259-5F4217445A62}"/>
              </a:ext>
            </a:extLst>
          </p:cNvPr>
          <p:cNvSpPr txBox="1"/>
          <p:nvPr/>
        </p:nvSpPr>
        <p:spPr>
          <a:xfrm>
            <a:off x="1126435" y="940904"/>
            <a:ext cx="10556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EL ACTO ADMINISTRATIVO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pPr algn="just"/>
            <a:r>
              <a:rPr lang="es-ES" dirty="0"/>
              <a:t>	Cualquier declaración de voluntad, de juicio, deseo o conocimiento realizada por un sujeto de la Administración Pública en el ejercicio de una potestad administrativa (ZANOBINI).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	Dicho en otras palabras: sería todo acto jurídico dictado por la Administración y sometido al Derecho Administrativo.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23BA2D-1D45-4137-A533-537310AAD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135" y="3164681"/>
            <a:ext cx="3644349" cy="291547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61161E-079A-429C-84BF-B037A8C48E74}"/>
              </a:ext>
            </a:extLst>
          </p:cNvPr>
          <p:cNvSpPr txBox="1"/>
          <p:nvPr/>
        </p:nvSpPr>
        <p:spPr>
          <a:xfrm>
            <a:off x="1126435" y="3164681"/>
            <a:ext cx="59767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No son actos administrativos:</a:t>
            </a:r>
          </a:p>
          <a:p>
            <a:endParaRPr lang="es-ES" b="1" dirty="0"/>
          </a:p>
          <a:p>
            <a:pPr algn="just"/>
            <a:r>
              <a:rPr lang="es-ES" b="1" dirty="0"/>
              <a:t>- Los actos materiales de la Administración</a:t>
            </a:r>
            <a:r>
              <a:rPr lang="es-ES" dirty="0"/>
              <a:t>, que aunque sirvan de preparación o de ejecución de los actos administrativos, no son actos jurídicos.</a:t>
            </a:r>
          </a:p>
          <a:p>
            <a:pPr algn="just"/>
            <a:r>
              <a:rPr lang="es-ES" dirty="0"/>
              <a:t>- </a:t>
            </a:r>
            <a:r>
              <a:rPr lang="es-ES" b="1" dirty="0"/>
              <a:t>Los actos jurídicos llevados a cabo por los administrados</a:t>
            </a:r>
            <a:r>
              <a:rPr lang="es-ES" dirty="0"/>
              <a:t>, aun siendo propios del Derecho Administrativo (intervenciones de los administrados en la relación jurídico-administrativa).</a:t>
            </a:r>
          </a:p>
          <a:p>
            <a:pPr algn="just"/>
            <a:r>
              <a:rPr lang="es-ES" dirty="0"/>
              <a:t>- </a:t>
            </a:r>
            <a:r>
              <a:rPr lang="es-ES" b="1" dirty="0"/>
              <a:t>Los actos jurídicos dictados por la Admón. que no están sometidos al Derecho Administrativo</a:t>
            </a:r>
            <a:r>
              <a:rPr lang="es-ES" dirty="0"/>
              <a:t>;</a:t>
            </a:r>
          </a:p>
          <a:p>
            <a:pPr algn="just"/>
            <a:r>
              <a:rPr lang="es-ES" dirty="0"/>
              <a:t>por ejemplo: actos de Derecho Privado.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064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C7B1F9F-B1AC-4121-8611-CC1566F4B3CF}"/>
              </a:ext>
            </a:extLst>
          </p:cNvPr>
          <p:cNvSpPr txBox="1"/>
          <p:nvPr/>
        </p:nvSpPr>
        <p:spPr>
          <a:xfrm>
            <a:off x="834887" y="689113"/>
            <a:ext cx="1103906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CLASIFICACION DE LOS ACTOS ADMINISTRATIVOS</a:t>
            </a:r>
          </a:p>
          <a:p>
            <a:endParaRPr lang="es-ES" dirty="0"/>
          </a:p>
          <a:p>
            <a:r>
              <a:rPr lang="es-ES" dirty="0"/>
              <a:t>				Definitivos (ponen fin al procedimiento y son recurribles)</a:t>
            </a:r>
          </a:p>
          <a:p>
            <a:r>
              <a:rPr lang="es-ES" dirty="0"/>
              <a:t>Por su posición en el procedimiento</a:t>
            </a:r>
          </a:p>
          <a:p>
            <a:r>
              <a:rPr lang="es-ES" dirty="0"/>
              <a:t>				De trámite (los que conducen a los actos definitivos, no son recurribles)</a:t>
            </a:r>
          </a:p>
          <a:p>
            <a:endParaRPr lang="es-ES" dirty="0"/>
          </a:p>
          <a:p>
            <a:r>
              <a:rPr lang="es-ES" dirty="0"/>
              <a:t>				Expresos: por ejemplo, una resolución</a:t>
            </a:r>
          </a:p>
          <a:p>
            <a:r>
              <a:rPr lang="es-ES" dirty="0"/>
              <a:t>Por la forma de emitirse</a:t>
            </a:r>
          </a:p>
          <a:p>
            <a:r>
              <a:rPr lang="es-ES" dirty="0"/>
              <a:t>				Presuntos: la </a:t>
            </a:r>
            <a:r>
              <a:rPr lang="es-ES" dirty="0" err="1"/>
              <a:t>Admon</a:t>
            </a:r>
            <a:r>
              <a:rPr lang="es-ES" dirty="0"/>
              <a:t>. calla y se presume que ha sido en sentido + o –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dirty="0">
                <a:solidFill>
                  <a:srgbClr val="FF0000"/>
                </a:solidFill>
              </a:rPr>
              <a:t>REQUISITOS DE LOS ACTOS ADMINISTRATIVOS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/>
              <a:t>-</a:t>
            </a:r>
            <a:r>
              <a:rPr lang="es-ES" b="1" dirty="0">
                <a:solidFill>
                  <a:srgbClr val="FF0000"/>
                </a:solidFill>
              </a:rPr>
              <a:t>	</a:t>
            </a:r>
            <a:r>
              <a:rPr lang="es-ES" dirty="0"/>
              <a:t>Motivados.</a:t>
            </a:r>
          </a:p>
          <a:p>
            <a:r>
              <a:rPr lang="es-ES" dirty="0"/>
              <a:t>-	Dictados por autoridad competente</a:t>
            </a:r>
          </a:p>
          <a:p>
            <a:r>
              <a:rPr lang="es-ES" dirty="0"/>
              <a:t>-	En plazo.</a:t>
            </a:r>
          </a:p>
          <a:p>
            <a:r>
              <a:rPr lang="es-ES" dirty="0"/>
              <a:t>-	Generalmente de forma escrita.</a:t>
            </a:r>
          </a:p>
          <a:p>
            <a:r>
              <a:rPr lang="es-ES" dirty="0"/>
              <a:t>-	Son inmediatamente ejecutivos.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b="1" dirty="0">
              <a:solidFill>
                <a:srgbClr val="FF0000"/>
              </a:solidFill>
            </a:endParaRPr>
          </a:p>
          <a:p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D60F5FC9-ADB2-4B08-8468-AD1A5C41E1A7}"/>
              </a:ext>
            </a:extLst>
          </p:cNvPr>
          <p:cNvSpPr/>
          <p:nvPr/>
        </p:nvSpPr>
        <p:spPr>
          <a:xfrm>
            <a:off x="4346713" y="1179443"/>
            <a:ext cx="278296" cy="9869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4AFE4EFE-F45E-4A8D-8E83-38F24EDC3627}"/>
              </a:ext>
            </a:extLst>
          </p:cNvPr>
          <p:cNvSpPr/>
          <p:nvPr/>
        </p:nvSpPr>
        <p:spPr>
          <a:xfrm>
            <a:off x="4270513" y="2273896"/>
            <a:ext cx="430696" cy="10005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6C06A5-73FA-4E60-A25A-39D12FE97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74" y="3643768"/>
            <a:ext cx="5406887" cy="22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8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A6EBDE-ACBA-4BC1-83E1-30187E1E8A69}"/>
              </a:ext>
            </a:extLst>
          </p:cNvPr>
          <p:cNvSpPr txBox="1"/>
          <p:nvPr/>
        </p:nvSpPr>
        <p:spPr>
          <a:xfrm>
            <a:off x="1007165" y="834887"/>
            <a:ext cx="10310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EL PROCEDIMIENTO ADMINISTRATIVO (Ley 39/2015, de 1 de octubre: LPACAP)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pPr algn="just"/>
            <a:r>
              <a:rPr lang="es-ES" dirty="0"/>
              <a:t>	Es el conjunto ordenado de trámites y actuaciones formalmente realizadas, según el cauce legalmente previsto, para dictar un acto administrativo o expresar la voluntad de la Administración.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					Para la propia </a:t>
            </a:r>
            <a:r>
              <a:rPr lang="es-ES" dirty="0" err="1"/>
              <a:t>Admón</a:t>
            </a:r>
            <a:r>
              <a:rPr lang="es-ES" dirty="0"/>
              <a:t> para asegurar la eficacia, legalidad y 						objetividad de su actuación</a:t>
            </a:r>
          </a:p>
          <a:p>
            <a:pPr algn="just"/>
            <a:r>
              <a:rPr lang="es-ES" dirty="0"/>
              <a:t>	Tiene una </a:t>
            </a:r>
            <a:r>
              <a:rPr lang="es-ES" b="1" dirty="0"/>
              <a:t>doble función de garantía</a:t>
            </a:r>
          </a:p>
          <a:p>
            <a:pPr algn="just"/>
            <a:r>
              <a:rPr lang="es-ES" dirty="0"/>
              <a:t>					y para los ciudadanos, dado que comprende una serie de 						trámites que tienen por objeto proteger los derechos e 						intereses legítimos de los interesados.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				</a:t>
            </a: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0D0187BC-D003-445F-9A2C-F0A17F19977E}"/>
              </a:ext>
            </a:extLst>
          </p:cNvPr>
          <p:cNvSpPr/>
          <p:nvPr/>
        </p:nvSpPr>
        <p:spPr>
          <a:xfrm>
            <a:off x="5499652" y="2146852"/>
            <a:ext cx="159026" cy="17625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5AE1BE-1823-4FFC-909F-C9530B85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3617844"/>
            <a:ext cx="4040257" cy="25930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A3F1A0-217F-4BD4-BD4C-B04BFD36A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44" y="4137057"/>
            <a:ext cx="3657600" cy="20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0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DB6FBA4-4FC3-4B60-9B42-7A64FFB8A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344557"/>
            <a:ext cx="10946296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5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FD2B6F-AC76-4F0E-9E53-CDFF3888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331305"/>
            <a:ext cx="11145078" cy="61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1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709</Words>
  <Application>Microsoft Office PowerPoint</Application>
  <PresentationFormat>Panorámica</PresentationFormat>
  <Paragraphs>69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TEMA 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</dc:title>
  <dc:creator>Enrique</dc:creator>
  <cp:lastModifiedBy>Enrique</cp:lastModifiedBy>
  <cp:revision>7</cp:revision>
  <dcterms:created xsi:type="dcterms:W3CDTF">2022-09-10T16:12:22Z</dcterms:created>
  <dcterms:modified xsi:type="dcterms:W3CDTF">2022-09-10T17:14:39Z</dcterms:modified>
</cp:coreProperties>
</file>