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8" r:id="rId10"/>
    <p:sldId id="263" r:id="rId11"/>
    <p:sldId id="264" r:id="rId12"/>
    <p:sldId id="265"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p:cViewPr varScale="1">
        <p:scale>
          <a:sx n="69" d="100"/>
          <a:sy n="69" d="100"/>
        </p:scale>
        <p:origin x="4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18AF58-F050-462E-8D26-42EF2DCFC2D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E2CBCD6-286E-4C72-B0B1-E30DC8BD5E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4603DDD-6010-4976-AB65-BCA23808B742}"/>
              </a:ext>
            </a:extLst>
          </p:cNvPr>
          <p:cNvSpPr>
            <a:spLocks noGrp="1"/>
          </p:cNvSpPr>
          <p:nvPr>
            <p:ph type="dt" sz="half" idx="10"/>
          </p:nvPr>
        </p:nvSpPr>
        <p:spPr/>
        <p:txBody>
          <a:bodyPr/>
          <a:lstStyle/>
          <a:p>
            <a:fld id="{C0EA45E8-71FA-4710-9BA0-D387B464E04B}" type="datetimeFigureOut">
              <a:rPr lang="es-ES" smtClean="0"/>
              <a:t>03/11/2022</a:t>
            </a:fld>
            <a:endParaRPr lang="es-ES"/>
          </a:p>
        </p:txBody>
      </p:sp>
      <p:sp>
        <p:nvSpPr>
          <p:cNvPr id="5" name="Marcador de pie de página 4">
            <a:extLst>
              <a:ext uri="{FF2B5EF4-FFF2-40B4-BE49-F238E27FC236}">
                <a16:creationId xmlns:a16="http://schemas.microsoft.com/office/drawing/2014/main" id="{06363D9E-BD6A-49AD-9A47-33CB630F13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97EC22-58B4-43A2-AB4E-3668BE61A971}"/>
              </a:ext>
            </a:extLst>
          </p:cNvPr>
          <p:cNvSpPr>
            <a:spLocks noGrp="1"/>
          </p:cNvSpPr>
          <p:nvPr>
            <p:ph type="sldNum" sz="quarter" idx="12"/>
          </p:nvPr>
        </p:nvSpPr>
        <p:spPr/>
        <p:txBody>
          <a:bodyPr/>
          <a:lstStyle/>
          <a:p>
            <a:fld id="{B84493B1-9BD5-4E4A-ADC2-B97C6896A7A4}" type="slidenum">
              <a:rPr lang="es-ES" smtClean="0"/>
              <a:t>‹Nº›</a:t>
            </a:fld>
            <a:endParaRPr lang="es-ES"/>
          </a:p>
        </p:txBody>
      </p:sp>
    </p:spTree>
    <p:extLst>
      <p:ext uri="{BB962C8B-B14F-4D97-AF65-F5344CB8AC3E}">
        <p14:creationId xmlns:p14="http://schemas.microsoft.com/office/powerpoint/2010/main" val="333722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EA604B-3C9A-4C18-8A97-89F7FC784CD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C0E7AB-5B47-4C62-9ACF-E81FD549E45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0EF0131-C8FF-42AB-989F-1FE21A99FA31}"/>
              </a:ext>
            </a:extLst>
          </p:cNvPr>
          <p:cNvSpPr>
            <a:spLocks noGrp="1"/>
          </p:cNvSpPr>
          <p:nvPr>
            <p:ph type="dt" sz="half" idx="10"/>
          </p:nvPr>
        </p:nvSpPr>
        <p:spPr/>
        <p:txBody>
          <a:bodyPr/>
          <a:lstStyle/>
          <a:p>
            <a:fld id="{C0EA45E8-71FA-4710-9BA0-D387B464E04B}" type="datetimeFigureOut">
              <a:rPr lang="es-ES" smtClean="0"/>
              <a:t>03/11/2022</a:t>
            </a:fld>
            <a:endParaRPr lang="es-ES"/>
          </a:p>
        </p:txBody>
      </p:sp>
      <p:sp>
        <p:nvSpPr>
          <p:cNvPr id="5" name="Marcador de pie de página 4">
            <a:extLst>
              <a:ext uri="{FF2B5EF4-FFF2-40B4-BE49-F238E27FC236}">
                <a16:creationId xmlns:a16="http://schemas.microsoft.com/office/drawing/2014/main" id="{5AF9FA29-DC58-4151-B8A0-63645143EA8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015E69-5041-4ED5-B0B6-94D5BE9CEE52}"/>
              </a:ext>
            </a:extLst>
          </p:cNvPr>
          <p:cNvSpPr>
            <a:spLocks noGrp="1"/>
          </p:cNvSpPr>
          <p:nvPr>
            <p:ph type="sldNum" sz="quarter" idx="12"/>
          </p:nvPr>
        </p:nvSpPr>
        <p:spPr/>
        <p:txBody>
          <a:bodyPr/>
          <a:lstStyle/>
          <a:p>
            <a:fld id="{B84493B1-9BD5-4E4A-ADC2-B97C6896A7A4}" type="slidenum">
              <a:rPr lang="es-ES" smtClean="0"/>
              <a:t>‹Nº›</a:t>
            </a:fld>
            <a:endParaRPr lang="es-ES"/>
          </a:p>
        </p:txBody>
      </p:sp>
    </p:spTree>
    <p:extLst>
      <p:ext uri="{BB962C8B-B14F-4D97-AF65-F5344CB8AC3E}">
        <p14:creationId xmlns:p14="http://schemas.microsoft.com/office/powerpoint/2010/main" val="2671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AF63F53-2383-4FC6-8712-9619DE5F1A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5DD1E4B-5677-4B7A-A78E-5756AD71317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A3FEDB-2FE9-42E9-898F-671BEFE190C2}"/>
              </a:ext>
            </a:extLst>
          </p:cNvPr>
          <p:cNvSpPr>
            <a:spLocks noGrp="1"/>
          </p:cNvSpPr>
          <p:nvPr>
            <p:ph type="dt" sz="half" idx="10"/>
          </p:nvPr>
        </p:nvSpPr>
        <p:spPr/>
        <p:txBody>
          <a:bodyPr/>
          <a:lstStyle/>
          <a:p>
            <a:fld id="{C0EA45E8-71FA-4710-9BA0-D387B464E04B}" type="datetimeFigureOut">
              <a:rPr lang="es-ES" smtClean="0"/>
              <a:t>03/11/2022</a:t>
            </a:fld>
            <a:endParaRPr lang="es-ES"/>
          </a:p>
        </p:txBody>
      </p:sp>
      <p:sp>
        <p:nvSpPr>
          <p:cNvPr id="5" name="Marcador de pie de página 4">
            <a:extLst>
              <a:ext uri="{FF2B5EF4-FFF2-40B4-BE49-F238E27FC236}">
                <a16:creationId xmlns:a16="http://schemas.microsoft.com/office/drawing/2014/main" id="{EA61E345-8E82-4915-9CF5-4635D8A21C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914A749-ABDE-4C4F-8E36-3A6D2BB3EC48}"/>
              </a:ext>
            </a:extLst>
          </p:cNvPr>
          <p:cNvSpPr>
            <a:spLocks noGrp="1"/>
          </p:cNvSpPr>
          <p:nvPr>
            <p:ph type="sldNum" sz="quarter" idx="12"/>
          </p:nvPr>
        </p:nvSpPr>
        <p:spPr/>
        <p:txBody>
          <a:bodyPr/>
          <a:lstStyle/>
          <a:p>
            <a:fld id="{B84493B1-9BD5-4E4A-ADC2-B97C6896A7A4}" type="slidenum">
              <a:rPr lang="es-ES" smtClean="0"/>
              <a:t>‹Nº›</a:t>
            </a:fld>
            <a:endParaRPr lang="es-ES"/>
          </a:p>
        </p:txBody>
      </p:sp>
    </p:spTree>
    <p:extLst>
      <p:ext uri="{BB962C8B-B14F-4D97-AF65-F5344CB8AC3E}">
        <p14:creationId xmlns:p14="http://schemas.microsoft.com/office/powerpoint/2010/main" val="341629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2505E0-E7F9-45D0-9FAC-73320BFF08F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6129D-63DE-46C9-B6CA-F4CF53BA62C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7AEC7F-228B-4F5F-AF92-B7D01EC62A77}"/>
              </a:ext>
            </a:extLst>
          </p:cNvPr>
          <p:cNvSpPr>
            <a:spLocks noGrp="1"/>
          </p:cNvSpPr>
          <p:nvPr>
            <p:ph type="dt" sz="half" idx="10"/>
          </p:nvPr>
        </p:nvSpPr>
        <p:spPr/>
        <p:txBody>
          <a:bodyPr/>
          <a:lstStyle/>
          <a:p>
            <a:fld id="{C0EA45E8-71FA-4710-9BA0-D387B464E04B}" type="datetimeFigureOut">
              <a:rPr lang="es-ES" smtClean="0"/>
              <a:t>03/11/2022</a:t>
            </a:fld>
            <a:endParaRPr lang="es-ES"/>
          </a:p>
        </p:txBody>
      </p:sp>
      <p:sp>
        <p:nvSpPr>
          <p:cNvPr id="5" name="Marcador de pie de página 4">
            <a:extLst>
              <a:ext uri="{FF2B5EF4-FFF2-40B4-BE49-F238E27FC236}">
                <a16:creationId xmlns:a16="http://schemas.microsoft.com/office/drawing/2014/main" id="{35B2FEDE-161E-44DC-BBAC-582F51B696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AB1507-E92D-4EE7-A0C8-A54A4711319D}"/>
              </a:ext>
            </a:extLst>
          </p:cNvPr>
          <p:cNvSpPr>
            <a:spLocks noGrp="1"/>
          </p:cNvSpPr>
          <p:nvPr>
            <p:ph type="sldNum" sz="quarter" idx="12"/>
          </p:nvPr>
        </p:nvSpPr>
        <p:spPr/>
        <p:txBody>
          <a:bodyPr/>
          <a:lstStyle/>
          <a:p>
            <a:fld id="{B84493B1-9BD5-4E4A-ADC2-B97C6896A7A4}" type="slidenum">
              <a:rPr lang="es-ES" smtClean="0"/>
              <a:t>‹Nº›</a:t>
            </a:fld>
            <a:endParaRPr lang="es-ES"/>
          </a:p>
        </p:txBody>
      </p:sp>
    </p:spTree>
    <p:extLst>
      <p:ext uri="{BB962C8B-B14F-4D97-AF65-F5344CB8AC3E}">
        <p14:creationId xmlns:p14="http://schemas.microsoft.com/office/powerpoint/2010/main" val="59230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E3AD02-C186-46F0-85B4-E2AE99E9FBD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4C0738-6FCB-4803-9949-806AFB86C8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7BD952A-A733-40F6-BA83-116B87E6381A}"/>
              </a:ext>
            </a:extLst>
          </p:cNvPr>
          <p:cNvSpPr>
            <a:spLocks noGrp="1"/>
          </p:cNvSpPr>
          <p:nvPr>
            <p:ph type="dt" sz="half" idx="10"/>
          </p:nvPr>
        </p:nvSpPr>
        <p:spPr/>
        <p:txBody>
          <a:bodyPr/>
          <a:lstStyle/>
          <a:p>
            <a:fld id="{C0EA45E8-71FA-4710-9BA0-D387B464E04B}" type="datetimeFigureOut">
              <a:rPr lang="es-ES" smtClean="0"/>
              <a:t>03/11/2022</a:t>
            </a:fld>
            <a:endParaRPr lang="es-ES"/>
          </a:p>
        </p:txBody>
      </p:sp>
      <p:sp>
        <p:nvSpPr>
          <p:cNvPr id="5" name="Marcador de pie de página 4">
            <a:extLst>
              <a:ext uri="{FF2B5EF4-FFF2-40B4-BE49-F238E27FC236}">
                <a16:creationId xmlns:a16="http://schemas.microsoft.com/office/drawing/2014/main" id="{F1AE0A69-4F0F-43A6-A09F-0B151097BB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1438814-9825-4C85-8F91-2CBADFA3E48E}"/>
              </a:ext>
            </a:extLst>
          </p:cNvPr>
          <p:cNvSpPr>
            <a:spLocks noGrp="1"/>
          </p:cNvSpPr>
          <p:nvPr>
            <p:ph type="sldNum" sz="quarter" idx="12"/>
          </p:nvPr>
        </p:nvSpPr>
        <p:spPr/>
        <p:txBody>
          <a:bodyPr/>
          <a:lstStyle/>
          <a:p>
            <a:fld id="{B84493B1-9BD5-4E4A-ADC2-B97C6896A7A4}" type="slidenum">
              <a:rPr lang="es-ES" smtClean="0"/>
              <a:t>‹Nº›</a:t>
            </a:fld>
            <a:endParaRPr lang="es-ES"/>
          </a:p>
        </p:txBody>
      </p:sp>
    </p:spTree>
    <p:extLst>
      <p:ext uri="{BB962C8B-B14F-4D97-AF65-F5344CB8AC3E}">
        <p14:creationId xmlns:p14="http://schemas.microsoft.com/office/powerpoint/2010/main" val="276988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7C2F4D-9644-4294-A375-E4D0A8D9957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E96A56-B918-42B7-A8FD-58D7C47EA15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AD48BB-96BF-4382-89CD-6BB6750921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DC35E53-BAB1-4DC6-8004-05B7985715C4}"/>
              </a:ext>
            </a:extLst>
          </p:cNvPr>
          <p:cNvSpPr>
            <a:spLocks noGrp="1"/>
          </p:cNvSpPr>
          <p:nvPr>
            <p:ph type="dt" sz="half" idx="10"/>
          </p:nvPr>
        </p:nvSpPr>
        <p:spPr/>
        <p:txBody>
          <a:bodyPr/>
          <a:lstStyle/>
          <a:p>
            <a:fld id="{C0EA45E8-71FA-4710-9BA0-D387B464E04B}" type="datetimeFigureOut">
              <a:rPr lang="es-ES" smtClean="0"/>
              <a:t>03/11/2022</a:t>
            </a:fld>
            <a:endParaRPr lang="es-ES"/>
          </a:p>
        </p:txBody>
      </p:sp>
      <p:sp>
        <p:nvSpPr>
          <p:cNvPr id="6" name="Marcador de pie de página 5">
            <a:extLst>
              <a:ext uri="{FF2B5EF4-FFF2-40B4-BE49-F238E27FC236}">
                <a16:creationId xmlns:a16="http://schemas.microsoft.com/office/drawing/2014/main" id="{1D95DE40-70C6-4B6F-A42B-7AC2D04610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B86D9EA-0E8E-4DA8-B1E6-11BDBC5258FF}"/>
              </a:ext>
            </a:extLst>
          </p:cNvPr>
          <p:cNvSpPr>
            <a:spLocks noGrp="1"/>
          </p:cNvSpPr>
          <p:nvPr>
            <p:ph type="sldNum" sz="quarter" idx="12"/>
          </p:nvPr>
        </p:nvSpPr>
        <p:spPr/>
        <p:txBody>
          <a:bodyPr/>
          <a:lstStyle/>
          <a:p>
            <a:fld id="{B84493B1-9BD5-4E4A-ADC2-B97C6896A7A4}" type="slidenum">
              <a:rPr lang="es-ES" smtClean="0"/>
              <a:t>‹Nº›</a:t>
            </a:fld>
            <a:endParaRPr lang="es-ES"/>
          </a:p>
        </p:txBody>
      </p:sp>
    </p:spTree>
    <p:extLst>
      <p:ext uri="{BB962C8B-B14F-4D97-AF65-F5344CB8AC3E}">
        <p14:creationId xmlns:p14="http://schemas.microsoft.com/office/powerpoint/2010/main" val="253732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5A02D4-B536-4960-AA16-2CDAB75AAF5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351E3F-9A99-474E-8EBD-A17802FF02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F0C9CF-53CF-4E47-A09B-8714C3F2B54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DDC1C2B-16EA-4B30-8A2F-1733B4E7C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35E7B4-9C95-4B0D-ADAD-E02F4B39352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CA73414-B36E-4339-91B7-476DDAE5C702}"/>
              </a:ext>
            </a:extLst>
          </p:cNvPr>
          <p:cNvSpPr>
            <a:spLocks noGrp="1"/>
          </p:cNvSpPr>
          <p:nvPr>
            <p:ph type="dt" sz="half" idx="10"/>
          </p:nvPr>
        </p:nvSpPr>
        <p:spPr/>
        <p:txBody>
          <a:bodyPr/>
          <a:lstStyle/>
          <a:p>
            <a:fld id="{C0EA45E8-71FA-4710-9BA0-D387B464E04B}" type="datetimeFigureOut">
              <a:rPr lang="es-ES" smtClean="0"/>
              <a:t>03/11/2022</a:t>
            </a:fld>
            <a:endParaRPr lang="es-ES"/>
          </a:p>
        </p:txBody>
      </p:sp>
      <p:sp>
        <p:nvSpPr>
          <p:cNvPr id="8" name="Marcador de pie de página 7">
            <a:extLst>
              <a:ext uri="{FF2B5EF4-FFF2-40B4-BE49-F238E27FC236}">
                <a16:creationId xmlns:a16="http://schemas.microsoft.com/office/drawing/2014/main" id="{B24C1AFA-ABFD-48A3-878F-0EFF5FE276C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56D63E5-4741-43C2-8F92-962D268BB0D8}"/>
              </a:ext>
            </a:extLst>
          </p:cNvPr>
          <p:cNvSpPr>
            <a:spLocks noGrp="1"/>
          </p:cNvSpPr>
          <p:nvPr>
            <p:ph type="sldNum" sz="quarter" idx="12"/>
          </p:nvPr>
        </p:nvSpPr>
        <p:spPr/>
        <p:txBody>
          <a:bodyPr/>
          <a:lstStyle/>
          <a:p>
            <a:fld id="{B84493B1-9BD5-4E4A-ADC2-B97C6896A7A4}" type="slidenum">
              <a:rPr lang="es-ES" smtClean="0"/>
              <a:t>‹Nº›</a:t>
            </a:fld>
            <a:endParaRPr lang="es-ES"/>
          </a:p>
        </p:txBody>
      </p:sp>
    </p:spTree>
    <p:extLst>
      <p:ext uri="{BB962C8B-B14F-4D97-AF65-F5344CB8AC3E}">
        <p14:creationId xmlns:p14="http://schemas.microsoft.com/office/powerpoint/2010/main" val="125420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88170-E3EF-4D52-84AA-1060AF6E902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066CDED-EB18-4D67-9799-A44B32EF117D}"/>
              </a:ext>
            </a:extLst>
          </p:cNvPr>
          <p:cNvSpPr>
            <a:spLocks noGrp="1"/>
          </p:cNvSpPr>
          <p:nvPr>
            <p:ph type="dt" sz="half" idx="10"/>
          </p:nvPr>
        </p:nvSpPr>
        <p:spPr/>
        <p:txBody>
          <a:bodyPr/>
          <a:lstStyle/>
          <a:p>
            <a:fld id="{C0EA45E8-71FA-4710-9BA0-D387B464E04B}" type="datetimeFigureOut">
              <a:rPr lang="es-ES" smtClean="0"/>
              <a:t>03/11/2022</a:t>
            </a:fld>
            <a:endParaRPr lang="es-ES"/>
          </a:p>
        </p:txBody>
      </p:sp>
      <p:sp>
        <p:nvSpPr>
          <p:cNvPr id="4" name="Marcador de pie de página 3">
            <a:extLst>
              <a:ext uri="{FF2B5EF4-FFF2-40B4-BE49-F238E27FC236}">
                <a16:creationId xmlns:a16="http://schemas.microsoft.com/office/drawing/2014/main" id="{7A50B023-7521-4E1E-A583-49621915001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971B172-AB75-41D8-A2C1-054CE09C936A}"/>
              </a:ext>
            </a:extLst>
          </p:cNvPr>
          <p:cNvSpPr>
            <a:spLocks noGrp="1"/>
          </p:cNvSpPr>
          <p:nvPr>
            <p:ph type="sldNum" sz="quarter" idx="12"/>
          </p:nvPr>
        </p:nvSpPr>
        <p:spPr/>
        <p:txBody>
          <a:bodyPr/>
          <a:lstStyle/>
          <a:p>
            <a:fld id="{B84493B1-9BD5-4E4A-ADC2-B97C6896A7A4}" type="slidenum">
              <a:rPr lang="es-ES" smtClean="0"/>
              <a:t>‹Nº›</a:t>
            </a:fld>
            <a:endParaRPr lang="es-ES"/>
          </a:p>
        </p:txBody>
      </p:sp>
    </p:spTree>
    <p:extLst>
      <p:ext uri="{BB962C8B-B14F-4D97-AF65-F5344CB8AC3E}">
        <p14:creationId xmlns:p14="http://schemas.microsoft.com/office/powerpoint/2010/main" val="61162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9B2ED4F-DD1C-4BC4-B9CB-1DB28ACD5D97}"/>
              </a:ext>
            </a:extLst>
          </p:cNvPr>
          <p:cNvSpPr>
            <a:spLocks noGrp="1"/>
          </p:cNvSpPr>
          <p:nvPr>
            <p:ph type="dt" sz="half" idx="10"/>
          </p:nvPr>
        </p:nvSpPr>
        <p:spPr/>
        <p:txBody>
          <a:bodyPr/>
          <a:lstStyle/>
          <a:p>
            <a:fld id="{C0EA45E8-71FA-4710-9BA0-D387B464E04B}" type="datetimeFigureOut">
              <a:rPr lang="es-ES" smtClean="0"/>
              <a:t>03/11/2022</a:t>
            </a:fld>
            <a:endParaRPr lang="es-ES"/>
          </a:p>
        </p:txBody>
      </p:sp>
      <p:sp>
        <p:nvSpPr>
          <p:cNvPr id="3" name="Marcador de pie de página 2">
            <a:extLst>
              <a:ext uri="{FF2B5EF4-FFF2-40B4-BE49-F238E27FC236}">
                <a16:creationId xmlns:a16="http://schemas.microsoft.com/office/drawing/2014/main" id="{371A502D-2D2F-4502-9BE9-19EE7BB17F3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3917E8D-0966-4B5A-96B4-1D85F28F53BC}"/>
              </a:ext>
            </a:extLst>
          </p:cNvPr>
          <p:cNvSpPr>
            <a:spLocks noGrp="1"/>
          </p:cNvSpPr>
          <p:nvPr>
            <p:ph type="sldNum" sz="quarter" idx="12"/>
          </p:nvPr>
        </p:nvSpPr>
        <p:spPr/>
        <p:txBody>
          <a:bodyPr/>
          <a:lstStyle/>
          <a:p>
            <a:fld id="{B84493B1-9BD5-4E4A-ADC2-B97C6896A7A4}" type="slidenum">
              <a:rPr lang="es-ES" smtClean="0"/>
              <a:t>‹Nº›</a:t>
            </a:fld>
            <a:endParaRPr lang="es-ES"/>
          </a:p>
        </p:txBody>
      </p:sp>
    </p:spTree>
    <p:extLst>
      <p:ext uri="{BB962C8B-B14F-4D97-AF65-F5344CB8AC3E}">
        <p14:creationId xmlns:p14="http://schemas.microsoft.com/office/powerpoint/2010/main" val="202345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F8255-643D-4F2E-8610-19BA68CAFF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D87ED1-C278-4B76-9CF9-CC3FD00A8B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888F3AE-C46B-4B3E-9477-8B9167ADB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807FF62-1190-44D4-B4E2-FA4231E006DE}"/>
              </a:ext>
            </a:extLst>
          </p:cNvPr>
          <p:cNvSpPr>
            <a:spLocks noGrp="1"/>
          </p:cNvSpPr>
          <p:nvPr>
            <p:ph type="dt" sz="half" idx="10"/>
          </p:nvPr>
        </p:nvSpPr>
        <p:spPr/>
        <p:txBody>
          <a:bodyPr/>
          <a:lstStyle/>
          <a:p>
            <a:fld id="{C0EA45E8-71FA-4710-9BA0-D387B464E04B}" type="datetimeFigureOut">
              <a:rPr lang="es-ES" smtClean="0"/>
              <a:t>03/11/2022</a:t>
            </a:fld>
            <a:endParaRPr lang="es-ES"/>
          </a:p>
        </p:txBody>
      </p:sp>
      <p:sp>
        <p:nvSpPr>
          <p:cNvPr id="6" name="Marcador de pie de página 5">
            <a:extLst>
              <a:ext uri="{FF2B5EF4-FFF2-40B4-BE49-F238E27FC236}">
                <a16:creationId xmlns:a16="http://schemas.microsoft.com/office/drawing/2014/main" id="{027E5A34-47FB-4907-8A13-15E12BDADF4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FCE363A-9EC3-4619-8DB1-D911BB83F6B3}"/>
              </a:ext>
            </a:extLst>
          </p:cNvPr>
          <p:cNvSpPr>
            <a:spLocks noGrp="1"/>
          </p:cNvSpPr>
          <p:nvPr>
            <p:ph type="sldNum" sz="quarter" idx="12"/>
          </p:nvPr>
        </p:nvSpPr>
        <p:spPr/>
        <p:txBody>
          <a:bodyPr/>
          <a:lstStyle/>
          <a:p>
            <a:fld id="{B84493B1-9BD5-4E4A-ADC2-B97C6896A7A4}" type="slidenum">
              <a:rPr lang="es-ES" smtClean="0"/>
              <a:t>‹Nº›</a:t>
            </a:fld>
            <a:endParaRPr lang="es-ES"/>
          </a:p>
        </p:txBody>
      </p:sp>
    </p:spTree>
    <p:extLst>
      <p:ext uri="{BB962C8B-B14F-4D97-AF65-F5344CB8AC3E}">
        <p14:creationId xmlns:p14="http://schemas.microsoft.com/office/powerpoint/2010/main" val="151609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9AA8AF-E576-4F42-A96A-CA25C2FC69D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9B0DFF-3D14-4715-882B-A6D496EB5C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077947B-6865-46E6-AF30-E6094833B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FF3E1A-9A96-4712-B10A-CDC24F6458AE}"/>
              </a:ext>
            </a:extLst>
          </p:cNvPr>
          <p:cNvSpPr>
            <a:spLocks noGrp="1"/>
          </p:cNvSpPr>
          <p:nvPr>
            <p:ph type="dt" sz="half" idx="10"/>
          </p:nvPr>
        </p:nvSpPr>
        <p:spPr/>
        <p:txBody>
          <a:bodyPr/>
          <a:lstStyle/>
          <a:p>
            <a:fld id="{C0EA45E8-71FA-4710-9BA0-D387B464E04B}" type="datetimeFigureOut">
              <a:rPr lang="es-ES" smtClean="0"/>
              <a:t>03/11/2022</a:t>
            </a:fld>
            <a:endParaRPr lang="es-ES"/>
          </a:p>
        </p:txBody>
      </p:sp>
      <p:sp>
        <p:nvSpPr>
          <p:cNvPr id="6" name="Marcador de pie de página 5">
            <a:extLst>
              <a:ext uri="{FF2B5EF4-FFF2-40B4-BE49-F238E27FC236}">
                <a16:creationId xmlns:a16="http://schemas.microsoft.com/office/drawing/2014/main" id="{829774B5-04F1-4121-98A4-32CEB209C7B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7104798-5858-45E5-B4AD-CE2BA825D568}"/>
              </a:ext>
            </a:extLst>
          </p:cNvPr>
          <p:cNvSpPr>
            <a:spLocks noGrp="1"/>
          </p:cNvSpPr>
          <p:nvPr>
            <p:ph type="sldNum" sz="quarter" idx="12"/>
          </p:nvPr>
        </p:nvSpPr>
        <p:spPr/>
        <p:txBody>
          <a:bodyPr/>
          <a:lstStyle/>
          <a:p>
            <a:fld id="{B84493B1-9BD5-4E4A-ADC2-B97C6896A7A4}" type="slidenum">
              <a:rPr lang="es-ES" smtClean="0"/>
              <a:t>‹Nº›</a:t>
            </a:fld>
            <a:endParaRPr lang="es-ES"/>
          </a:p>
        </p:txBody>
      </p:sp>
    </p:spTree>
    <p:extLst>
      <p:ext uri="{BB962C8B-B14F-4D97-AF65-F5344CB8AC3E}">
        <p14:creationId xmlns:p14="http://schemas.microsoft.com/office/powerpoint/2010/main" val="371718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6627758-368C-4918-8638-23D752DD4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410F58D-0034-4AFA-834B-0F8E67F2E9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E9F482-C937-4D7D-943A-58C6268C6A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A45E8-71FA-4710-9BA0-D387B464E04B}" type="datetimeFigureOut">
              <a:rPr lang="es-ES" smtClean="0"/>
              <a:t>03/11/2022</a:t>
            </a:fld>
            <a:endParaRPr lang="es-ES"/>
          </a:p>
        </p:txBody>
      </p:sp>
      <p:sp>
        <p:nvSpPr>
          <p:cNvPr id="5" name="Marcador de pie de página 4">
            <a:extLst>
              <a:ext uri="{FF2B5EF4-FFF2-40B4-BE49-F238E27FC236}">
                <a16:creationId xmlns:a16="http://schemas.microsoft.com/office/drawing/2014/main" id="{C6D3C6DA-D0D3-4445-AC50-CC1F94B7C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33AF9F4-32B0-46B1-889E-D7186BC66C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493B1-9BD5-4E4A-ADC2-B97C6896A7A4}" type="slidenum">
              <a:rPr lang="es-ES" smtClean="0"/>
              <a:t>‹Nº›</a:t>
            </a:fld>
            <a:endParaRPr lang="es-ES"/>
          </a:p>
        </p:txBody>
      </p:sp>
    </p:spTree>
    <p:extLst>
      <p:ext uri="{BB962C8B-B14F-4D97-AF65-F5344CB8AC3E}">
        <p14:creationId xmlns:p14="http://schemas.microsoft.com/office/powerpoint/2010/main" val="2270929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431C7-1F8D-4FF6-A290-978739681803}"/>
              </a:ext>
            </a:extLst>
          </p:cNvPr>
          <p:cNvSpPr>
            <a:spLocks noGrp="1"/>
          </p:cNvSpPr>
          <p:nvPr>
            <p:ph type="ctrTitle"/>
          </p:nvPr>
        </p:nvSpPr>
        <p:spPr/>
        <p:txBody>
          <a:bodyPr/>
          <a:lstStyle/>
          <a:p>
            <a:r>
              <a:rPr lang="es-ES" b="1" dirty="0"/>
              <a:t>TEMA 6</a:t>
            </a:r>
          </a:p>
        </p:txBody>
      </p:sp>
      <p:sp>
        <p:nvSpPr>
          <p:cNvPr id="3" name="Subtítulo 2">
            <a:extLst>
              <a:ext uri="{FF2B5EF4-FFF2-40B4-BE49-F238E27FC236}">
                <a16:creationId xmlns:a16="http://schemas.microsoft.com/office/drawing/2014/main" id="{F95F1E95-EE16-4D33-A11C-557C72B0D027}"/>
              </a:ext>
            </a:extLst>
          </p:cNvPr>
          <p:cNvSpPr>
            <a:spLocks noGrp="1"/>
          </p:cNvSpPr>
          <p:nvPr>
            <p:ph type="subTitle" idx="1"/>
          </p:nvPr>
        </p:nvSpPr>
        <p:spPr>
          <a:xfrm>
            <a:off x="1524000" y="3602038"/>
            <a:ext cx="9144000" cy="522960"/>
          </a:xfrm>
        </p:spPr>
        <p:txBody>
          <a:bodyPr/>
          <a:lstStyle/>
          <a:p>
            <a:r>
              <a:rPr lang="es-ES" b="1" dirty="0"/>
              <a:t>LOS ALOJAMIENTOS TURÍSTICOS</a:t>
            </a:r>
          </a:p>
        </p:txBody>
      </p:sp>
      <p:pic>
        <p:nvPicPr>
          <p:cNvPr id="5" name="Imagen 4">
            <a:extLst>
              <a:ext uri="{FF2B5EF4-FFF2-40B4-BE49-F238E27FC236}">
                <a16:creationId xmlns:a16="http://schemas.microsoft.com/office/drawing/2014/main" id="{BF69365F-EB64-44FC-8BB3-B5E75BD483F9}"/>
              </a:ext>
            </a:extLst>
          </p:cNvPr>
          <p:cNvPicPr>
            <a:picLocks noChangeAspect="1"/>
          </p:cNvPicPr>
          <p:nvPr/>
        </p:nvPicPr>
        <p:blipFill>
          <a:blip r:embed="rId2"/>
          <a:stretch>
            <a:fillRect/>
          </a:stretch>
        </p:blipFill>
        <p:spPr>
          <a:xfrm>
            <a:off x="836908" y="278969"/>
            <a:ext cx="3580109" cy="3002635"/>
          </a:xfrm>
          <a:prstGeom prst="rect">
            <a:avLst/>
          </a:prstGeom>
        </p:spPr>
      </p:pic>
      <p:pic>
        <p:nvPicPr>
          <p:cNvPr id="6" name="Imagen 5">
            <a:extLst>
              <a:ext uri="{FF2B5EF4-FFF2-40B4-BE49-F238E27FC236}">
                <a16:creationId xmlns:a16="http://schemas.microsoft.com/office/drawing/2014/main" id="{B121B3DA-3DAF-40A6-89A7-50D751800A1F}"/>
              </a:ext>
            </a:extLst>
          </p:cNvPr>
          <p:cNvPicPr>
            <a:picLocks noChangeAspect="1"/>
          </p:cNvPicPr>
          <p:nvPr/>
        </p:nvPicPr>
        <p:blipFill>
          <a:blip r:embed="rId3"/>
          <a:stretch>
            <a:fillRect/>
          </a:stretch>
        </p:blipFill>
        <p:spPr>
          <a:xfrm>
            <a:off x="8811917" y="751345"/>
            <a:ext cx="2543175" cy="1790700"/>
          </a:xfrm>
          <a:prstGeom prst="rect">
            <a:avLst/>
          </a:prstGeom>
        </p:spPr>
      </p:pic>
      <p:pic>
        <p:nvPicPr>
          <p:cNvPr id="7" name="Imagen 6">
            <a:extLst>
              <a:ext uri="{FF2B5EF4-FFF2-40B4-BE49-F238E27FC236}">
                <a16:creationId xmlns:a16="http://schemas.microsoft.com/office/drawing/2014/main" id="{94185512-23B5-4F04-AB0B-AC426C6F3FA3}"/>
              </a:ext>
            </a:extLst>
          </p:cNvPr>
          <p:cNvPicPr>
            <a:picLocks noChangeAspect="1"/>
          </p:cNvPicPr>
          <p:nvPr/>
        </p:nvPicPr>
        <p:blipFill>
          <a:blip r:embed="rId4"/>
          <a:stretch>
            <a:fillRect/>
          </a:stretch>
        </p:blipFill>
        <p:spPr>
          <a:xfrm>
            <a:off x="836908" y="4568610"/>
            <a:ext cx="2752725" cy="1657350"/>
          </a:xfrm>
          <a:prstGeom prst="rect">
            <a:avLst/>
          </a:prstGeom>
        </p:spPr>
      </p:pic>
      <p:pic>
        <p:nvPicPr>
          <p:cNvPr id="8" name="Imagen 7">
            <a:extLst>
              <a:ext uri="{FF2B5EF4-FFF2-40B4-BE49-F238E27FC236}">
                <a16:creationId xmlns:a16="http://schemas.microsoft.com/office/drawing/2014/main" id="{78924A37-3502-417E-94B8-4F1C3DFD8E4A}"/>
              </a:ext>
            </a:extLst>
          </p:cNvPr>
          <p:cNvPicPr>
            <a:picLocks noChangeAspect="1"/>
          </p:cNvPicPr>
          <p:nvPr/>
        </p:nvPicPr>
        <p:blipFill>
          <a:blip r:embed="rId5"/>
          <a:stretch>
            <a:fillRect/>
          </a:stretch>
        </p:blipFill>
        <p:spPr>
          <a:xfrm>
            <a:off x="4680488" y="4353357"/>
            <a:ext cx="3373465" cy="1790699"/>
          </a:xfrm>
          <a:prstGeom prst="rect">
            <a:avLst/>
          </a:prstGeom>
        </p:spPr>
      </p:pic>
      <p:pic>
        <p:nvPicPr>
          <p:cNvPr id="9" name="Imagen 8">
            <a:extLst>
              <a:ext uri="{FF2B5EF4-FFF2-40B4-BE49-F238E27FC236}">
                <a16:creationId xmlns:a16="http://schemas.microsoft.com/office/drawing/2014/main" id="{F049CE43-CD19-4FF6-9886-5E46862131CE}"/>
              </a:ext>
            </a:extLst>
          </p:cNvPr>
          <p:cNvPicPr>
            <a:picLocks noChangeAspect="1"/>
          </p:cNvPicPr>
          <p:nvPr/>
        </p:nvPicPr>
        <p:blipFill>
          <a:blip r:embed="rId6"/>
          <a:stretch>
            <a:fillRect/>
          </a:stretch>
        </p:blipFill>
        <p:spPr>
          <a:xfrm>
            <a:off x="8811916" y="4425735"/>
            <a:ext cx="2543175" cy="1800225"/>
          </a:xfrm>
          <a:prstGeom prst="rect">
            <a:avLst/>
          </a:prstGeom>
        </p:spPr>
      </p:pic>
    </p:spTree>
    <p:extLst>
      <p:ext uri="{BB962C8B-B14F-4D97-AF65-F5344CB8AC3E}">
        <p14:creationId xmlns:p14="http://schemas.microsoft.com/office/powerpoint/2010/main" val="279001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6D3468F-2A4E-4C7F-BC5D-1FE3D8DE484A}"/>
              </a:ext>
            </a:extLst>
          </p:cNvPr>
          <p:cNvPicPr>
            <a:picLocks noChangeAspect="1"/>
          </p:cNvPicPr>
          <p:nvPr/>
        </p:nvPicPr>
        <p:blipFill>
          <a:blip r:embed="rId2"/>
          <a:stretch>
            <a:fillRect/>
          </a:stretch>
        </p:blipFill>
        <p:spPr>
          <a:xfrm>
            <a:off x="345022" y="266239"/>
            <a:ext cx="1707028" cy="1707028"/>
          </a:xfrm>
          <a:prstGeom prst="rect">
            <a:avLst/>
          </a:prstGeom>
        </p:spPr>
      </p:pic>
      <p:sp>
        <p:nvSpPr>
          <p:cNvPr id="4" name="Rectángulo 3">
            <a:extLst>
              <a:ext uri="{FF2B5EF4-FFF2-40B4-BE49-F238E27FC236}">
                <a16:creationId xmlns:a16="http://schemas.microsoft.com/office/drawing/2014/main" id="{81C6FAC6-7DBF-4D05-B854-A373DD23DC1F}"/>
              </a:ext>
            </a:extLst>
          </p:cNvPr>
          <p:cNvSpPr/>
          <p:nvPr/>
        </p:nvSpPr>
        <p:spPr>
          <a:xfrm>
            <a:off x="2459064" y="266239"/>
            <a:ext cx="9133667" cy="1015663"/>
          </a:xfrm>
          <a:prstGeom prst="rect">
            <a:avLst/>
          </a:prstGeom>
        </p:spPr>
        <p:txBody>
          <a:bodyPr wrap="square">
            <a:spAutoFit/>
          </a:bodyPr>
          <a:lstStyle/>
          <a:p>
            <a:pPr algn="just"/>
            <a:r>
              <a:rPr lang="es-ES" sz="2000" dirty="0"/>
              <a:t>Hoteles que cuentan con las instalaciones necesarias para la conservación, la elaboración y el consumo de alimentos y bebidas en la misma unidad alojativa ajustándose a los requisitos especificados en el Decreto.</a:t>
            </a:r>
          </a:p>
        </p:txBody>
      </p:sp>
      <p:sp>
        <p:nvSpPr>
          <p:cNvPr id="5" name="Rectángulo 4">
            <a:extLst>
              <a:ext uri="{FF2B5EF4-FFF2-40B4-BE49-F238E27FC236}">
                <a16:creationId xmlns:a16="http://schemas.microsoft.com/office/drawing/2014/main" id="{C780F10E-5A0B-4314-8016-F1D93F6BF3DC}"/>
              </a:ext>
            </a:extLst>
          </p:cNvPr>
          <p:cNvSpPr/>
          <p:nvPr/>
        </p:nvSpPr>
        <p:spPr>
          <a:xfrm>
            <a:off x="2459063" y="1418612"/>
            <a:ext cx="9133667" cy="707886"/>
          </a:xfrm>
          <a:prstGeom prst="rect">
            <a:avLst/>
          </a:prstGeom>
        </p:spPr>
        <p:txBody>
          <a:bodyPr wrap="square">
            <a:spAutoFit/>
          </a:bodyPr>
          <a:lstStyle/>
          <a:p>
            <a:r>
              <a:rPr lang="es-ES" sz="2000" dirty="0"/>
              <a:t>se clasifican en 5 categorías identificadas por estrellas y les será de aplicación lo que hemos visto para los hoteles para su calificación por puntos.</a:t>
            </a:r>
          </a:p>
        </p:txBody>
      </p:sp>
      <p:sp>
        <p:nvSpPr>
          <p:cNvPr id="6" name="CuadroTexto 5">
            <a:extLst>
              <a:ext uri="{FF2B5EF4-FFF2-40B4-BE49-F238E27FC236}">
                <a16:creationId xmlns:a16="http://schemas.microsoft.com/office/drawing/2014/main" id="{26F84BE7-F9AE-4B31-A881-AE8F1B18B4B0}"/>
              </a:ext>
            </a:extLst>
          </p:cNvPr>
          <p:cNvSpPr txBox="1"/>
          <p:nvPr/>
        </p:nvSpPr>
        <p:spPr>
          <a:xfrm>
            <a:off x="345023" y="2263208"/>
            <a:ext cx="10922246" cy="4247317"/>
          </a:xfrm>
          <a:prstGeom prst="rect">
            <a:avLst/>
          </a:prstGeom>
          <a:noFill/>
        </p:spPr>
        <p:txBody>
          <a:bodyPr wrap="square" rtlCol="0">
            <a:spAutoFit/>
          </a:bodyPr>
          <a:lstStyle/>
          <a:p>
            <a:r>
              <a:rPr lang="es-ES" b="1" dirty="0"/>
              <a:t>Especialidades del HA: </a:t>
            </a:r>
          </a:p>
          <a:p>
            <a:endParaRPr lang="es-ES" b="1" dirty="0"/>
          </a:p>
          <a:p>
            <a:r>
              <a:rPr lang="es-ES" dirty="0"/>
              <a:t>1. </a:t>
            </a:r>
            <a:r>
              <a:rPr lang="es-ES" b="1" dirty="0"/>
              <a:t>La capacidad en plazas </a:t>
            </a:r>
            <a:r>
              <a:rPr lang="es-ES" dirty="0"/>
              <a:t>vendrá determinada por el </a:t>
            </a:r>
            <a:r>
              <a:rPr lang="es-ES" b="1" dirty="0"/>
              <a:t>número de camas existentes en los dormitorios </a:t>
            </a:r>
            <a:r>
              <a:rPr lang="es-ES" dirty="0"/>
              <a:t>y por el de </a:t>
            </a:r>
            <a:r>
              <a:rPr lang="es-ES" b="1" dirty="0"/>
              <a:t>camas convertibles </a:t>
            </a:r>
            <a:r>
              <a:rPr lang="es-ES" dirty="0"/>
              <a:t>instaladas en otras piezas, en su caso. El número de plazas destinado a convertibles no podrá exceder de dos por unidad de alojamiento</a:t>
            </a:r>
          </a:p>
          <a:p>
            <a:endParaRPr lang="es-ES" dirty="0"/>
          </a:p>
          <a:p>
            <a:r>
              <a:rPr lang="es-ES" dirty="0"/>
              <a:t>2. </a:t>
            </a:r>
            <a:r>
              <a:rPr lang="es-ES" b="1" dirty="0"/>
              <a:t>Superficies mínimas:</a:t>
            </a:r>
          </a:p>
          <a:p>
            <a:endParaRPr lang="es-ES" dirty="0"/>
          </a:p>
          <a:p>
            <a:r>
              <a:rPr lang="es-ES" dirty="0"/>
              <a:t>				1*	2*	3*	4*	5*	</a:t>
            </a:r>
            <a:r>
              <a:rPr lang="es-ES" b="1" dirty="0"/>
              <a:t>El estudio es la unión de</a:t>
            </a:r>
          </a:p>
          <a:p>
            <a:r>
              <a:rPr lang="es-ES" dirty="0"/>
              <a:t>Dormitorio doble			10 m2	10 m2	10 m2	11 m2	12 m2	</a:t>
            </a:r>
            <a:r>
              <a:rPr lang="es-ES" b="1" dirty="0"/>
              <a:t>dormitorio y cocina.</a:t>
            </a:r>
          </a:p>
          <a:p>
            <a:r>
              <a:rPr lang="es-ES" dirty="0"/>
              <a:t>Dormitorio individual		6 m2	6 m2	7 m2	8 m2	9 m2</a:t>
            </a:r>
          </a:p>
          <a:p>
            <a:r>
              <a:rPr lang="es-ES" dirty="0"/>
              <a:t>Salón comedor			9 m2	10m2	11 m2	12m2	12 m2</a:t>
            </a:r>
          </a:p>
          <a:p>
            <a:r>
              <a:rPr lang="es-ES" dirty="0"/>
              <a:t>Estudios				16 m2	18 m2	20 m2	22 m2	24 m2</a:t>
            </a:r>
          </a:p>
          <a:p>
            <a:endParaRPr lang="es-ES" dirty="0"/>
          </a:p>
          <a:p>
            <a:endParaRPr lang="es-ES" dirty="0"/>
          </a:p>
        </p:txBody>
      </p:sp>
      <p:sp>
        <p:nvSpPr>
          <p:cNvPr id="8" name="Elipse 7">
            <a:extLst>
              <a:ext uri="{FF2B5EF4-FFF2-40B4-BE49-F238E27FC236}">
                <a16:creationId xmlns:a16="http://schemas.microsoft.com/office/drawing/2014/main" id="{A8274203-4B5A-4285-ABA2-CE6F85743BAF}"/>
              </a:ext>
            </a:extLst>
          </p:cNvPr>
          <p:cNvSpPr/>
          <p:nvPr/>
        </p:nvSpPr>
        <p:spPr>
          <a:xfrm>
            <a:off x="8493071" y="4246536"/>
            <a:ext cx="2541722" cy="1069383"/>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0308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2751598-A79E-4ED9-B411-D3B8EEA3CB74}"/>
              </a:ext>
            </a:extLst>
          </p:cNvPr>
          <p:cNvPicPr>
            <a:picLocks noChangeAspect="1"/>
          </p:cNvPicPr>
          <p:nvPr/>
        </p:nvPicPr>
        <p:blipFill>
          <a:blip r:embed="rId2"/>
          <a:stretch>
            <a:fillRect/>
          </a:stretch>
        </p:blipFill>
        <p:spPr>
          <a:xfrm>
            <a:off x="360520" y="328232"/>
            <a:ext cx="1707028" cy="1707028"/>
          </a:xfrm>
          <a:prstGeom prst="rect">
            <a:avLst/>
          </a:prstGeom>
        </p:spPr>
      </p:pic>
      <p:sp>
        <p:nvSpPr>
          <p:cNvPr id="3" name="Rectángulo 2">
            <a:extLst>
              <a:ext uri="{FF2B5EF4-FFF2-40B4-BE49-F238E27FC236}">
                <a16:creationId xmlns:a16="http://schemas.microsoft.com/office/drawing/2014/main" id="{29D2E417-895D-4697-8B38-B1A9247A4F15}"/>
              </a:ext>
            </a:extLst>
          </p:cNvPr>
          <p:cNvSpPr/>
          <p:nvPr/>
        </p:nvSpPr>
        <p:spPr>
          <a:xfrm>
            <a:off x="2288582" y="289679"/>
            <a:ext cx="9542897" cy="3416320"/>
          </a:xfrm>
          <a:prstGeom prst="rect">
            <a:avLst/>
          </a:prstGeom>
        </p:spPr>
        <p:txBody>
          <a:bodyPr wrap="square">
            <a:spAutoFit/>
          </a:bodyPr>
          <a:lstStyle/>
          <a:p>
            <a:pPr marL="342900" indent="-342900">
              <a:buAutoNum type="arabicPeriod" startAt="3"/>
              <a:tabLst>
                <a:tab pos="263525" algn="l"/>
              </a:tabLst>
            </a:pPr>
            <a:r>
              <a:rPr lang="es-ES" b="1" dirty="0"/>
              <a:t>Número de cuartos de baño o aseo</a:t>
            </a:r>
          </a:p>
          <a:p>
            <a:pPr>
              <a:tabLst>
                <a:tab pos="263525" algn="l"/>
              </a:tabLst>
            </a:pPr>
            <a:r>
              <a:rPr lang="es-ES" dirty="0"/>
              <a:t>– Cinco estrellas: 	por cada dos plazas, un baño.</a:t>
            </a:r>
          </a:p>
          <a:p>
            <a:r>
              <a:rPr lang="es-ES" dirty="0"/>
              <a:t>– Cuatro estrellas: 	hasta cuatro plazas, un baño. Más de cuatro plazas dos baños.</a:t>
            </a:r>
          </a:p>
          <a:p>
            <a:r>
              <a:rPr lang="es-ES" dirty="0"/>
              <a:t>– Tres estrellas: 	hasta cuatro plazas, un baño. Más de cuatro plazas, un baño y un aseo.</a:t>
            </a:r>
          </a:p>
          <a:p>
            <a:r>
              <a:rPr lang="es-ES" dirty="0"/>
              <a:t>– Dos estrellas: 	hasta cuatro plazas, un baño. Más de cuatro plazas, dos aseos.</a:t>
            </a:r>
          </a:p>
          <a:p>
            <a:r>
              <a:rPr lang="es-ES" dirty="0"/>
              <a:t>– Una estrella: 	hasta cuatro plazas, un aseo. Más de cuatro plazas, dos aseos.</a:t>
            </a:r>
          </a:p>
          <a:p>
            <a:endParaRPr lang="es-ES" dirty="0"/>
          </a:p>
          <a:p>
            <a:pPr algn="just">
              <a:tabLst>
                <a:tab pos="357188" algn="l"/>
              </a:tabLst>
            </a:pPr>
            <a:r>
              <a:rPr lang="es-ES" dirty="0"/>
              <a:t>4.	</a:t>
            </a:r>
            <a:r>
              <a:rPr lang="es-ES" b="1" dirty="0"/>
              <a:t>La cocina </a:t>
            </a:r>
            <a:r>
              <a:rPr lang="es-ES" dirty="0"/>
              <a:t>tendrá siempre ventilación directa o forzada y en ella estará instalado el fregadero y la despensa o armarios. Tendrá por lo menos fogones o vitrocerámica, horno u horno microondas, plancha de ropa, frigorífico, extractor de humos y utensilios de menaje en cantidad, calidad y variedad suficiente para la preparación de desayuno, comida y cena.</a:t>
            </a:r>
          </a:p>
          <a:p>
            <a:endParaRPr lang="es-ES" dirty="0"/>
          </a:p>
        </p:txBody>
      </p:sp>
      <p:pic>
        <p:nvPicPr>
          <p:cNvPr id="4" name="Imagen 3">
            <a:extLst>
              <a:ext uri="{FF2B5EF4-FFF2-40B4-BE49-F238E27FC236}">
                <a16:creationId xmlns:a16="http://schemas.microsoft.com/office/drawing/2014/main" id="{2852F60E-8C83-480B-82DC-D41F840939DC}"/>
              </a:ext>
            </a:extLst>
          </p:cNvPr>
          <p:cNvPicPr>
            <a:picLocks noChangeAspect="1"/>
          </p:cNvPicPr>
          <p:nvPr/>
        </p:nvPicPr>
        <p:blipFill>
          <a:blip r:embed="rId3"/>
          <a:stretch>
            <a:fillRect/>
          </a:stretch>
        </p:blipFill>
        <p:spPr>
          <a:xfrm>
            <a:off x="360520" y="3582011"/>
            <a:ext cx="5872966" cy="3152001"/>
          </a:xfrm>
          <a:prstGeom prst="rect">
            <a:avLst/>
          </a:prstGeom>
        </p:spPr>
      </p:pic>
      <p:pic>
        <p:nvPicPr>
          <p:cNvPr id="5" name="Imagen 4">
            <a:extLst>
              <a:ext uri="{FF2B5EF4-FFF2-40B4-BE49-F238E27FC236}">
                <a16:creationId xmlns:a16="http://schemas.microsoft.com/office/drawing/2014/main" id="{C54133EE-A6EE-4289-B7D1-13593798FAF9}"/>
              </a:ext>
            </a:extLst>
          </p:cNvPr>
          <p:cNvPicPr>
            <a:picLocks noChangeAspect="1"/>
          </p:cNvPicPr>
          <p:nvPr/>
        </p:nvPicPr>
        <p:blipFill>
          <a:blip r:embed="rId4"/>
          <a:stretch>
            <a:fillRect/>
          </a:stretch>
        </p:blipFill>
        <p:spPr>
          <a:xfrm>
            <a:off x="6233485" y="3582010"/>
            <a:ext cx="5597993" cy="3152001"/>
          </a:xfrm>
          <a:prstGeom prst="rect">
            <a:avLst/>
          </a:prstGeom>
        </p:spPr>
      </p:pic>
    </p:spTree>
    <p:extLst>
      <p:ext uri="{BB962C8B-B14F-4D97-AF65-F5344CB8AC3E}">
        <p14:creationId xmlns:p14="http://schemas.microsoft.com/office/powerpoint/2010/main" val="3550638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07FF2DA-D1C5-4AC2-BBDC-56A9F7489BCD}"/>
              </a:ext>
            </a:extLst>
          </p:cNvPr>
          <p:cNvSpPr/>
          <p:nvPr/>
        </p:nvSpPr>
        <p:spPr>
          <a:xfrm>
            <a:off x="201478" y="289679"/>
            <a:ext cx="11809707" cy="4524315"/>
          </a:xfrm>
          <a:prstGeom prst="rect">
            <a:avLst/>
          </a:prstGeom>
        </p:spPr>
        <p:txBody>
          <a:bodyPr wrap="square">
            <a:spAutoFit/>
          </a:bodyPr>
          <a:lstStyle/>
          <a:p>
            <a:pPr algn="just"/>
            <a:r>
              <a:rPr lang="es-ES" sz="2400" b="1" dirty="0"/>
              <a:t>EL SISTEMA HOTELSTARS UNION</a:t>
            </a:r>
          </a:p>
          <a:p>
            <a:pPr algn="just"/>
            <a:endParaRPr lang="es-ES" sz="2400" b="1" dirty="0"/>
          </a:p>
          <a:p>
            <a:pPr algn="just"/>
            <a:r>
              <a:rPr lang="es-ES" sz="2400" dirty="0"/>
              <a:t>	Bajo el patrocinio de HOTREC–</a:t>
            </a:r>
            <a:r>
              <a:rPr lang="es-ES" sz="2400" dirty="0" err="1"/>
              <a:t>Hospitality</a:t>
            </a:r>
            <a:r>
              <a:rPr lang="es-ES" sz="2400" dirty="0"/>
              <a:t> </a:t>
            </a:r>
            <a:r>
              <a:rPr lang="es-ES" sz="2400" dirty="0" err="1"/>
              <a:t>Europe</a:t>
            </a:r>
            <a:r>
              <a:rPr lang="es-ES" sz="2400" dirty="0"/>
              <a:t>, las asociaciones hoteleras de Austria, República Checa, Alemania, Hungría, los Países Bajos, Suecia y Suiza fundaron la </a:t>
            </a:r>
            <a:r>
              <a:rPr lang="es-ES" sz="2400" dirty="0" err="1"/>
              <a:t>Hotelstars</a:t>
            </a:r>
            <a:r>
              <a:rPr lang="es-ES" sz="2400" dirty="0"/>
              <a:t> </a:t>
            </a:r>
            <a:r>
              <a:rPr lang="es-ES" sz="2400" dirty="0" err="1"/>
              <a:t>Union</a:t>
            </a:r>
            <a:r>
              <a:rPr lang="es-ES" sz="2400" dirty="0"/>
              <a:t> en 2009. Después, los siguientes países se han unido: Estonia ( 2011), Letonia (2011), Lituania (2011), Luxemburgo (2011), Malta (2012), Bélgica (2013), Dinamarca (2013), Grecia (2013), Liechtenstein (2015), Eslovenia (2017), Azerbaiyán ( 2020) y Georgia (2021).</a:t>
            </a:r>
          </a:p>
          <a:p>
            <a:pPr algn="just"/>
            <a:endParaRPr lang="es-ES" sz="2400" dirty="0"/>
          </a:p>
          <a:p>
            <a:pPr algn="just"/>
            <a:r>
              <a:rPr lang="es-ES" sz="2400" dirty="0"/>
              <a:t>	El 25 de marzo de 2021, casi 12 años después de su fundación, </a:t>
            </a:r>
            <a:r>
              <a:rPr lang="es-ES" sz="2400" dirty="0" err="1"/>
              <a:t>Hotelstars</a:t>
            </a:r>
            <a:r>
              <a:rPr lang="es-ES" sz="2400" dirty="0"/>
              <a:t> </a:t>
            </a:r>
            <a:r>
              <a:rPr lang="es-ES" sz="2400" dirty="0" err="1"/>
              <a:t>Union</a:t>
            </a:r>
            <a:r>
              <a:rPr lang="es-ES" sz="2400" dirty="0"/>
              <a:t> se transformó en una organización internacional sin fines de lucro de derecho belga (AISBL) con sede estatutaria en Bruselas.</a:t>
            </a:r>
          </a:p>
        </p:txBody>
      </p:sp>
      <p:pic>
        <p:nvPicPr>
          <p:cNvPr id="3" name="Imagen 2">
            <a:extLst>
              <a:ext uri="{FF2B5EF4-FFF2-40B4-BE49-F238E27FC236}">
                <a16:creationId xmlns:a16="http://schemas.microsoft.com/office/drawing/2014/main" id="{0C9CD126-F33E-464F-AEAD-B71AF05260B0}"/>
              </a:ext>
            </a:extLst>
          </p:cNvPr>
          <p:cNvPicPr>
            <a:picLocks noChangeAspect="1"/>
          </p:cNvPicPr>
          <p:nvPr/>
        </p:nvPicPr>
        <p:blipFill>
          <a:blip r:embed="rId2"/>
          <a:stretch>
            <a:fillRect/>
          </a:stretch>
        </p:blipFill>
        <p:spPr>
          <a:xfrm>
            <a:off x="790415" y="5036948"/>
            <a:ext cx="3952068" cy="1094245"/>
          </a:xfrm>
          <a:prstGeom prst="rect">
            <a:avLst/>
          </a:prstGeom>
        </p:spPr>
      </p:pic>
      <p:pic>
        <p:nvPicPr>
          <p:cNvPr id="4" name="Imagen 3">
            <a:extLst>
              <a:ext uri="{FF2B5EF4-FFF2-40B4-BE49-F238E27FC236}">
                <a16:creationId xmlns:a16="http://schemas.microsoft.com/office/drawing/2014/main" id="{3F5F00E2-6EE6-4CCA-9070-C0BD41D74792}"/>
              </a:ext>
            </a:extLst>
          </p:cNvPr>
          <p:cNvPicPr>
            <a:picLocks noChangeAspect="1"/>
          </p:cNvPicPr>
          <p:nvPr/>
        </p:nvPicPr>
        <p:blipFill>
          <a:blip r:embed="rId3"/>
          <a:stretch>
            <a:fillRect/>
          </a:stretch>
        </p:blipFill>
        <p:spPr>
          <a:xfrm>
            <a:off x="6912244" y="4572000"/>
            <a:ext cx="4091551" cy="2286000"/>
          </a:xfrm>
          <a:prstGeom prst="rect">
            <a:avLst/>
          </a:prstGeom>
        </p:spPr>
      </p:pic>
    </p:spTree>
    <p:extLst>
      <p:ext uri="{BB962C8B-B14F-4D97-AF65-F5344CB8AC3E}">
        <p14:creationId xmlns:p14="http://schemas.microsoft.com/office/powerpoint/2010/main" val="154123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541EF9E-61D1-41E6-81E7-A1F16B733885}"/>
              </a:ext>
            </a:extLst>
          </p:cNvPr>
          <p:cNvPicPr>
            <a:picLocks noChangeAspect="1"/>
          </p:cNvPicPr>
          <p:nvPr/>
        </p:nvPicPr>
        <p:blipFill>
          <a:blip r:embed="rId2"/>
          <a:stretch>
            <a:fillRect/>
          </a:stretch>
        </p:blipFill>
        <p:spPr>
          <a:xfrm>
            <a:off x="150430" y="439475"/>
            <a:ext cx="1573400" cy="1665099"/>
          </a:xfrm>
          <a:prstGeom prst="rect">
            <a:avLst/>
          </a:prstGeom>
        </p:spPr>
      </p:pic>
      <p:sp>
        <p:nvSpPr>
          <p:cNvPr id="3" name="Rectángulo 2">
            <a:extLst>
              <a:ext uri="{FF2B5EF4-FFF2-40B4-BE49-F238E27FC236}">
                <a16:creationId xmlns:a16="http://schemas.microsoft.com/office/drawing/2014/main" id="{D600DAA6-7C2C-42E3-AC48-07002FCC9E87}"/>
              </a:ext>
            </a:extLst>
          </p:cNvPr>
          <p:cNvSpPr/>
          <p:nvPr/>
        </p:nvSpPr>
        <p:spPr>
          <a:xfrm>
            <a:off x="3697671" y="439475"/>
            <a:ext cx="7847308" cy="1015663"/>
          </a:xfrm>
          <a:prstGeom prst="rect">
            <a:avLst/>
          </a:prstGeom>
        </p:spPr>
        <p:txBody>
          <a:bodyPr wrap="square">
            <a:spAutoFit/>
          </a:bodyPr>
          <a:lstStyle/>
          <a:p>
            <a:pPr algn="just"/>
            <a:r>
              <a:rPr lang="es-ES" sz="2000" dirty="0"/>
              <a:t>son establecimientos hoteleros que, tanto por sus dimensiones como por su estructura, tipología o servicios no llegan a los niveles exigidos para los hoteles. Podrán ocupar </a:t>
            </a:r>
            <a:r>
              <a:rPr lang="es-ES" sz="2000" b="1" dirty="0"/>
              <a:t>sólo una parte del edificio donde se ubiquen</a:t>
            </a:r>
          </a:p>
        </p:txBody>
      </p:sp>
      <p:pic>
        <p:nvPicPr>
          <p:cNvPr id="4" name="Imagen 3">
            <a:extLst>
              <a:ext uri="{FF2B5EF4-FFF2-40B4-BE49-F238E27FC236}">
                <a16:creationId xmlns:a16="http://schemas.microsoft.com/office/drawing/2014/main" id="{DB2B908D-FFFD-4E23-BF51-29EBFBFB97E3}"/>
              </a:ext>
            </a:extLst>
          </p:cNvPr>
          <p:cNvPicPr>
            <a:picLocks noChangeAspect="1"/>
          </p:cNvPicPr>
          <p:nvPr/>
        </p:nvPicPr>
        <p:blipFill>
          <a:blip r:embed="rId3"/>
          <a:stretch>
            <a:fillRect/>
          </a:stretch>
        </p:blipFill>
        <p:spPr>
          <a:xfrm>
            <a:off x="1924050" y="439475"/>
            <a:ext cx="1573401" cy="1665099"/>
          </a:xfrm>
          <a:prstGeom prst="rect">
            <a:avLst/>
          </a:prstGeom>
        </p:spPr>
      </p:pic>
      <p:sp>
        <p:nvSpPr>
          <p:cNvPr id="5" name="Flecha: hacia la izquierda 4">
            <a:extLst>
              <a:ext uri="{FF2B5EF4-FFF2-40B4-BE49-F238E27FC236}">
                <a16:creationId xmlns:a16="http://schemas.microsoft.com/office/drawing/2014/main" id="{7A7E49EC-6380-41E3-BC21-551D25F8C6E1}"/>
              </a:ext>
            </a:extLst>
          </p:cNvPr>
          <p:cNvSpPr/>
          <p:nvPr/>
        </p:nvSpPr>
        <p:spPr>
          <a:xfrm>
            <a:off x="3921071" y="1611824"/>
            <a:ext cx="1007390" cy="492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77BDAD43-E2D5-4DAE-847E-FE827B529CF4}"/>
              </a:ext>
            </a:extLst>
          </p:cNvPr>
          <p:cNvSpPr txBox="1"/>
          <p:nvPr/>
        </p:nvSpPr>
        <p:spPr>
          <a:xfrm>
            <a:off x="4928461" y="1611824"/>
            <a:ext cx="6903555" cy="646331"/>
          </a:xfrm>
          <a:prstGeom prst="rect">
            <a:avLst/>
          </a:prstGeom>
          <a:noFill/>
        </p:spPr>
        <p:txBody>
          <a:bodyPr wrap="square" rtlCol="0">
            <a:spAutoFit/>
          </a:bodyPr>
          <a:lstStyle/>
          <a:p>
            <a:r>
              <a:rPr lang="es-ES" dirty="0"/>
              <a:t>Con el nuevo D. Los Hostales tienen una o dos estrellas y las Pensiones </a:t>
            </a:r>
            <a:r>
              <a:rPr lang="es-ES" u="sng" dirty="0"/>
              <a:t>no tienen estrellas</a:t>
            </a:r>
          </a:p>
        </p:txBody>
      </p:sp>
      <p:sp>
        <p:nvSpPr>
          <p:cNvPr id="7" name="CuadroTexto 6">
            <a:extLst>
              <a:ext uri="{FF2B5EF4-FFF2-40B4-BE49-F238E27FC236}">
                <a16:creationId xmlns:a16="http://schemas.microsoft.com/office/drawing/2014/main" id="{45EA4649-D3E3-4668-9EFA-29E6EA0FF93E}"/>
              </a:ext>
            </a:extLst>
          </p:cNvPr>
          <p:cNvSpPr txBox="1"/>
          <p:nvPr/>
        </p:nvSpPr>
        <p:spPr>
          <a:xfrm>
            <a:off x="710968" y="2541722"/>
            <a:ext cx="10770064" cy="1323439"/>
          </a:xfrm>
          <a:prstGeom prst="rect">
            <a:avLst/>
          </a:prstGeom>
          <a:noFill/>
        </p:spPr>
        <p:txBody>
          <a:bodyPr wrap="square" rtlCol="0">
            <a:spAutoFit/>
          </a:bodyPr>
          <a:lstStyle/>
          <a:p>
            <a:pPr marL="342900" indent="-342900">
              <a:buFont typeface="Arial" panose="020B0604020202020204" pitchFamily="34" charset="0"/>
              <a:buChar char="•"/>
            </a:pPr>
            <a:r>
              <a:rPr lang="es-ES" sz="2000" dirty="0"/>
              <a:t>A diferencia de H y de HA, los Hs y P no se clasifican por puntos, sino por requisitos mínimos en cada categoría</a:t>
            </a:r>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r>
              <a:rPr lang="es-ES" sz="2000" dirty="0"/>
              <a:t>Los Hostales y Pensiones que ofrezcan desayuno podrán utilizar la denominación </a:t>
            </a:r>
            <a:r>
              <a:rPr lang="es-ES" sz="2000" i="1" dirty="0" err="1"/>
              <a:t>Bed</a:t>
            </a:r>
            <a:r>
              <a:rPr lang="es-ES" sz="2000" i="1" dirty="0"/>
              <a:t> and </a:t>
            </a:r>
            <a:r>
              <a:rPr lang="es-ES" sz="2000" i="1" dirty="0" err="1"/>
              <a:t>Breakfast</a:t>
            </a:r>
            <a:endParaRPr lang="es-ES" sz="2000" i="1" dirty="0"/>
          </a:p>
        </p:txBody>
      </p:sp>
      <p:pic>
        <p:nvPicPr>
          <p:cNvPr id="8" name="Imagen 7">
            <a:extLst>
              <a:ext uri="{FF2B5EF4-FFF2-40B4-BE49-F238E27FC236}">
                <a16:creationId xmlns:a16="http://schemas.microsoft.com/office/drawing/2014/main" id="{3F0635AD-9E62-494F-B95F-56922A7B9AB0}"/>
              </a:ext>
            </a:extLst>
          </p:cNvPr>
          <p:cNvPicPr>
            <a:picLocks noChangeAspect="1"/>
          </p:cNvPicPr>
          <p:nvPr/>
        </p:nvPicPr>
        <p:blipFill>
          <a:blip r:embed="rId4"/>
          <a:stretch>
            <a:fillRect/>
          </a:stretch>
        </p:blipFill>
        <p:spPr>
          <a:xfrm>
            <a:off x="3068665" y="3939204"/>
            <a:ext cx="5439905" cy="2911047"/>
          </a:xfrm>
          <a:prstGeom prst="rect">
            <a:avLst/>
          </a:prstGeom>
        </p:spPr>
      </p:pic>
      <p:sp>
        <p:nvSpPr>
          <p:cNvPr id="9" name="CuadroTexto 8">
            <a:extLst>
              <a:ext uri="{FF2B5EF4-FFF2-40B4-BE49-F238E27FC236}">
                <a16:creationId xmlns:a16="http://schemas.microsoft.com/office/drawing/2014/main" id="{A6AA3E39-F6E7-4773-9F58-948C1703C709}"/>
              </a:ext>
            </a:extLst>
          </p:cNvPr>
          <p:cNvSpPr txBox="1"/>
          <p:nvPr/>
        </p:nvSpPr>
        <p:spPr>
          <a:xfrm>
            <a:off x="9794928" y="4302309"/>
            <a:ext cx="991891" cy="1569660"/>
          </a:xfrm>
          <a:prstGeom prst="rect">
            <a:avLst/>
          </a:prstGeom>
          <a:noFill/>
        </p:spPr>
        <p:txBody>
          <a:bodyPr wrap="square" rtlCol="0">
            <a:spAutoFit/>
          </a:bodyPr>
          <a:lstStyle/>
          <a:p>
            <a:r>
              <a:rPr lang="es-ES" sz="9600" dirty="0"/>
              <a:t>H</a:t>
            </a:r>
          </a:p>
        </p:txBody>
      </p:sp>
      <p:sp>
        <p:nvSpPr>
          <p:cNvPr id="10" name="CuadroTexto 9">
            <a:extLst>
              <a:ext uri="{FF2B5EF4-FFF2-40B4-BE49-F238E27FC236}">
                <a16:creationId xmlns:a16="http://schemas.microsoft.com/office/drawing/2014/main" id="{1AEBCEA6-3B41-44CD-AD4B-38370AECD103}"/>
              </a:ext>
            </a:extLst>
          </p:cNvPr>
          <p:cNvSpPr txBox="1"/>
          <p:nvPr/>
        </p:nvSpPr>
        <p:spPr>
          <a:xfrm>
            <a:off x="10153656" y="4582413"/>
            <a:ext cx="287258" cy="400110"/>
          </a:xfrm>
          <a:prstGeom prst="rect">
            <a:avLst/>
          </a:prstGeom>
          <a:noFill/>
        </p:spPr>
        <p:txBody>
          <a:bodyPr wrap="none" rtlCol="0">
            <a:spAutoFit/>
          </a:bodyPr>
          <a:lstStyle/>
          <a:p>
            <a:r>
              <a:rPr lang="es-ES" sz="2000" b="1" dirty="0"/>
              <a:t>s</a:t>
            </a:r>
          </a:p>
        </p:txBody>
      </p:sp>
    </p:spTree>
    <p:extLst>
      <p:ext uri="{BB962C8B-B14F-4D97-AF65-F5344CB8AC3E}">
        <p14:creationId xmlns:p14="http://schemas.microsoft.com/office/powerpoint/2010/main" val="216726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95D0A93-D75D-477B-8E5A-D13A529D5F43}"/>
              </a:ext>
            </a:extLst>
          </p:cNvPr>
          <p:cNvPicPr>
            <a:picLocks noChangeAspect="1"/>
          </p:cNvPicPr>
          <p:nvPr/>
        </p:nvPicPr>
        <p:blipFill>
          <a:blip r:embed="rId2"/>
          <a:stretch>
            <a:fillRect/>
          </a:stretch>
        </p:blipFill>
        <p:spPr>
          <a:xfrm>
            <a:off x="259633" y="276889"/>
            <a:ext cx="1505843" cy="1499746"/>
          </a:xfrm>
          <a:prstGeom prst="rect">
            <a:avLst/>
          </a:prstGeom>
        </p:spPr>
      </p:pic>
      <p:sp>
        <p:nvSpPr>
          <p:cNvPr id="3" name="CuadroTexto 2">
            <a:extLst>
              <a:ext uri="{FF2B5EF4-FFF2-40B4-BE49-F238E27FC236}">
                <a16:creationId xmlns:a16="http://schemas.microsoft.com/office/drawing/2014/main" id="{5911F71D-A679-45D5-A963-CB0B295B55CD}"/>
              </a:ext>
            </a:extLst>
          </p:cNvPr>
          <p:cNvSpPr txBox="1"/>
          <p:nvPr/>
        </p:nvSpPr>
        <p:spPr>
          <a:xfrm>
            <a:off x="1997950" y="453196"/>
            <a:ext cx="9765264" cy="1323439"/>
          </a:xfrm>
          <a:prstGeom prst="rect">
            <a:avLst/>
          </a:prstGeom>
          <a:noFill/>
        </p:spPr>
        <p:txBody>
          <a:bodyPr wrap="square" rtlCol="0">
            <a:spAutoFit/>
          </a:bodyPr>
          <a:lstStyle/>
          <a:p>
            <a:pPr algn="just"/>
            <a:r>
              <a:rPr lang="es-ES" sz="2000" dirty="0"/>
              <a:t>Unidades alojativas ofrecidas, mediante precio, </a:t>
            </a:r>
            <a:r>
              <a:rPr lang="es-ES" sz="2000" b="1" dirty="0"/>
              <a:t>en alquiler </a:t>
            </a:r>
            <a:r>
              <a:rPr lang="es-ES" sz="2000" dirty="0"/>
              <a:t>de modo habitual y debidamente dotadas de mobiliario, instalaciones, servicios y equipo para su inmediata ocupación temporal por motivos vacacionales o de ocio, cumpliendo los requisitos que se determinan en el presente decreto.</a:t>
            </a:r>
          </a:p>
        </p:txBody>
      </p:sp>
      <p:sp>
        <p:nvSpPr>
          <p:cNvPr id="4" name="CuadroTexto 3">
            <a:extLst>
              <a:ext uri="{FF2B5EF4-FFF2-40B4-BE49-F238E27FC236}">
                <a16:creationId xmlns:a16="http://schemas.microsoft.com/office/drawing/2014/main" id="{CECA1437-D293-44EE-81AC-8A4E7178BF45}"/>
              </a:ext>
            </a:extLst>
          </p:cNvPr>
          <p:cNvSpPr txBox="1"/>
          <p:nvPr/>
        </p:nvSpPr>
        <p:spPr>
          <a:xfrm>
            <a:off x="402956" y="1983783"/>
            <a:ext cx="11179444" cy="2862322"/>
          </a:xfrm>
          <a:prstGeom prst="rect">
            <a:avLst/>
          </a:prstGeom>
          <a:noFill/>
        </p:spPr>
        <p:txBody>
          <a:bodyPr wrap="square" rtlCol="0">
            <a:spAutoFit/>
          </a:bodyPr>
          <a:lstStyle/>
          <a:p>
            <a:pPr algn="just"/>
            <a:r>
              <a:rPr lang="es-ES" sz="2000" dirty="0"/>
              <a:t>Los AT se clasifican en </a:t>
            </a:r>
            <a:r>
              <a:rPr lang="es-ES" sz="2000" b="1" dirty="0"/>
              <a:t>5 categorías (antes 4), identificadas con llaves</a:t>
            </a:r>
            <a:r>
              <a:rPr lang="es-ES" sz="2000" dirty="0"/>
              <a:t>, siendo preceptiva la existencia de un director o encargado en todas las categorías. Como los Hoteles, los AT obtienen su categoría mediante sistemas de puntos:</a:t>
            </a:r>
          </a:p>
          <a:p>
            <a:r>
              <a:rPr lang="es-ES" sz="2000" dirty="0"/>
              <a:t>•	1 llave:   110 puntos</a:t>
            </a:r>
          </a:p>
          <a:p>
            <a:r>
              <a:rPr lang="es-ES" sz="2000" dirty="0"/>
              <a:t>•	2 llaves: 140 puntos</a:t>
            </a:r>
          </a:p>
          <a:p>
            <a:r>
              <a:rPr lang="es-ES" sz="2000" dirty="0"/>
              <a:t>•	3 llaves: 170 puntos</a:t>
            </a:r>
          </a:p>
          <a:p>
            <a:r>
              <a:rPr lang="es-ES" sz="2000" dirty="0"/>
              <a:t>•	4 llaves: 200 puntos</a:t>
            </a:r>
          </a:p>
          <a:p>
            <a:r>
              <a:rPr lang="es-ES" sz="2000" dirty="0"/>
              <a:t>•	5 llaves: 280 puntos</a:t>
            </a:r>
          </a:p>
          <a:p>
            <a:endParaRPr lang="es-ES" sz="2000" dirty="0"/>
          </a:p>
        </p:txBody>
      </p:sp>
      <p:pic>
        <p:nvPicPr>
          <p:cNvPr id="5" name="Imagen 4">
            <a:extLst>
              <a:ext uri="{FF2B5EF4-FFF2-40B4-BE49-F238E27FC236}">
                <a16:creationId xmlns:a16="http://schemas.microsoft.com/office/drawing/2014/main" id="{73924B01-5F8A-459C-B968-B7967307D455}"/>
              </a:ext>
            </a:extLst>
          </p:cNvPr>
          <p:cNvPicPr>
            <a:picLocks noChangeAspect="1"/>
          </p:cNvPicPr>
          <p:nvPr/>
        </p:nvPicPr>
        <p:blipFill>
          <a:blip r:embed="rId3"/>
          <a:stretch>
            <a:fillRect/>
          </a:stretch>
        </p:blipFill>
        <p:spPr>
          <a:xfrm>
            <a:off x="7583827" y="3981833"/>
            <a:ext cx="4255557" cy="2540489"/>
          </a:xfrm>
          <a:prstGeom prst="rect">
            <a:avLst/>
          </a:prstGeom>
        </p:spPr>
      </p:pic>
      <p:pic>
        <p:nvPicPr>
          <p:cNvPr id="6" name="Imagen 5">
            <a:extLst>
              <a:ext uri="{FF2B5EF4-FFF2-40B4-BE49-F238E27FC236}">
                <a16:creationId xmlns:a16="http://schemas.microsoft.com/office/drawing/2014/main" id="{2AD6BCC3-F2A4-4AEE-8F60-7E7F05716A5E}"/>
              </a:ext>
            </a:extLst>
          </p:cNvPr>
          <p:cNvPicPr>
            <a:picLocks noChangeAspect="1"/>
          </p:cNvPicPr>
          <p:nvPr/>
        </p:nvPicPr>
        <p:blipFill>
          <a:blip r:embed="rId4"/>
          <a:stretch>
            <a:fillRect/>
          </a:stretch>
        </p:blipFill>
        <p:spPr>
          <a:xfrm>
            <a:off x="3704096" y="3981833"/>
            <a:ext cx="3622748" cy="2607347"/>
          </a:xfrm>
          <a:prstGeom prst="rect">
            <a:avLst/>
          </a:prstGeom>
        </p:spPr>
      </p:pic>
      <p:pic>
        <p:nvPicPr>
          <p:cNvPr id="7" name="Imagen 6">
            <a:extLst>
              <a:ext uri="{FF2B5EF4-FFF2-40B4-BE49-F238E27FC236}">
                <a16:creationId xmlns:a16="http://schemas.microsoft.com/office/drawing/2014/main" id="{4D2657DF-A64E-41AE-96C1-8A2163CA1E24}"/>
              </a:ext>
            </a:extLst>
          </p:cNvPr>
          <p:cNvPicPr>
            <a:picLocks noChangeAspect="1"/>
          </p:cNvPicPr>
          <p:nvPr/>
        </p:nvPicPr>
        <p:blipFill>
          <a:blip r:embed="rId5"/>
          <a:stretch>
            <a:fillRect/>
          </a:stretch>
        </p:blipFill>
        <p:spPr>
          <a:xfrm>
            <a:off x="677164" y="4747454"/>
            <a:ext cx="2752725" cy="1657350"/>
          </a:xfrm>
          <a:prstGeom prst="rect">
            <a:avLst/>
          </a:prstGeom>
        </p:spPr>
      </p:pic>
    </p:spTree>
    <p:extLst>
      <p:ext uri="{BB962C8B-B14F-4D97-AF65-F5344CB8AC3E}">
        <p14:creationId xmlns:p14="http://schemas.microsoft.com/office/powerpoint/2010/main" val="365939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03883E9-FC16-4FB3-953E-B22199794E03}"/>
              </a:ext>
            </a:extLst>
          </p:cNvPr>
          <p:cNvSpPr/>
          <p:nvPr/>
        </p:nvSpPr>
        <p:spPr>
          <a:xfrm>
            <a:off x="290630" y="1881736"/>
            <a:ext cx="11488081" cy="4401205"/>
          </a:xfrm>
          <a:prstGeom prst="rect">
            <a:avLst/>
          </a:prstGeom>
        </p:spPr>
        <p:txBody>
          <a:bodyPr wrap="square">
            <a:spAutoFit/>
          </a:bodyPr>
          <a:lstStyle/>
          <a:p>
            <a:r>
              <a:rPr lang="es-ES" sz="2000" dirty="0"/>
              <a:t>En </a:t>
            </a:r>
            <a:r>
              <a:rPr lang="es-ES" sz="2000" b="1" dirty="0"/>
              <a:t>el precio del alojamiento </a:t>
            </a:r>
            <a:r>
              <a:rPr lang="es-ES" sz="2000" dirty="0"/>
              <a:t>estarán siempre comprendidos los servicios y suministros siguientes:</a:t>
            </a:r>
          </a:p>
          <a:p>
            <a:r>
              <a:rPr lang="es-ES" sz="2000" dirty="0"/>
              <a:t>a) Limpieza previa al inicio de la estancia.</a:t>
            </a:r>
          </a:p>
          <a:p>
            <a:r>
              <a:rPr lang="es-ES" sz="2000" dirty="0"/>
              <a:t>b) Conservación, mantenimiento y reparaciones ordinarias provocadas por el uso prolongado o el desgaste.</a:t>
            </a:r>
          </a:p>
          <a:p>
            <a:r>
              <a:rPr lang="es-ES" sz="2000" dirty="0"/>
              <a:t>c) Suministro de agua caliente y fría permanente.</a:t>
            </a:r>
          </a:p>
          <a:p>
            <a:r>
              <a:rPr lang="es-ES" sz="2000" dirty="0"/>
              <a:t>d) Energía eléctrica y combustible necesario, en su caso, para la cocina, calentador de agua y calefacción.</a:t>
            </a:r>
          </a:p>
          <a:p>
            <a:r>
              <a:rPr lang="es-ES" sz="2000" dirty="0"/>
              <a:t>e) Caja fuerte general del prestador del servicio.</a:t>
            </a:r>
          </a:p>
          <a:p>
            <a:endParaRPr lang="es-ES" sz="2000" dirty="0"/>
          </a:p>
          <a:p>
            <a:r>
              <a:rPr lang="es-ES" sz="2000" dirty="0"/>
              <a:t>2. El precio </a:t>
            </a:r>
            <a:r>
              <a:rPr lang="es-ES" sz="2000" b="1" dirty="0"/>
              <a:t>comprenderá también, si los hubiere</a:t>
            </a:r>
            <a:r>
              <a:rPr lang="es-ES" sz="2000" dirty="0"/>
              <a:t>, el uso de los servicios e instalaciones comunes siguientes:</a:t>
            </a:r>
          </a:p>
          <a:p>
            <a:r>
              <a:rPr lang="es-ES" sz="2000" dirty="0"/>
              <a:t>a) Jardines, terrazas y salones sociales con sus equipamientos.</a:t>
            </a:r>
          </a:p>
          <a:p>
            <a:r>
              <a:rPr lang="es-ES" sz="2000" dirty="0"/>
              <a:t>b) Parques infantiles.</a:t>
            </a:r>
          </a:p>
          <a:p>
            <a:r>
              <a:rPr lang="es-ES" sz="2000" dirty="0"/>
              <a:t>c) Aparcamientos al aire libre, sin vigilancia, ni reserva de plazas.</a:t>
            </a:r>
          </a:p>
          <a:p>
            <a:r>
              <a:rPr lang="es-ES" sz="2000" dirty="0"/>
              <a:t>d) Piscinas.</a:t>
            </a:r>
          </a:p>
          <a:p>
            <a:endParaRPr lang="es-ES" sz="2000" dirty="0"/>
          </a:p>
          <a:p>
            <a:r>
              <a:rPr lang="es-ES" sz="2000" dirty="0"/>
              <a:t>	En cuanto a reservas, anticipos y horarios, rigen los mismos que para el grupo Hotelero.</a:t>
            </a:r>
          </a:p>
        </p:txBody>
      </p:sp>
      <p:pic>
        <p:nvPicPr>
          <p:cNvPr id="3" name="Imagen 2">
            <a:extLst>
              <a:ext uri="{FF2B5EF4-FFF2-40B4-BE49-F238E27FC236}">
                <a16:creationId xmlns:a16="http://schemas.microsoft.com/office/drawing/2014/main" id="{CC50C79E-74C5-44DD-96DF-D05B7585EDB0}"/>
              </a:ext>
            </a:extLst>
          </p:cNvPr>
          <p:cNvPicPr>
            <a:picLocks noChangeAspect="1"/>
          </p:cNvPicPr>
          <p:nvPr/>
        </p:nvPicPr>
        <p:blipFill>
          <a:blip r:embed="rId2"/>
          <a:stretch>
            <a:fillRect/>
          </a:stretch>
        </p:blipFill>
        <p:spPr>
          <a:xfrm>
            <a:off x="290631" y="245893"/>
            <a:ext cx="1505843" cy="1499746"/>
          </a:xfrm>
          <a:prstGeom prst="rect">
            <a:avLst/>
          </a:prstGeom>
        </p:spPr>
      </p:pic>
      <p:pic>
        <p:nvPicPr>
          <p:cNvPr id="4" name="Imagen 3">
            <a:extLst>
              <a:ext uri="{FF2B5EF4-FFF2-40B4-BE49-F238E27FC236}">
                <a16:creationId xmlns:a16="http://schemas.microsoft.com/office/drawing/2014/main" id="{539E4425-1148-47CD-B414-6E7D5E70A381}"/>
              </a:ext>
            </a:extLst>
          </p:cNvPr>
          <p:cNvPicPr>
            <a:picLocks noChangeAspect="1"/>
          </p:cNvPicPr>
          <p:nvPr/>
        </p:nvPicPr>
        <p:blipFill>
          <a:blip r:embed="rId3"/>
          <a:stretch>
            <a:fillRect/>
          </a:stretch>
        </p:blipFill>
        <p:spPr>
          <a:xfrm>
            <a:off x="8204415" y="245893"/>
            <a:ext cx="2819400" cy="1619250"/>
          </a:xfrm>
          <a:prstGeom prst="rect">
            <a:avLst/>
          </a:prstGeom>
        </p:spPr>
      </p:pic>
    </p:spTree>
    <p:extLst>
      <p:ext uri="{BB962C8B-B14F-4D97-AF65-F5344CB8AC3E}">
        <p14:creationId xmlns:p14="http://schemas.microsoft.com/office/powerpoint/2010/main" val="303675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E10062C-D0D1-4FDF-AA23-B32A14728757}"/>
              </a:ext>
            </a:extLst>
          </p:cNvPr>
          <p:cNvPicPr>
            <a:picLocks noChangeAspect="1"/>
          </p:cNvPicPr>
          <p:nvPr/>
        </p:nvPicPr>
        <p:blipFill>
          <a:blip r:embed="rId2"/>
          <a:stretch>
            <a:fillRect/>
          </a:stretch>
        </p:blipFill>
        <p:spPr>
          <a:xfrm>
            <a:off x="289124" y="287833"/>
            <a:ext cx="1694835" cy="1694835"/>
          </a:xfrm>
          <a:prstGeom prst="rect">
            <a:avLst/>
          </a:prstGeom>
        </p:spPr>
      </p:pic>
      <p:sp>
        <p:nvSpPr>
          <p:cNvPr id="3" name="Rectángulo 2">
            <a:extLst>
              <a:ext uri="{FF2B5EF4-FFF2-40B4-BE49-F238E27FC236}">
                <a16:creationId xmlns:a16="http://schemas.microsoft.com/office/drawing/2014/main" id="{EC914A8A-91A0-4DBA-8416-34FCA84D1CCF}"/>
              </a:ext>
            </a:extLst>
          </p:cNvPr>
          <p:cNvSpPr/>
          <p:nvPr/>
        </p:nvSpPr>
        <p:spPr>
          <a:xfrm>
            <a:off x="2350575" y="287833"/>
            <a:ext cx="9350645" cy="1631216"/>
          </a:xfrm>
          <a:prstGeom prst="rect">
            <a:avLst/>
          </a:prstGeom>
        </p:spPr>
        <p:txBody>
          <a:bodyPr wrap="square">
            <a:spAutoFit/>
          </a:bodyPr>
          <a:lstStyle/>
          <a:p>
            <a:pPr algn="just"/>
            <a:r>
              <a:rPr lang="es-ES" sz="2000" dirty="0"/>
              <a:t>Son </a:t>
            </a:r>
            <a:r>
              <a:rPr lang="es-ES" sz="2000" b="1" dirty="0"/>
              <a:t>viviendas de uso turístico </a:t>
            </a:r>
            <a:r>
              <a:rPr lang="es-ES" sz="2000" dirty="0"/>
              <a:t>aquellas que se ceden con fines vacacionales, amuebladas y equipadas en condiciones de uso inmediato, comercializadas o promocionadas en canales de oferta turística para ser cedidas temporalmente a terceros, con habitualidad y mediante precio, y que cumplan las especificaciones del presente decreto según el tipo de que se trate.</a:t>
            </a:r>
          </a:p>
        </p:txBody>
      </p:sp>
      <p:sp>
        <p:nvSpPr>
          <p:cNvPr id="4" name="Rectángulo 3">
            <a:extLst>
              <a:ext uri="{FF2B5EF4-FFF2-40B4-BE49-F238E27FC236}">
                <a16:creationId xmlns:a16="http://schemas.microsoft.com/office/drawing/2014/main" id="{8DB094DE-AF6B-46F3-820C-7AE97C0E2F15}"/>
              </a:ext>
            </a:extLst>
          </p:cNvPr>
          <p:cNvSpPr/>
          <p:nvPr/>
        </p:nvSpPr>
        <p:spPr>
          <a:xfrm>
            <a:off x="428609" y="3766088"/>
            <a:ext cx="4050401" cy="923330"/>
          </a:xfrm>
          <a:prstGeom prst="rect">
            <a:avLst/>
          </a:prstGeom>
        </p:spPr>
        <p:txBody>
          <a:bodyPr wrap="square">
            <a:spAutoFit/>
          </a:bodyPr>
          <a:lstStyle/>
          <a:p>
            <a:r>
              <a:rPr lang="es-ES" dirty="0"/>
              <a:t>Están reguladas mediante Decreto n.º 256/2019, de 10 de octubre, con dos objetivos:</a:t>
            </a:r>
          </a:p>
        </p:txBody>
      </p:sp>
      <p:sp>
        <p:nvSpPr>
          <p:cNvPr id="6" name="CuadroTexto 5">
            <a:extLst>
              <a:ext uri="{FF2B5EF4-FFF2-40B4-BE49-F238E27FC236}">
                <a16:creationId xmlns:a16="http://schemas.microsoft.com/office/drawing/2014/main" id="{B89ABF02-52AA-4566-82C9-AA13869B7612}"/>
              </a:ext>
            </a:extLst>
          </p:cNvPr>
          <p:cNvSpPr txBox="1"/>
          <p:nvPr/>
        </p:nvSpPr>
        <p:spPr>
          <a:xfrm>
            <a:off x="6096000" y="2696705"/>
            <a:ext cx="5277407" cy="646331"/>
          </a:xfrm>
          <a:prstGeom prst="rect">
            <a:avLst/>
          </a:prstGeom>
          <a:noFill/>
        </p:spPr>
        <p:txBody>
          <a:bodyPr wrap="none" rtlCol="0">
            <a:spAutoFit/>
          </a:bodyPr>
          <a:lstStyle/>
          <a:p>
            <a:r>
              <a:rPr lang="es-ES" dirty="0"/>
              <a:t>La reforma de la LAU no incluye las viviendas turísticas</a:t>
            </a:r>
          </a:p>
          <a:p>
            <a:r>
              <a:rPr lang="es-ES" dirty="0"/>
              <a:t>que se ofrecen en canales de oferta (como Airbnb)</a:t>
            </a:r>
          </a:p>
        </p:txBody>
      </p:sp>
      <p:sp>
        <p:nvSpPr>
          <p:cNvPr id="7" name="CuadroTexto 6">
            <a:extLst>
              <a:ext uri="{FF2B5EF4-FFF2-40B4-BE49-F238E27FC236}">
                <a16:creationId xmlns:a16="http://schemas.microsoft.com/office/drawing/2014/main" id="{1CE17956-FB57-4A9B-98C4-281FB7391027}"/>
              </a:ext>
            </a:extLst>
          </p:cNvPr>
          <p:cNvSpPr txBox="1"/>
          <p:nvPr/>
        </p:nvSpPr>
        <p:spPr>
          <a:xfrm>
            <a:off x="6214820" y="4689418"/>
            <a:ext cx="5542928" cy="646331"/>
          </a:xfrm>
          <a:prstGeom prst="rect">
            <a:avLst/>
          </a:prstGeom>
          <a:noFill/>
        </p:spPr>
        <p:txBody>
          <a:bodyPr wrap="none" rtlCol="0">
            <a:spAutoFit/>
          </a:bodyPr>
          <a:lstStyle/>
          <a:p>
            <a:r>
              <a:rPr lang="es-ES" dirty="0"/>
              <a:t>Impedir la oferta alegal o no declarada de estas viviendas</a:t>
            </a:r>
          </a:p>
          <a:p>
            <a:r>
              <a:rPr lang="es-ES" dirty="0"/>
              <a:t>y evitar el intrusismo</a:t>
            </a:r>
          </a:p>
        </p:txBody>
      </p:sp>
      <p:sp>
        <p:nvSpPr>
          <p:cNvPr id="8" name="Flecha: hacia la izquierda 7">
            <a:extLst>
              <a:ext uri="{FF2B5EF4-FFF2-40B4-BE49-F238E27FC236}">
                <a16:creationId xmlns:a16="http://schemas.microsoft.com/office/drawing/2014/main" id="{E1D50CCE-5953-4158-B462-E7ED2D3FA186}"/>
              </a:ext>
            </a:extLst>
          </p:cNvPr>
          <p:cNvSpPr/>
          <p:nvPr/>
        </p:nvSpPr>
        <p:spPr>
          <a:xfrm rot="9578423">
            <a:off x="4448013" y="3165953"/>
            <a:ext cx="1456841" cy="7322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577C28DB-C031-4EAE-8D30-FFD3310F9C96}"/>
              </a:ext>
            </a:extLst>
          </p:cNvPr>
          <p:cNvPicPr>
            <a:picLocks noChangeAspect="1"/>
          </p:cNvPicPr>
          <p:nvPr/>
        </p:nvPicPr>
        <p:blipFill>
          <a:blip r:embed="rId3"/>
          <a:stretch>
            <a:fillRect/>
          </a:stretch>
        </p:blipFill>
        <p:spPr>
          <a:xfrm rot="2639070">
            <a:off x="4421558" y="4164942"/>
            <a:ext cx="1450974" cy="920576"/>
          </a:xfrm>
          <a:prstGeom prst="rect">
            <a:avLst/>
          </a:prstGeom>
        </p:spPr>
      </p:pic>
    </p:spTree>
    <p:extLst>
      <p:ext uri="{BB962C8B-B14F-4D97-AF65-F5344CB8AC3E}">
        <p14:creationId xmlns:p14="http://schemas.microsoft.com/office/powerpoint/2010/main" val="3664721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A8BD844-E3B9-443B-A851-584383BF1C01}"/>
              </a:ext>
            </a:extLst>
          </p:cNvPr>
          <p:cNvPicPr>
            <a:picLocks noChangeAspect="1"/>
          </p:cNvPicPr>
          <p:nvPr/>
        </p:nvPicPr>
        <p:blipFill>
          <a:blip r:embed="rId2"/>
          <a:stretch>
            <a:fillRect/>
          </a:stretch>
        </p:blipFill>
        <p:spPr>
          <a:xfrm>
            <a:off x="7481645" y="490200"/>
            <a:ext cx="3829050" cy="1190625"/>
          </a:xfrm>
          <a:prstGeom prst="rect">
            <a:avLst/>
          </a:prstGeom>
        </p:spPr>
      </p:pic>
      <p:pic>
        <p:nvPicPr>
          <p:cNvPr id="3" name="Imagen 2">
            <a:extLst>
              <a:ext uri="{FF2B5EF4-FFF2-40B4-BE49-F238E27FC236}">
                <a16:creationId xmlns:a16="http://schemas.microsoft.com/office/drawing/2014/main" id="{EC02F97F-56A0-4593-BF93-6E056472A397}"/>
              </a:ext>
            </a:extLst>
          </p:cNvPr>
          <p:cNvPicPr>
            <a:picLocks noChangeAspect="1"/>
          </p:cNvPicPr>
          <p:nvPr/>
        </p:nvPicPr>
        <p:blipFill>
          <a:blip r:embed="rId3"/>
          <a:stretch>
            <a:fillRect/>
          </a:stretch>
        </p:blipFill>
        <p:spPr>
          <a:xfrm>
            <a:off x="593536" y="2654731"/>
            <a:ext cx="4619625" cy="990600"/>
          </a:xfrm>
          <a:prstGeom prst="rect">
            <a:avLst/>
          </a:prstGeom>
        </p:spPr>
      </p:pic>
      <p:pic>
        <p:nvPicPr>
          <p:cNvPr id="4" name="Imagen 3">
            <a:extLst>
              <a:ext uri="{FF2B5EF4-FFF2-40B4-BE49-F238E27FC236}">
                <a16:creationId xmlns:a16="http://schemas.microsoft.com/office/drawing/2014/main" id="{D13E4E39-27A5-404A-9ED3-9EE4C010AA2D}"/>
              </a:ext>
            </a:extLst>
          </p:cNvPr>
          <p:cNvPicPr>
            <a:picLocks noChangeAspect="1"/>
          </p:cNvPicPr>
          <p:nvPr/>
        </p:nvPicPr>
        <p:blipFill>
          <a:blip r:embed="rId4"/>
          <a:stretch>
            <a:fillRect/>
          </a:stretch>
        </p:blipFill>
        <p:spPr>
          <a:xfrm>
            <a:off x="593536" y="4352844"/>
            <a:ext cx="4164444" cy="1685925"/>
          </a:xfrm>
          <a:prstGeom prst="rect">
            <a:avLst/>
          </a:prstGeom>
        </p:spPr>
      </p:pic>
      <p:pic>
        <p:nvPicPr>
          <p:cNvPr id="5" name="Imagen 4">
            <a:extLst>
              <a:ext uri="{FF2B5EF4-FFF2-40B4-BE49-F238E27FC236}">
                <a16:creationId xmlns:a16="http://schemas.microsoft.com/office/drawing/2014/main" id="{53797752-4C37-44A5-839F-FF53EE880D30}"/>
              </a:ext>
            </a:extLst>
          </p:cNvPr>
          <p:cNvPicPr>
            <a:picLocks noChangeAspect="1"/>
          </p:cNvPicPr>
          <p:nvPr/>
        </p:nvPicPr>
        <p:blipFill>
          <a:blip r:embed="rId5"/>
          <a:stretch>
            <a:fillRect/>
          </a:stretch>
        </p:blipFill>
        <p:spPr>
          <a:xfrm>
            <a:off x="2795830" y="518775"/>
            <a:ext cx="3924300" cy="1162050"/>
          </a:xfrm>
          <a:prstGeom prst="rect">
            <a:avLst/>
          </a:prstGeom>
        </p:spPr>
      </p:pic>
      <p:sp>
        <p:nvSpPr>
          <p:cNvPr id="6" name="CuadroTexto 5">
            <a:extLst>
              <a:ext uri="{FF2B5EF4-FFF2-40B4-BE49-F238E27FC236}">
                <a16:creationId xmlns:a16="http://schemas.microsoft.com/office/drawing/2014/main" id="{00DFEDD0-7977-4733-8FC8-4DBE18DECAC3}"/>
              </a:ext>
            </a:extLst>
          </p:cNvPr>
          <p:cNvSpPr txBox="1"/>
          <p:nvPr/>
        </p:nvSpPr>
        <p:spPr>
          <a:xfrm>
            <a:off x="5548392" y="1947218"/>
            <a:ext cx="6050072" cy="4524315"/>
          </a:xfrm>
          <a:prstGeom prst="rect">
            <a:avLst/>
          </a:prstGeom>
          <a:noFill/>
        </p:spPr>
        <p:txBody>
          <a:bodyPr wrap="square" rtlCol="0">
            <a:spAutoFit/>
          </a:bodyPr>
          <a:lstStyle/>
          <a:p>
            <a:pPr algn="just"/>
            <a:r>
              <a:rPr lang="es-ES" sz="2400" dirty="0"/>
              <a:t>Las Plataformas son empresas digitales a través de las cuales un propietario (anfitrión) puede alquilar su apartamento o vivienda a un huésped. Se basan en el sistema </a:t>
            </a:r>
            <a:r>
              <a:rPr lang="es-ES" sz="2400" i="1" dirty="0"/>
              <a:t>peer </a:t>
            </a:r>
            <a:r>
              <a:rPr lang="es-ES" sz="2400" i="1" dirty="0" err="1"/>
              <a:t>to</a:t>
            </a:r>
            <a:r>
              <a:rPr lang="es-ES" sz="2400" i="1" dirty="0"/>
              <a:t> peer </a:t>
            </a:r>
            <a:r>
              <a:rPr lang="es-ES" sz="2400" dirty="0"/>
              <a:t>(P &amp; P),  pero en realidad es posible reservar a través de ellas. La más conocida es </a:t>
            </a:r>
            <a:r>
              <a:rPr lang="es-ES" sz="2400" i="1" dirty="0"/>
              <a:t>Airbnb</a:t>
            </a:r>
            <a:r>
              <a:rPr lang="es-ES" sz="2400" dirty="0"/>
              <a:t>, pero existen otras como </a:t>
            </a:r>
            <a:r>
              <a:rPr lang="es-ES" sz="2400" i="1" dirty="0" err="1"/>
              <a:t>Housetrip</a:t>
            </a:r>
            <a:r>
              <a:rPr lang="es-ES" sz="2400" i="1" dirty="0"/>
              <a:t>, </a:t>
            </a:r>
            <a:r>
              <a:rPr lang="es-ES" sz="2400" i="1" dirty="0" err="1"/>
              <a:t>Homeaway</a:t>
            </a:r>
            <a:r>
              <a:rPr lang="es-ES" sz="2400" i="1" dirty="0"/>
              <a:t> </a:t>
            </a:r>
            <a:r>
              <a:rPr lang="es-ES" sz="2400" dirty="0"/>
              <a:t>y la propia </a:t>
            </a:r>
            <a:r>
              <a:rPr lang="es-ES" sz="2400" i="1" dirty="0"/>
              <a:t>Booking.com</a:t>
            </a:r>
          </a:p>
          <a:p>
            <a:pPr algn="just"/>
            <a:r>
              <a:rPr lang="es-ES" sz="2400" i="1" dirty="0"/>
              <a:t>Airbnb</a:t>
            </a:r>
            <a:r>
              <a:rPr lang="es-ES" sz="2400" dirty="0"/>
              <a:t>, además del costo de la habitación, cobra una tarifa de servicio al huésped que es del 14,2%. Los anfitriones también pagan una tarifa de servicio de alrededor del 3%</a:t>
            </a:r>
          </a:p>
        </p:txBody>
      </p:sp>
      <p:pic>
        <p:nvPicPr>
          <p:cNvPr id="7" name="Imagen 6">
            <a:extLst>
              <a:ext uri="{FF2B5EF4-FFF2-40B4-BE49-F238E27FC236}">
                <a16:creationId xmlns:a16="http://schemas.microsoft.com/office/drawing/2014/main" id="{7FD54FF9-BB2D-4D70-9405-32C19112891E}"/>
              </a:ext>
            </a:extLst>
          </p:cNvPr>
          <p:cNvPicPr>
            <a:picLocks noChangeAspect="1"/>
          </p:cNvPicPr>
          <p:nvPr/>
        </p:nvPicPr>
        <p:blipFill>
          <a:blip r:embed="rId6"/>
          <a:stretch>
            <a:fillRect/>
          </a:stretch>
        </p:blipFill>
        <p:spPr>
          <a:xfrm>
            <a:off x="330065" y="252383"/>
            <a:ext cx="1694835" cy="1694835"/>
          </a:xfrm>
          <a:prstGeom prst="rect">
            <a:avLst/>
          </a:prstGeom>
        </p:spPr>
      </p:pic>
    </p:spTree>
    <p:extLst>
      <p:ext uri="{BB962C8B-B14F-4D97-AF65-F5344CB8AC3E}">
        <p14:creationId xmlns:p14="http://schemas.microsoft.com/office/powerpoint/2010/main" val="72611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445D3CB-7FEC-47EB-B883-1B2E683FF7ED}"/>
              </a:ext>
            </a:extLst>
          </p:cNvPr>
          <p:cNvPicPr>
            <a:picLocks noChangeAspect="1"/>
          </p:cNvPicPr>
          <p:nvPr/>
        </p:nvPicPr>
        <p:blipFill>
          <a:blip r:embed="rId2"/>
          <a:stretch>
            <a:fillRect/>
          </a:stretch>
        </p:blipFill>
        <p:spPr>
          <a:xfrm>
            <a:off x="351118" y="194843"/>
            <a:ext cx="1694835" cy="1694835"/>
          </a:xfrm>
          <a:prstGeom prst="rect">
            <a:avLst/>
          </a:prstGeom>
        </p:spPr>
      </p:pic>
      <p:sp>
        <p:nvSpPr>
          <p:cNvPr id="3" name="Rectángulo 2">
            <a:extLst>
              <a:ext uri="{FF2B5EF4-FFF2-40B4-BE49-F238E27FC236}">
                <a16:creationId xmlns:a16="http://schemas.microsoft.com/office/drawing/2014/main" id="{EFDDADB7-D5F8-4CDE-AA3F-019E4DF898BA}"/>
              </a:ext>
            </a:extLst>
          </p:cNvPr>
          <p:cNvSpPr/>
          <p:nvPr/>
        </p:nvSpPr>
        <p:spPr>
          <a:xfrm>
            <a:off x="2505559" y="456610"/>
            <a:ext cx="8808204" cy="3785652"/>
          </a:xfrm>
          <a:prstGeom prst="rect">
            <a:avLst/>
          </a:prstGeom>
        </p:spPr>
        <p:txBody>
          <a:bodyPr wrap="square">
            <a:spAutoFit/>
          </a:bodyPr>
          <a:lstStyle/>
          <a:p>
            <a:pPr algn="just"/>
            <a:r>
              <a:rPr lang="es-ES" sz="2000" dirty="0"/>
              <a:t>Aunque no tienen categorías, las </a:t>
            </a:r>
            <a:r>
              <a:rPr lang="es-ES" sz="2000" dirty="0" err="1"/>
              <a:t>Vv</a:t>
            </a:r>
            <a:r>
              <a:rPr lang="es-ES" sz="2000" dirty="0"/>
              <a:t> pueden ser de dos tipos: ofrecidas en su totalidad, o bien cedidas por habitaciones destinadas a dormitorio.</a:t>
            </a:r>
          </a:p>
          <a:p>
            <a:pPr algn="just"/>
            <a:endParaRPr lang="es-ES" sz="2000" dirty="0"/>
          </a:p>
          <a:p>
            <a:pPr algn="just"/>
            <a:r>
              <a:rPr lang="es-ES" sz="2000" dirty="0"/>
              <a:t>Las </a:t>
            </a:r>
            <a:r>
              <a:rPr lang="es-ES" sz="2000" dirty="0" err="1"/>
              <a:t>Vv</a:t>
            </a:r>
            <a:r>
              <a:rPr lang="es-ES" sz="2000" dirty="0"/>
              <a:t> </a:t>
            </a:r>
            <a:r>
              <a:rPr lang="es-ES" sz="2000" b="1" dirty="0"/>
              <a:t>que se cedan en su totalidad </a:t>
            </a:r>
            <a:r>
              <a:rPr lang="es-ES" sz="2000" dirty="0"/>
              <a:t>estarán compuestas, como mínimo, por un salón-comedor, cocina, dormitorio y cuarto de baño. Podrán ser tipo estudio cuando en el salón-comedor-cocina esté integrado el espacio de dormitorio, en cuyo caso la capacidad máxima será de dos plazas en camas convertibles .</a:t>
            </a:r>
          </a:p>
          <a:p>
            <a:pPr algn="just"/>
            <a:endParaRPr lang="es-ES" sz="2000" dirty="0"/>
          </a:p>
          <a:p>
            <a:pPr algn="just"/>
            <a:r>
              <a:rPr lang="es-ES" sz="2000" dirty="0"/>
              <a:t>En el supuesto de </a:t>
            </a:r>
            <a:r>
              <a:rPr lang="es-ES" sz="2000" dirty="0" err="1"/>
              <a:t>Vv</a:t>
            </a:r>
            <a:r>
              <a:rPr lang="es-ES" sz="2000" dirty="0"/>
              <a:t> </a:t>
            </a:r>
            <a:r>
              <a:rPr lang="es-ES" sz="2000" b="1" dirty="0"/>
              <a:t>cedidas por habitaciones</a:t>
            </a:r>
            <a:r>
              <a:rPr lang="es-ES" sz="2000" dirty="0"/>
              <a:t>, las viviendas deberán contar con cocina, cuarto de baño, salón-comedor y, al menos, un dormitorio destinado al alojamiento turístico distinto al reservado al titular, que debe tener en la vivienda su residencia efectiva. En este supuesto no se permitirán viviendas tipo estudio.</a:t>
            </a:r>
          </a:p>
        </p:txBody>
      </p:sp>
      <p:sp>
        <p:nvSpPr>
          <p:cNvPr id="4" name="Rectángulo 3">
            <a:extLst>
              <a:ext uri="{FF2B5EF4-FFF2-40B4-BE49-F238E27FC236}">
                <a16:creationId xmlns:a16="http://schemas.microsoft.com/office/drawing/2014/main" id="{300181CF-DCAE-416E-82D5-0FFF9F404E05}"/>
              </a:ext>
            </a:extLst>
          </p:cNvPr>
          <p:cNvSpPr/>
          <p:nvPr/>
        </p:nvSpPr>
        <p:spPr>
          <a:xfrm>
            <a:off x="4342020" y="4398169"/>
            <a:ext cx="7088068" cy="1015663"/>
          </a:xfrm>
          <a:prstGeom prst="rect">
            <a:avLst/>
          </a:prstGeom>
        </p:spPr>
        <p:txBody>
          <a:bodyPr wrap="square">
            <a:spAutoFit/>
          </a:bodyPr>
          <a:lstStyle/>
          <a:p>
            <a:r>
              <a:rPr lang="es-ES" sz="2000" dirty="0"/>
              <a:t>El precio es libre, pudiéndose fijar y modificar a lo largo del año. Se podrá exigir la entrega de una fianza. En caso de comprobar que no hay desperfectos, se deberá devolver la fianza inmediatamente. </a:t>
            </a:r>
          </a:p>
        </p:txBody>
      </p:sp>
      <p:pic>
        <p:nvPicPr>
          <p:cNvPr id="5" name="Imagen 4">
            <a:extLst>
              <a:ext uri="{FF2B5EF4-FFF2-40B4-BE49-F238E27FC236}">
                <a16:creationId xmlns:a16="http://schemas.microsoft.com/office/drawing/2014/main" id="{6E0A9B6D-EFCC-479B-B01A-83B9E7B00B5D}"/>
              </a:ext>
            </a:extLst>
          </p:cNvPr>
          <p:cNvPicPr>
            <a:picLocks noChangeAspect="1"/>
          </p:cNvPicPr>
          <p:nvPr/>
        </p:nvPicPr>
        <p:blipFill>
          <a:blip r:embed="rId3"/>
          <a:stretch>
            <a:fillRect/>
          </a:stretch>
        </p:blipFill>
        <p:spPr>
          <a:xfrm>
            <a:off x="351118" y="4398169"/>
            <a:ext cx="3683203" cy="1949121"/>
          </a:xfrm>
          <a:prstGeom prst="rect">
            <a:avLst/>
          </a:prstGeom>
        </p:spPr>
      </p:pic>
    </p:spTree>
    <p:extLst>
      <p:ext uri="{BB962C8B-B14F-4D97-AF65-F5344CB8AC3E}">
        <p14:creationId xmlns:p14="http://schemas.microsoft.com/office/powerpoint/2010/main" val="168181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869C545-9FE0-4DA0-AF13-68CDE24D1022}"/>
              </a:ext>
            </a:extLst>
          </p:cNvPr>
          <p:cNvPicPr>
            <a:picLocks noChangeAspect="1"/>
          </p:cNvPicPr>
          <p:nvPr/>
        </p:nvPicPr>
        <p:blipFill>
          <a:blip r:embed="rId2"/>
          <a:stretch>
            <a:fillRect/>
          </a:stretch>
        </p:blipFill>
        <p:spPr>
          <a:xfrm>
            <a:off x="298269" y="327975"/>
            <a:ext cx="1676545" cy="1676545"/>
          </a:xfrm>
          <a:prstGeom prst="rect">
            <a:avLst/>
          </a:prstGeom>
        </p:spPr>
      </p:pic>
      <p:sp>
        <p:nvSpPr>
          <p:cNvPr id="3" name="Rectángulo 2">
            <a:extLst>
              <a:ext uri="{FF2B5EF4-FFF2-40B4-BE49-F238E27FC236}">
                <a16:creationId xmlns:a16="http://schemas.microsoft.com/office/drawing/2014/main" id="{0DA72C16-3414-4F28-8B64-0DAAD18BDA90}"/>
              </a:ext>
            </a:extLst>
          </p:cNvPr>
          <p:cNvSpPr/>
          <p:nvPr/>
        </p:nvSpPr>
        <p:spPr>
          <a:xfrm>
            <a:off x="2276349" y="327975"/>
            <a:ext cx="9521125" cy="2554545"/>
          </a:xfrm>
          <a:prstGeom prst="rect">
            <a:avLst/>
          </a:prstGeom>
        </p:spPr>
        <p:txBody>
          <a:bodyPr wrap="square">
            <a:spAutoFit/>
          </a:bodyPr>
          <a:lstStyle/>
          <a:p>
            <a:pPr algn="just"/>
            <a:r>
              <a:rPr lang="es-ES" sz="2000" b="1" dirty="0"/>
              <a:t>Decreto n.º 193/2022, de 27 de octubre, por el que se regulan los alojamientos turísticos en las modalidades de campings y áreas de autocaravanas, caravanas, camper y similares en la Región de Murcia.</a:t>
            </a:r>
          </a:p>
          <a:p>
            <a:pPr algn="just"/>
            <a:r>
              <a:rPr lang="es-ES" sz="2000" dirty="0"/>
              <a:t>Es el espacio de terreno debidamente delimitado, dotado y acondicionado para su ocupación temporal mediante precio por usuarios que pretendan hacer vida al aire libre, con fines vacacionales o de ocio y utilizando a tal fin tiendas de campaña, caravanas, autocaravanas, elementos similares fácilmente transportables sin utilizar medios especiales, así como elementos fijos de alojamiento.</a:t>
            </a:r>
          </a:p>
        </p:txBody>
      </p:sp>
      <p:sp>
        <p:nvSpPr>
          <p:cNvPr id="4" name="CuadroTexto 3">
            <a:extLst>
              <a:ext uri="{FF2B5EF4-FFF2-40B4-BE49-F238E27FC236}">
                <a16:creationId xmlns:a16="http://schemas.microsoft.com/office/drawing/2014/main" id="{43141F7E-622C-4DAF-BD01-8F0566AFAFB8}"/>
              </a:ext>
            </a:extLst>
          </p:cNvPr>
          <p:cNvSpPr txBox="1"/>
          <p:nvPr/>
        </p:nvSpPr>
        <p:spPr>
          <a:xfrm>
            <a:off x="394525" y="2964051"/>
            <a:ext cx="11402949" cy="2862322"/>
          </a:xfrm>
          <a:prstGeom prst="rect">
            <a:avLst/>
          </a:prstGeom>
          <a:noFill/>
        </p:spPr>
        <p:txBody>
          <a:bodyPr wrap="square" rtlCol="0">
            <a:spAutoFit/>
          </a:bodyPr>
          <a:lstStyle/>
          <a:p>
            <a:pPr algn="just"/>
            <a:r>
              <a:rPr lang="es-ES" dirty="0"/>
              <a:t>	</a:t>
            </a:r>
            <a:r>
              <a:rPr lang="es-ES" sz="2000" dirty="0"/>
              <a:t>Debemos recordar que </a:t>
            </a:r>
            <a:r>
              <a:rPr lang="es-ES" sz="2000" b="1" dirty="0"/>
              <a:t>la acampada libre en la región está limitada</a:t>
            </a:r>
            <a:r>
              <a:rPr lang="es-ES" sz="2000" dirty="0"/>
              <a:t>. Por razones de protección y salvaguarda de los recursos naturales y medioambientales existentes, no se podrá realizar acampada libre por medio de autocaravanas, caravanas, camper y similares fuera de los establecimientos. Sin embargo, la acampada libre por medio de tiendas de campaña o similares </a:t>
            </a:r>
            <a:r>
              <a:rPr lang="es-ES" sz="2000" b="1" dirty="0"/>
              <a:t>se podrá realizar </a:t>
            </a:r>
            <a:r>
              <a:rPr lang="es-ES" sz="2000" dirty="0"/>
              <a:t>si se dan las siguientes circunstancias:</a:t>
            </a:r>
          </a:p>
          <a:p>
            <a:pPr algn="just"/>
            <a:r>
              <a:rPr lang="es-ES" sz="2000" dirty="0"/>
              <a:t>a) Máximo 3 tiendas de campaña o similares</a:t>
            </a:r>
          </a:p>
          <a:p>
            <a:pPr algn="just"/>
            <a:r>
              <a:rPr lang="es-ES" sz="2000" dirty="0"/>
              <a:t>b) A más de 500 metros de un núcleo urbano o a más de 5 km. de un camping o área de autocaravanas, c) Con una duración máxima de 3 días.</a:t>
            </a:r>
          </a:p>
          <a:p>
            <a:pPr algn="just"/>
            <a:r>
              <a:rPr lang="es-ES" sz="2000" dirty="0"/>
              <a:t>d) En terrenos en que, conforme al artículo 5-1, puedan instalarse alojamientos objeto del presente decreto</a:t>
            </a:r>
          </a:p>
        </p:txBody>
      </p:sp>
    </p:spTree>
    <p:extLst>
      <p:ext uri="{BB962C8B-B14F-4D97-AF65-F5344CB8AC3E}">
        <p14:creationId xmlns:p14="http://schemas.microsoft.com/office/powerpoint/2010/main" val="2884026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F0BD2C3-DBEB-49E2-B723-2C92F2AA5E10}"/>
              </a:ext>
            </a:extLst>
          </p:cNvPr>
          <p:cNvPicPr>
            <a:picLocks noChangeAspect="1"/>
          </p:cNvPicPr>
          <p:nvPr/>
        </p:nvPicPr>
        <p:blipFill>
          <a:blip r:embed="rId2"/>
          <a:stretch>
            <a:fillRect/>
          </a:stretch>
        </p:blipFill>
        <p:spPr>
          <a:xfrm>
            <a:off x="0" y="108488"/>
            <a:ext cx="11984182" cy="6557927"/>
          </a:xfrm>
          <a:prstGeom prst="rect">
            <a:avLst/>
          </a:prstGeom>
        </p:spPr>
      </p:pic>
    </p:spTree>
    <p:extLst>
      <p:ext uri="{BB962C8B-B14F-4D97-AF65-F5344CB8AC3E}">
        <p14:creationId xmlns:p14="http://schemas.microsoft.com/office/powerpoint/2010/main" val="2381121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6F7113D-B435-4765-8881-0F2335B7141D}"/>
              </a:ext>
            </a:extLst>
          </p:cNvPr>
          <p:cNvPicPr>
            <a:picLocks noChangeAspect="1"/>
          </p:cNvPicPr>
          <p:nvPr/>
        </p:nvPicPr>
        <p:blipFill>
          <a:blip r:embed="rId2"/>
          <a:stretch>
            <a:fillRect/>
          </a:stretch>
        </p:blipFill>
        <p:spPr>
          <a:xfrm>
            <a:off x="298268" y="265981"/>
            <a:ext cx="1676545" cy="1676545"/>
          </a:xfrm>
          <a:prstGeom prst="rect">
            <a:avLst/>
          </a:prstGeom>
        </p:spPr>
      </p:pic>
      <p:sp>
        <p:nvSpPr>
          <p:cNvPr id="3" name="Rectángulo 2">
            <a:extLst>
              <a:ext uri="{FF2B5EF4-FFF2-40B4-BE49-F238E27FC236}">
                <a16:creationId xmlns:a16="http://schemas.microsoft.com/office/drawing/2014/main" id="{9584236D-E724-4520-AD3D-304399E25A84}"/>
              </a:ext>
            </a:extLst>
          </p:cNvPr>
          <p:cNvSpPr/>
          <p:nvPr/>
        </p:nvSpPr>
        <p:spPr>
          <a:xfrm>
            <a:off x="2382982" y="265981"/>
            <a:ext cx="9510750" cy="2308324"/>
          </a:xfrm>
          <a:prstGeom prst="rect">
            <a:avLst/>
          </a:prstGeom>
        </p:spPr>
        <p:txBody>
          <a:bodyPr wrap="square">
            <a:spAutoFit/>
          </a:bodyPr>
          <a:lstStyle/>
          <a:p>
            <a:pPr algn="just"/>
            <a:r>
              <a:rPr lang="es-ES" b="1" dirty="0"/>
              <a:t>5 categorías identificadas con estrellas</a:t>
            </a:r>
            <a:r>
              <a:rPr lang="es-ES" dirty="0"/>
              <a:t>, salvo que se trate de zonas de autocaravanas que tendrán categoría única. </a:t>
            </a:r>
          </a:p>
          <a:p>
            <a:pPr algn="just"/>
            <a:endParaRPr lang="es-ES" dirty="0"/>
          </a:p>
          <a:p>
            <a:pPr algn="just"/>
            <a:r>
              <a:rPr lang="es-ES" dirty="0"/>
              <a:t>Solo </a:t>
            </a:r>
            <a:r>
              <a:rPr lang="es-ES" b="1" dirty="0"/>
              <a:t>los de cinco estrellas </a:t>
            </a:r>
            <a:r>
              <a:rPr lang="es-ES" dirty="0"/>
              <a:t>podrán usar la denominación de “lujo”, “</a:t>
            </a:r>
            <a:r>
              <a:rPr lang="es-ES" dirty="0" err="1"/>
              <a:t>glamping</a:t>
            </a:r>
            <a:r>
              <a:rPr lang="es-ES" dirty="0"/>
              <a:t>” o “</a:t>
            </a:r>
            <a:r>
              <a:rPr lang="es-ES" dirty="0" err="1"/>
              <a:t>glamorous</a:t>
            </a:r>
            <a:r>
              <a:rPr lang="es-ES" dirty="0"/>
              <a:t> camping” o similar.</a:t>
            </a:r>
          </a:p>
          <a:p>
            <a:pPr algn="just"/>
            <a:endParaRPr lang="es-ES" dirty="0"/>
          </a:p>
          <a:p>
            <a:pPr algn="just"/>
            <a:r>
              <a:rPr lang="es-ES" dirty="0"/>
              <a:t> Los </a:t>
            </a:r>
            <a:r>
              <a:rPr lang="es-ES" b="1" dirty="0"/>
              <a:t>de cuatro estrellas </a:t>
            </a:r>
            <a:r>
              <a:rPr lang="es-ES" dirty="0"/>
              <a:t>que cumplan ciertos requisitos (ver art. 27), podrán usar la denominación de “zona </a:t>
            </a:r>
            <a:r>
              <a:rPr lang="es-ES" dirty="0" err="1"/>
              <a:t>glamping</a:t>
            </a:r>
            <a:r>
              <a:rPr lang="es-ES" dirty="0"/>
              <a:t>”, “espacio </a:t>
            </a:r>
            <a:r>
              <a:rPr lang="es-ES" dirty="0" err="1"/>
              <a:t>glamping</a:t>
            </a:r>
            <a:r>
              <a:rPr lang="es-ES" dirty="0"/>
              <a:t>” o similar.</a:t>
            </a:r>
          </a:p>
        </p:txBody>
      </p:sp>
      <p:sp>
        <p:nvSpPr>
          <p:cNvPr id="6" name="CuadroTexto 5">
            <a:extLst>
              <a:ext uri="{FF2B5EF4-FFF2-40B4-BE49-F238E27FC236}">
                <a16:creationId xmlns:a16="http://schemas.microsoft.com/office/drawing/2014/main" id="{9618BA52-3C81-438B-9095-537323465B5C}"/>
              </a:ext>
            </a:extLst>
          </p:cNvPr>
          <p:cNvSpPr txBox="1"/>
          <p:nvPr/>
        </p:nvSpPr>
        <p:spPr>
          <a:xfrm>
            <a:off x="334890" y="2843697"/>
            <a:ext cx="5761110" cy="3139321"/>
          </a:xfrm>
          <a:prstGeom prst="rect">
            <a:avLst/>
          </a:prstGeom>
          <a:noFill/>
        </p:spPr>
        <p:txBody>
          <a:bodyPr wrap="square" rtlCol="0">
            <a:spAutoFit/>
          </a:bodyPr>
          <a:lstStyle/>
          <a:p>
            <a:pPr algn="just"/>
            <a:r>
              <a:rPr lang="es-ES" dirty="0"/>
              <a:t>Es posible simultanear la explotación de los campings con otra modalidad de alojamiento turístico, si bien </a:t>
            </a:r>
            <a:r>
              <a:rPr lang="es-ES" b="1" dirty="0"/>
              <a:t>no podrá exceder del 60%  </a:t>
            </a:r>
            <a:r>
              <a:rPr lang="es-ES" dirty="0"/>
              <a:t>(por ejemplo, AT)</a:t>
            </a:r>
          </a:p>
          <a:p>
            <a:pPr algn="just"/>
            <a:endParaRPr lang="es-ES" dirty="0"/>
          </a:p>
          <a:p>
            <a:pPr algn="just"/>
            <a:r>
              <a:rPr lang="es-ES" dirty="0"/>
              <a:t>El decreto </a:t>
            </a:r>
            <a:r>
              <a:rPr lang="es-ES" b="1" dirty="0"/>
              <a:t>prohíbe expresamente el alquiler o cesión permanente</a:t>
            </a:r>
            <a:r>
              <a:rPr lang="es-ES" dirty="0"/>
              <a:t> de parcelas o </a:t>
            </a:r>
            <a:r>
              <a:rPr lang="es-ES" dirty="0" err="1"/>
              <a:t>bungalows</a:t>
            </a:r>
            <a:r>
              <a:rPr lang="es-ES" dirty="0"/>
              <a:t> a un cliente. La estancia en los establecimientos será siempre con carácter temporal, </a:t>
            </a:r>
            <a:r>
              <a:rPr lang="es-ES" b="1" dirty="0"/>
              <a:t>no pudiendo ser superior a 12 meses</a:t>
            </a:r>
            <a:r>
              <a:rPr lang="es-ES" dirty="0"/>
              <a:t>. Se podrá celebrar una nueva reserva para la ocupación de una parcela una vez transcurrido un mes completo desde la extinción de la reserva anterior. </a:t>
            </a:r>
          </a:p>
        </p:txBody>
      </p:sp>
      <p:pic>
        <p:nvPicPr>
          <p:cNvPr id="7" name="Imagen 6">
            <a:extLst>
              <a:ext uri="{FF2B5EF4-FFF2-40B4-BE49-F238E27FC236}">
                <a16:creationId xmlns:a16="http://schemas.microsoft.com/office/drawing/2014/main" id="{8E29548D-2CBF-48B6-9C21-B66145A2852A}"/>
              </a:ext>
            </a:extLst>
          </p:cNvPr>
          <p:cNvPicPr>
            <a:picLocks noChangeAspect="1"/>
          </p:cNvPicPr>
          <p:nvPr/>
        </p:nvPicPr>
        <p:blipFill>
          <a:blip r:embed="rId3"/>
          <a:stretch>
            <a:fillRect/>
          </a:stretch>
        </p:blipFill>
        <p:spPr>
          <a:xfrm>
            <a:off x="6430889" y="2574305"/>
            <a:ext cx="5462844" cy="3678105"/>
          </a:xfrm>
          <a:prstGeom prst="rect">
            <a:avLst/>
          </a:prstGeom>
        </p:spPr>
      </p:pic>
    </p:spTree>
    <p:extLst>
      <p:ext uri="{BB962C8B-B14F-4D97-AF65-F5344CB8AC3E}">
        <p14:creationId xmlns:p14="http://schemas.microsoft.com/office/powerpoint/2010/main" val="192103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2A131B-6BDB-4E3A-A5FE-93E46A4EF29D}"/>
              </a:ext>
            </a:extLst>
          </p:cNvPr>
          <p:cNvPicPr>
            <a:picLocks noChangeAspect="1"/>
          </p:cNvPicPr>
          <p:nvPr/>
        </p:nvPicPr>
        <p:blipFill>
          <a:blip r:embed="rId2"/>
          <a:stretch>
            <a:fillRect/>
          </a:stretch>
        </p:blipFill>
        <p:spPr>
          <a:xfrm>
            <a:off x="303622" y="296695"/>
            <a:ext cx="1609483" cy="1609483"/>
          </a:xfrm>
          <a:prstGeom prst="rect">
            <a:avLst/>
          </a:prstGeom>
        </p:spPr>
      </p:pic>
      <p:sp>
        <p:nvSpPr>
          <p:cNvPr id="3" name="Rectángulo 2">
            <a:extLst>
              <a:ext uri="{FF2B5EF4-FFF2-40B4-BE49-F238E27FC236}">
                <a16:creationId xmlns:a16="http://schemas.microsoft.com/office/drawing/2014/main" id="{7F272D1B-5438-490E-9BF4-19D615716673}"/>
              </a:ext>
            </a:extLst>
          </p:cNvPr>
          <p:cNvSpPr/>
          <p:nvPr/>
        </p:nvSpPr>
        <p:spPr>
          <a:xfrm>
            <a:off x="2078182" y="289679"/>
            <a:ext cx="9712036" cy="2246769"/>
          </a:xfrm>
          <a:prstGeom prst="rect">
            <a:avLst/>
          </a:prstGeom>
        </p:spPr>
        <p:txBody>
          <a:bodyPr wrap="square">
            <a:spAutoFit/>
          </a:bodyPr>
          <a:lstStyle/>
          <a:p>
            <a:pPr algn="just"/>
            <a:r>
              <a:rPr lang="es-ES" sz="2000" dirty="0"/>
              <a:t>Se entiende por casa rural la vivienda que ocupa la totalidad de un edificio o una parte del mismo con acceso independiente, pudiendo ser cedida íntegramente o compartida con el titular o con otros huéspedes. El servicio de hospedaje se prestará mediante precio, con o sin servicios complementarios, en un inmueble situado en el entorno rural, de arquitectura tradicional o contemporánea. No tendrán la consideración de alojamientos rurales los inmuebles ubicados en pisos, considerando como tales las viviendas independientes en un edificio de varias plantas, salvo que se trate de estructura unifamiliar.</a:t>
            </a:r>
          </a:p>
        </p:txBody>
      </p:sp>
      <p:sp>
        <p:nvSpPr>
          <p:cNvPr id="4" name="CuadroTexto 3">
            <a:extLst>
              <a:ext uri="{FF2B5EF4-FFF2-40B4-BE49-F238E27FC236}">
                <a16:creationId xmlns:a16="http://schemas.microsoft.com/office/drawing/2014/main" id="{20E480B3-8E8B-4D8C-B117-E78FF65E7C73}"/>
              </a:ext>
            </a:extLst>
          </p:cNvPr>
          <p:cNvSpPr txBox="1"/>
          <p:nvPr/>
        </p:nvSpPr>
        <p:spPr>
          <a:xfrm>
            <a:off x="581890" y="3305890"/>
            <a:ext cx="4562908" cy="2031325"/>
          </a:xfrm>
          <a:prstGeom prst="rect">
            <a:avLst/>
          </a:prstGeom>
          <a:noFill/>
        </p:spPr>
        <p:txBody>
          <a:bodyPr wrap="square" rtlCol="0">
            <a:spAutoFit/>
          </a:bodyPr>
          <a:lstStyle/>
          <a:p>
            <a:r>
              <a:rPr lang="es-ES" b="1" dirty="0"/>
              <a:t>5 categorías identificadas con estrellas. </a:t>
            </a:r>
            <a:r>
              <a:rPr lang="es-ES" dirty="0"/>
              <a:t>Sistema de puntos:</a:t>
            </a:r>
          </a:p>
          <a:p>
            <a:r>
              <a:rPr lang="es-ES" dirty="0"/>
              <a:t>	1 estrella:   120 puntos </a:t>
            </a:r>
          </a:p>
          <a:p>
            <a:r>
              <a:rPr lang="es-ES" dirty="0"/>
              <a:t>	2 estrellas: 130 puntos </a:t>
            </a:r>
          </a:p>
          <a:p>
            <a:r>
              <a:rPr lang="es-ES" dirty="0"/>
              <a:t>	3 estrellas: 150 puntos </a:t>
            </a:r>
          </a:p>
          <a:p>
            <a:r>
              <a:rPr lang="es-ES" dirty="0"/>
              <a:t>	4 estrellas: 180 puntos </a:t>
            </a:r>
          </a:p>
          <a:p>
            <a:r>
              <a:rPr lang="es-ES" dirty="0"/>
              <a:t>	5 estrellas: 220 puntos</a:t>
            </a:r>
          </a:p>
        </p:txBody>
      </p:sp>
      <p:sp>
        <p:nvSpPr>
          <p:cNvPr id="6" name="CuadroTexto 5">
            <a:extLst>
              <a:ext uri="{FF2B5EF4-FFF2-40B4-BE49-F238E27FC236}">
                <a16:creationId xmlns:a16="http://schemas.microsoft.com/office/drawing/2014/main" id="{5C459DA6-9BF1-4A50-930C-AD1A5C888547}"/>
              </a:ext>
            </a:extLst>
          </p:cNvPr>
          <p:cNvSpPr txBox="1"/>
          <p:nvPr/>
        </p:nvSpPr>
        <p:spPr>
          <a:xfrm>
            <a:off x="5043055" y="2598003"/>
            <a:ext cx="6567055" cy="3970318"/>
          </a:xfrm>
          <a:prstGeom prst="rect">
            <a:avLst/>
          </a:prstGeom>
          <a:noFill/>
        </p:spPr>
        <p:txBody>
          <a:bodyPr wrap="square" rtlCol="0">
            <a:spAutoFit/>
          </a:bodyPr>
          <a:lstStyle/>
          <a:p>
            <a:pPr algn="just"/>
            <a:r>
              <a:rPr lang="es-ES" dirty="0"/>
              <a:t>Especificaciones de la modalidad de </a:t>
            </a:r>
            <a:r>
              <a:rPr lang="es-ES" b="1" dirty="0"/>
              <a:t>régimen compartido. </a:t>
            </a:r>
          </a:p>
          <a:p>
            <a:pPr algn="just"/>
            <a:r>
              <a:rPr lang="es-ES" dirty="0"/>
              <a:t>1. Los cuartos de aseo de los clientes serán distintos de los usados por el titular, en el caso de que el alojamiento sea compartido con estos. </a:t>
            </a:r>
          </a:p>
          <a:p>
            <a:pPr algn="just"/>
            <a:r>
              <a:rPr lang="es-ES" dirty="0"/>
              <a:t>2. El salón comedor del alojamiento podrá ser utilizado en cualquier momento por los clientes. </a:t>
            </a:r>
          </a:p>
          <a:p>
            <a:pPr algn="just"/>
            <a:r>
              <a:rPr lang="es-ES" dirty="0"/>
              <a:t>3. Se garantizará el desayuno, comida y cena a los clientes dentro de la vivienda, bien por ser ofrecido alguno o todos estos servicios por el titular del establecimiento o bien por tener el cliente derecho a utilizar la cocina </a:t>
            </a:r>
          </a:p>
          <a:p>
            <a:pPr algn="just"/>
            <a:r>
              <a:rPr lang="es-ES" dirty="0"/>
              <a:t>4. En el supuesto de que el titular preste, además del alojamiento, como mínimo el servicio de desayuno, se podrá usar la denominación comercial de </a:t>
            </a:r>
            <a:r>
              <a:rPr lang="es-ES" b="1" dirty="0" err="1"/>
              <a:t>Bed</a:t>
            </a:r>
            <a:r>
              <a:rPr lang="es-ES" b="1" dirty="0"/>
              <a:t> and </a:t>
            </a:r>
            <a:r>
              <a:rPr lang="es-ES" b="1" dirty="0" err="1"/>
              <a:t>Breakfast</a:t>
            </a:r>
            <a:r>
              <a:rPr lang="es-ES" b="1" dirty="0"/>
              <a:t> </a:t>
            </a:r>
            <a:r>
              <a:rPr lang="es-ES" dirty="0"/>
              <a:t>(alojamiento y desayuno).</a:t>
            </a:r>
          </a:p>
        </p:txBody>
      </p:sp>
      <p:sp>
        <p:nvSpPr>
          <p:cNvPr id="7" name="Elipse 6">
            <a:extLst>
              <a:ext uri="{FF2B5EF4-FFF2-40B4-BE49-F238E27FC236}">
                <a16:creationId xmlns:a16="http://schemas.microsoft.com/office/drawing/2014/main" id="{B3FAF4E7-9D96-4E80-987E-8682D0B7A089}"/>
              </a:ext>
            </a:extLst>
          </p:cNvPr>
          <p:cNvSpPr/>
          <p:nvPr/>
        </p:nvSpPr>
        <p:spPr>
          <a:xfrm>
            <a:off x="166255" y="2598003"/>
            <a:ext cx="4558145" cy="342872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5320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67AF519-B7AA-4EE4-9067-45CAD2CC86E0}"/>
              </a:ext>
            </a:extLst>
          </p:cNvPr>
          <p:cNvPicPr>
            <a:picLocks noChangeAspect="1"/>
          </p:cNvPicPr>
          <p:nvPr/>
        </p:nvPicPr>
        <p:blipFill>
          <a:blip r:embed="rId2"/>
          <a:stretch>
            <a:fillRect/>
          </a:stretch>
        </p:blipFill>
        <p:spPr>
          <a:xfrm>
            <a:off x="331801" y="284014"/>
            <a:ext cx="1609483" cy="1609483"/>
          </a:xfrm>
          <a:prstGeom prst="rect">
            <a:avLst/>
          </a:prstGeom>
        </p:spPr>
      </p:pic>
      <p:sp>
        <p:nvSpPr>
          <p:cNvPr id="3" name="Rectángulo 2">
            <a:extLst>
              <a:ext uri="{FF2B5EF4-FFF2-40B4-BE49-F238E27FC236}">
                <a16:creationId xmlns:a16="http://schemas.microsoft.com/office/drawing/2014/main" id="{04607AA3-144D-4AE1-AD33-BDE55528AFFF}"/>
              </a:ext>
            </a:extLst>
          </p:cNvPr>
          <p:cNvSpPr/>
          <p:nvPr/>
        </p:nvSpPr>
        <p:spPr>
          <a:xfrm>
            <a:off x="2335077" y="284014"/>
            <a:ext cx="9211159" cy="2554545"/>
          </a:xfrm>
          <a:prstGeom prst="rect">
            <a:avLst/>
          </a:prstGeom>
        </p:spPr>
        <p:txBody>
          <a:bodyPr wrap="square">
            <a:spAutoFit/>
          </a:bodyPr>
          <a:lstStyle/>
          <a:p>
            <a:r>
              <a:rPr lang="es-ES" sz="2000" b="1" dirty="0"/>
              <a:t>Servicios mínimos incluidos en el precio. </a:t>
            </a:r>
          </a:p>
          <a:p>
            <a:r>
              <a:rPr lang="es-ES" sz="2000" dirty="0"/>
              <a:t>	a. Limpieza previa al inicio de la estancia </a:t>
            </a:r>
          </a:p>
          <a:p>
            <a:r>
              <a:rPr lang="es-ES" sz="2000" dirty="0"/>
              <a:t>	b. Suministro de agua </a:t>
            </a:r>
          </a:p>
          <a:p>
            <a:r>
              <a:rPr lang="es-ES" sz="2000" dirty="0"/>
              <a:t>	c. Suministro de energía eléctrica </a:t>
            </a:r>
          </a:p>
          <a:p>
            <a:r>
              <a:rPr lang="es-ES" sz="2000" dirty="0"/>
              <a:t>	d. Calefacción </a:t>
            </a:r>
          </a:p>
          <a:p>
            <a:r>
              <a:rPr lang="es-ES" sz="2000" dirty="0"/>
              <a:t>	e. Agua caliente sanitaria </a:t>
            </a:r>
          </a:p>
          <a:p>
            <a:r>
              <a:rPr lang="es-ES" sz="2000" dirty="0"/>
              <a:t>	f. Cambio de lencería de cama y baño a la entrada de nuevos clientes </a:t>
            </a:r>
          </a:p>
          <a:p>
            <a:r>
              <a:rPr lang="es-ES" sz="2000" dirty="0"/>
              <a:t>	g. Conservación, mantenimiento y reparaciones </a:t>
            </a:r>
          </a:p>
        </p:txBody>
      </p:sp>
      <p:sp>
        <p:nvSpPr>
          <p:cNvPr id="4" name="Rectángulo 3">
            <a:extLst>
              <a:ext uri="{FF2B5EF4-FFF2-40B4-BE49-F238E27FC236}">
                <a16:creationId xmlns:a16="http://schemas.microsoft.com/office/drawing/2014/main" id="{FBB34080-C991-4C74-8400-350FB5F86A5B}"/>
              </a:ext>
            </a:extLst>
          </p:cNvPr>
          <p:cNvSpPr/>
          <p:nvPr/>
        </p:nvSpPr>
        <p:spPr>
          <a:xfrm>
            <a:off x="196311" y="3429000"/>
            <a:ext cx="6096000" cy="1938992"/>
          </a:xfrm>
          <a:prstGeom prst="rect">
            <a:avLst/>
          </a:prstGeom>
        </p:spPr>
        <p:txBody>
          <a:bodyPr>
            <a:spAutoFit/>
          </a:bodyPr>
          <a:lstStyle/>
          <a:p>
            <a:pPr algn="just"/>
            <a:r>
              <a:rPr lang="es-ES" sz="2000" b="1" dirty="0"/>
              <a:t>El precio comprenderá también, si los hubiere</a:t>
            </a:r>
            <a:r>
              <a:rPr lang="es-ES" sz="2000" dirty="0"/>
              <a:t>: Jardines, terrazas y salones sociales con sus equipamientos; Parques infantiles; Aparcamientos al aire libre, sin vigilancia, ni reserva de plazas; Piscinas, que deberán ajustarse a la normativa vigente en la materia, y el mobiliario propio de las mismas</a:t>
            </a:r>
          </a:p>
        </p:txBody>
      </p:sp>
      <p:pic>
        <p:nvPicPr>
          <p:cNvPr id="6" name="Imagen 5">
            <a:extLst>
              <a:ext uri="{FF2B5EF4-FFF2-40B4-BE49-F238E27FC236}">
                <a16:creationId xmlns:a16="http://schemas.microsoft.com/office/drawing/2014/main" id="{5B5DE034-DD35-44E3-B32B-57C7BBBFA79F}"/>
              </a:ext>
            </a:extLst>
          </p:cNvPr>
          <p:cNvPicPr>
            <a:picLocks noChangeAspect="1"/>
          </p:cNvPicPr>
          <p:nvPr/>
        </p:nvPicPr>
        <p:blipFill>
          <a:blip r:embed="rId3"/>
          <a:stretch>
            <a:fillRect/>
          </a:stretch>
        </p:blipFill>
        <p:spPr>
          <a:xfrm>
            <a:off x="6447296" y="3022168"/>
            <a:ext cx="5412904" cy="3511981"/>
          </a:xfrm>
          <a:prstGeom prst="rect">
            <a:avLst/>
          </a:prstGeom>
        </p:spPr>
      </p:pic>
    </p:spTree>
    <p:extLst>
      <p:ext uri="{BB962C8B-B14F-4D97-AF65-F5344CB8AC3E}">
        <p14:creationId xmlns:p14="http://schemas.microsoft.com/office/powerpoint/2010/main" val="2910765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5DDD40-6409-4345-9C88-DE0A001EE62A}"/>
              </a:ext>
            </a:extLst>
          </p:cNvPr>
          <p:cNvSpPr txBox="1"/>
          <p:nvPr/>
        </p:nvSpPr>
        <p:spPr>
          <a:xfrm>
            <a:off x="635431" y="914400"/>
            <a:ext cx="2391232" cy="646331"/>
          </a:xfrm>
          <a:prstGeom prst="rect">
            <a:avLst/>
          </a:prstGeom>
          <a:noFill/>
        </p:spPr>
        <p:txBody>
          <a:bodyPr wrap="none" rtlCol="0">
            <a:spAutoFit/>
          </a:bodyPr>
          <a:lstStyle/>
          <a:p>
            <a:r>
              <a:rPr lang="es-ES" sz="3600" dirty="0"/>
              <a:t>ALBERGUES</a:t>
            </a:r>
          </a:p>
        </p:txBody>
      </p:sp>
      <p:sp>
        <p:nvSpPr>
          <p:cNvPr id="3" name="Elipse 2">
            <a:extLst>
              <a:ext uri="{FF2B5EF4-FFF2-40B4-BE49-F238E27FC236}">
                <a16:creationId xmlns:a16="http://schemas.microsoft.com/office/drawing/2014/main" id="{E032F458-BFC0-44B2-B958-7F01B0BAF1C6}"/>
              </a:ext>
            </a:extLst>
          </p:cNvPr>
          <p:cNvSpPr/>
          <p:nvPr/>
        </p:nvSpPr>
        <p:spPr>
          <a:xfrm>
            <a:off x="247973" y="619932"/>
            <a:ext cx="2960176" cy="1363851"/>
          </a:xfrm>
          <a:prstGeom prst="ellipse">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a:extLst>
              <a:ext uri="{FF2B5EF4-FFF2-40B4-BE49-F238E27FC236}">
                <a16:creationId xmlns:a16="http://schemas.microsoft.com/office/drawing/2014/main" id="{459B4393-FADB-407F-9A31-5D2011D37CAB}"/>
              </a:ext>
            </a:extLst>
          </p:cNvPr>
          <p:cNvSpPr/>
          <p:nvPr/>
        </p:nvSpPr>
        <p:spPr>
          <a:xfrm>
            <a:off x="5256931" y="698956"/>
            <a:ext cx="1915544" cy="1015663"/>
          </a:xfrm>
          <a:prstGeom prst="rect">
            <a:avLst/>
          </a:prstGeom>
        </p:spPr>
        <p:txBody>
          <a:bodyPr wrap="square">
            <a:spAutoFit/>
          </a:bodyPr>
          <a:lstStyle/>
          <a:p>
            <a:r>
              <a:rPr lang="es-ES" sz="2000" dirty="0"/>
              <a:t>D. 123/2018, Aún no se ha fijado el rótulo</a:t>
            </a:r>
          </a:p>
        </p:txBody>
      </p:sp>
      <p:sp>
        <p:nvSpPr>
          <p:cNvPr id="5" name="Flecha: hacia la izquierda 4">
            <a:extLst>
              <a:ext uri="{FF2B5EF4-FFF2-40B4-BE49-F238E27FC236}">
                <a16:creationId xmlns:a16="http://schemas.microsoft.com/office/drawing/2014/main" id="{10290EDC-30C1-4D9F-8AAE-A89AE88186C5}"/>
              </a:ext>
            </a:extLst>
          </p:cNvPr>
          <p:cNvSpPr/>
          <p:nvPr/>
        </p:nvSpPr>
        <p:spPr>
          <a:xfrm>
            <a:off x="3642102" y="852845"/>
            <a:ext cx="1547670" cy="7078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6DAD37C4-6425-4EB1-959B-4DF7B6CDE1CF}"/>
              </a:ext>
            </a:extLst>
          </p:cNvPr>
          <p:cNvSpPr/>
          <p:nvPr/>
        </p:nvSpPr>
        <p:spPr>
          <a:xfrm>
            <a:off x="687092" y="2495227"/>
            <a:ext cx="10817816" cy="4093428"/>
          </a:xfrm>
          <a:prstGeom prst="rect">
            <a:avLst/>
          </a:prstGeom>
        </p:spPr>
        <p:txBody>
          <a:bodyPr wrap="square">
            <a:spAutoFit/>
          </a:bodyPr>
          <a:lstStyle/>
          <a:p>
            <a:pPr algn="just"/>
            <a:r>
              <a:rPr lang="es-ES" sz="2000" dirty="0"/>
              <a:t>La norma contempla dos tipos de albergues:</a:t>
            </a:r>
          </a:p>
          <a:p>
            <a:pPr marL="342900" indent="-342900" algn="just">
              <a:buAutoNum type="arabicPeriod"/>
            </a:pPr>
            <a:r>
              <a:rPr lang="es-ES" sz="2000" b="1" dirty="0"/>
              <a:t>Albergues turísticos: </a:t>
            </a:r>
            <a:r>
              <a:rPr lang="es-ES" sz="2000" dirty="0"/>
              <a:t>aquellos establecimientos que faciliten, mediante precio, servicio de alojamiento mayoritariamente en habitaciones de capacidad múltiple o compartida.</a:t>
            </a:r>
          </a:p>
          <a:p>
            <a:pPr algn="just"/>
            <a:endParaRPr lang="es-ES" sz="2000" dirty="0"/>
          </a:p>
          <a:p>
            <a:pPr algn="just"/>
            <a:r>
              <a:rPr lang="es-ES" sz="2000" b="1" dirty="0"/>
              <a:t>2. Albergue juvenil </a:t>
            </a:r>
            <a:r>
              <a:rPr lang="es-ES" sz="2000" dirty="0"/>
              <a:t>el establecimiento que, teniendo la clasificación de albergue turístico se destina a dar alojamiento, como lugar de paso, de estancia o de realización de una actividad, preferentemente a jóvenes alberguistas, de forma individual o colectiva, como marco de una actividad de tiempo libre o formativa.</a:t>
            </a:r>
          </a:p>
          <a:p>
            <a:pPr algn="just"/>
            <a:r>
              <a:rPr lang="es-ES" sz="2000" dirty="0"/>
              <a:t> 	</a:t>
            </a:r>
            <a:r>
              <a:rPr lang="es-ES" sz="2000" b="1" dirty="0"/>
              <a:t>Categorías:</a:t>
            </a:r>
          </a:p>
          <a:p>
            <a:pPr algn="just"/>
            <a:r>
              <a:rPr lang="es-ES" sz="2000" dirty="0"/>
              <a:t>		1. Dos estrellas 		(pueden usar la denominación “</a:t>
            </a:r>
            <a:r>
              <a:rPr lang="es-ES" sz="2000" dirty="0" err="1"/>
              <a:t>Hostel</a:t>
            </a:r>
            <a:r>
              <a:rPr lang="es-ES" sz="2000" dirty="0"/>
              <a:t>”)</a:t>
            </a:r>
          </a:p>
          <a:p>
            <a:pPr algn="just"/>
            <a:r>
              <a:rPr lang="es-ES" sz="2000" dirty="0"/>
              <a:t>		2. Una estrella		(pueden usar la denominación “</a:t>
            </a:r>
            <a:r>
              <a:rPr lang="es-ES" sz="2000" dirty="0" err="1"/>
              <a:t>Hostel</a:t>
            </a:r>
            <a:r>
              <a:rPr lang="es-ES" sz="2000" dirty="0"/>
              <a:t>”)</a:t>
            </a:r>
          </a:p>
          <a:p>
            <a:pPr algn="just"/>
            <a:r>
              <a:rPr lang="es-ES" sz="2000" dirty="0"/>
              <a:t>		3. Albergue-refugio 	(exclusivamente en habitaciones de capacidad múltiple, 					compartimentadas o no, pudiendo carecer de mobiliario) </a:t>
            </a:r>
          </a:p>
        </p:txBody>
      </p:sp>
      <p:pic>
        <p:nvPicPr>
          <p:cNvPr id="8" name="Imagen 7">
            <a:extLst>
              <a:ext uri="{FF2B5EF4-FFF2-40B4-BE49-F238E27FC236}">
                <a16:creationId xmlns:a16="http://schemas.microsoft.com/office/drawing/2014/main" id="{3DF225BB-A934-4239-9FF9-0218C12B7366}"/>
              </a:ext>
            </a:extLst>
          </p:cNvPr>
          <p:cNvPicPr>
            <a:picLocks noChangeAspect="1"/>
          </p:cNvPicPr>
          <p:nvPr/>
        </p:nvPicPr>
        <p:blipFill>
          <a:blip r:embed="rId2"/>
          <a:stretch>
            <a:fillRect/>
          </a:stretch>
        </p:blipFill>
        <p:spPr>
          <a:xfrm>
            <a:off x="7639455" y="387458"/>
            <a:ext cx="3596816" cy="2080324"/>
          </a:xfrm>
          <a:prstGeom prst="rect">
            <a:avLst/>
          </a:prstGeom>
        </p:spPr>
      </p:pic>
    </p:spTree>
    <p:extLst>
      <p:ext uri="{BB962C8B-B14F-4D97-AF65-F5344CB8AC3E}">
        <p14:creationId xmlns:p14="http://schemas.microsoft.com/office/powerpoint/2010/main" val="1364718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A0351FD7-503D-42E8-A00E-4535C483F3C5}"/>
              </a:ext>
            </a:extLst>
          </p:cNvPr>
          <p:cNvGraphicFramePr>
            <a:graphicFrameLocks noGrp="1"/>
          </p:cNvGraphicFramePr>
          <p:nvPr>
            <p:extLst>
              <p:ext uri="{D42A27DB-BD31-4B8C-83A1-F6EECF244321}">
                <p14:modId xmlns:p14="http://schemas.microsoft.com/office/powerpoint/2010/main" val="683354892"/>
              </p:ext>
            </p:extLst>
          </p:nvPr>
        </p:nvGraphicFramePr>
        <p:xfrm>
          <a:off x="838200" y="480449"/>
          <a:ext cx="10515600" cy="3502614"/>
        </p:xfrm>
        <a:graphic>
          <a:graphicData uri="http://schemas.openxmlformats.org/drawingml/2006/table">
            <a:tbl>
              <a:tblPr firstRow="1" firstCol="1" bandRow="1"/>
              <a:tblGrid>
                <a:gridCol w="1051560">
                  <a:extLst>
                    <a:ext uri="{9D8B030D-6E8A-4147-A177-3AD203B41FA5}">
                      <a16:colId xmlns:a16="http://schemas.microsoft.com/office/drawing/2014/main" val="776017811"/>
                    </a:ext>
                  </a:extLst>
                </a:gridCol>
                <a:gridCol w="1051560">
                  <a:extLst>
                    <a:ext uri="{9D8B030D-6E8A-4147-A177-3AD203B41FA5}">
                      <a16:colId xmlns:a16="http://schemas.microsoft.com/office/drawing/2014/main" val="3515699401"/>
                    </a:ext>
                  </a:extLst>
                </a:gridCol>
                <a:gridCol w="1051560">
                  <a:extLst>
                    <a:ext uri="{9D8B030D-6E8A-4147-A177-3AD203B41FA5}">
                      <a16:colId xmlns:a16="http://schemas.microsoft.com/office/drawing/2014/main" val="1591494806"/>
                    </a:ext>
                  </a:extLst>
                </a:gridCol>
                <a:gridCol w="1051560">
                  <a:extLst>
                    <a:ext uri="{9D8B030D-6E8A-4147-A177-3AD203B41FA5}">
                      <a16:colId xmlns:a16="http://schemas.microsoft.com/office/drawing/2014/main" val="2238654592"/>
                    </a:ext>
                  </a:extLst>
                </a:gridCol>
                <a:gridCol w="1051560">
                  <a:extLst>
                    <a:ext uri="{9D8B030D-6E8A-4147-A177-3AD203B41FA5}">
                      <a16:colId xmlns:a16="http://schemas.microsoft.com/office/drawing/2014/main" val="1418360947"/>
                    </a:ext>
                  </a:extLst>
                </a:gridCol>
                <a:gridCol w="1051560">
                  <a:extLst>
                    <a:ext uri="{9D8B030D-6E8A-4147-A177-3AD203B41FA5}">
                      <a16:colId xmlns:a16="http://schemas.microsoft.com/office/drawing/2014/main" val="2471779595"/>
                    </a:ext>
                  </a:extLst>
                </a:gridCol>
                <a:gridCol w="1051560">
                  <a:extLst>
                    <a:ext uri="{9D8B030D-6E8A-4147-A177-3AD203B41FA5}">
                      <a16:colId xmlns:a16="http://schemas.microsoft.com/office/drawing/2014/main" val="3099538254"/>
                    </a:ext>
                  </a:extLst>
                </a:gridCol>
                <a:gridCol w="1051560">
                  <a:extLst>
                    <a:ext uri="{9D8B030D-6E8A-4147-A177-3AD203B41FA5}">
                      <a16:colId xmlns:a16="http://schemas.microsoft.com/office/drawing/2014/main" val="351930435"/>
                    </a:ext>
                  </a:extLst>
                </a:gridCol>
                <a:gridCol w="1051560">
                  <a:extLst>
                    <a:ext uri="{9D8B030D-6E8A-4147-A177-3AD203B41FA5}">
                      <a16:colId xmlns:a16="http://schemas.microsoft.com/office/drawing/2014/main" val="2372535963"/>
                    </a:ext>
                  </a:extLst>
                </a:gridCol>
                <a:gridCol w="1051560">
                  <a:extLst>
                    <a:ext uri="{9D8B030D-6E8A-4147-A177-3AD203B41FA5}">
                      <a16:colId xmlns:a16="http://schemas.microsoft.com/office/drawing/2014/main" val="773077387"/>
                    </a:ext>
                  </a:extLst>
                </a:gridCol>
              </a:tblGrid>
              <a:tr h="347048">
                <a:tc>
                  <a:txBody>
                    <a:bodyPr/>
                    <a:lstStyle/>
                    <a:p>
                      <a:pPr algn="ctr">
                        <a:lnSpc>
                          <a:spcPct val="107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H</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0">
                      <a:fgClr>
                        <a:schemeClr val="accent1"/>
                      </a:fgClr>
                      <a:bgClr>
                        <a:schemeClr val="bg1"/>
                      </a:bgClr>
                    </a:pattFill>
                  </a:tcPr>
                </a:tc>
                <a:tc>
                  <a:txBody>
                    <a:bodyPr/>
                    <a:lstStyle/>
                    <a:p>
                      <a:pPr algn="ctr">
                        <a:lnSpc>
                          <a:spcPct val="107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HA</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0">
                      <a:fgClr>
                        <a:schemeClr val="accent1"/>
                      </a:fgClr>
                      <a:bgClr>
                        <a:schemeClr val="bg1"/>
                      </a:bgClr>
                    </a:pattFill>
                  </a:tcPr>
                </a:tc>
                <a:tc>
                  <a:txBody>
                    <a:bodyPr/>
                    <a:lstStyle/>
                    <a:p>
                      <a:pPr algn="ctr">
                        <a:lnSpc>
                          <a:spcPct val="107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Hs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0">
                      <a:fgClr>
                        <a:schemeClr val="accent1"/>
                      </a:fgClr>
                      <a:bgClr>
                        <a:schemeClr val="bg1"/>
                      </a:bgClr>
                    </a:pattFill>
                  </a:tcPr>
                </a:tc>
                <a:tc>
                  <a:txBody>
                    <a:bodyPr/>
                    <a:lstStyle/>
                    <a:p>
                      <a:pPr algn="ctr">
                        <a:lnSpc>
                          <a:spcPct val="107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P</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0">
                      <a:fgClr>
                        <a:schemeClr val="accent1"/>
                      </a:fgClr>
                      <a:bgClr>
                        <a:schemeClr val="bg1"/>
                      </a:bgClr>
                    </a:pattFill>
                  </a:tcPr>
                </a:tc>
                <a:tc>
                  <a:txBody>
                    <a:bodyPr/>
                    <a:lstStyle/>
                    <a:p>
                      <a:pPr algn="ctr">
                        <a:lnSpc>
                          <a:spcPct val="107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AT</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92D050"/>
                      </a:fgClr>
                      <a:bgClr>
                        <a:schemeClr val="bg1"/>
                      </a:bgClr>
                    </a:pattFill>
                  </a:tcPr>
                </a:tc>
                <a:tc>
                  <a:txBody>
                    <a:bodyPr/>
                    <a:lstStyle/>
                    <a:p>
                      <a:pPr algn="ctr">
                        <a:lnSpc>
                          <a:spcPct val="107000"/>
                        </a:lnSpc>
                        <a:spcAft>
                          <a:spcPts val="0"/>
                        </a:spcAft>
                      </a:pPr>
                      <a:r>
                        <a:rPr lang="es-ES" sz="2000" b="1" dirty="0" err="1">
                          <a:effectLst/>
                          <a:latin typeface="Calibri" panose="020F0502020204030204" pitchFamily="34" charset="0"/>
                          <a:ea typeface="Calibri" panose="020F0502020204030204" pitchFamily="34" charset="0"/>
                          <a:cs typeface="Times New Roman" panose="02020603050405020304" pitchFamily="18" charset="0"/>
                        </a:rPr>
                        <a:t>Vv</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92D050"/>
                      </a:fgClr>
                      <a:bgClr>
                        <a:schemeClr val="bg1"/>
                      </a:bgClr>
                    </a:pattFill>
                  </a:tcPr>
                </a:tc>
                <a:tc>
                  <a:txBody>
                    <a:bodyPr/>
                    <a:lstStyle/>
                    <a:p>
                      <a:pPr algn="ctr">
                        <a:lnSpc>
                          <a:spcPct val="107000"/>
                        </a:lnSpc>
                        <a:spcAft>
                          <a:spcPts val="0"/>
                        </a:spcAft>
                      </a:pPr>
                      <a:r>
                        <a:rPr lang="es-ES" sz="2000" b="1" dirty="0" err="1">
                          <a:effectLst/>
                          <a:latin typeface="Calibri" panose="020F0502020204030204" pitchFamily="34" charset="0"/>
                          <a:ea typeface="Calibri" panose="020F0502020204030204" pitchFamily="34" charset="0"/>
                          <a:cs typeface="Times New Roman" panose="02020603050405020304" pitchFamily="18" charset="0"/>
                        </a:rPr>
                        <a:t>Cp</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92D050"/>
                      </a:fgClr>
                      <a:bgClr>
                        <a:schemeClr val="bg1"/>
                      </a:bgClr>
                    </a:pattFill>
                  </a:tcPr>
                </a:tc>
                <a:tc>
                  <a:txBody>
                    <a:bodyPr/>
                    <a:lstStyle/>
                    <a:p>
                      <a:pPr algn="ctr">
                        <a:lnSpc>
                          <a:spcPct val="107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Cr</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92D050"/>
                      </a:fgClr>
                      <a:bgClr>
                        <a:schemeClr val="bg1"/>
                      </a:bgClr>
                    </a:pattFill>
                  </a:tcPr>
                </a:tc>
                <a:tc>
                  <a:txBody>
                    <a:bodyPr/>
                    <a:lstStyle/>
                    <a:p>
                      <a:pPr algn="ctr">
                        <a:lnSpc>
                          <a:spcPct val="107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Alb</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0">
                      <a:fgClr>
                        <a:srgbClr val="92D050"/>
                      </a:fgClr>
                      <a:bgClr>
                        <a:schemeClr val="bg1"/>
                      </a:bgClr>
                    </a:pattFill>
                  </a:tcPr>
                </a:tc>
                <a:extLst>
                  <a:ext uri="{0D108BD9-81ED-4DB2-BD59-A6C34878D82A}">
                    <a16:rowId xmlns:a16="http://schemas.microsoft.com/office/drawing/2014/main" val="768792719"/>
                  </a:ext>
                </a:extLst>
              </a:tr>
              <a:tr h="347048">
                <a:tc>
                  <a:txBody>
                    <a:bodyPr/>
                    <a:lstStyle/>
                    <a:p>
                      <a:pPr algn="ctr">
                        <a:lnSpc>
                          <a:spcPct val="107000"/>
                        </a:lnSpc>
                        <a:spcAft>
                          <a:spcPts val="0"/>
                        </a:spcAft>
                      </a:pPr>
                      <a:r>
                        <a:rPr lang="es-ES" sz="2000" b="1" dirty="0" err="1">
                          <a:effectLst/>
                          <a:latin typeface="Calibri" panose="020F0502020204030204" pitchFamily="34" charset="0"/>
                          <a:ea typeface="Calibri" panose="020F0502020204030204" pitchFamily="34" charset="0"/>
                          <a:cs typeface="Times New Roman" panose="02020603050405020304" pitchFamily="18" charset="0"/>
                        </a:rPr>
                        <a:t>Categ</a:t>
                      </a:r>
                      <a:r>
                        <a:rPr lang="es-ES"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5 llaves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526438"/>
                  </a:ext>
                </a:extLst>
              </a:tr>
              <a:tr h="347048">
                <a:tc>
                  <a:txBody>
                    <a:bodyPr/>
                    <a:lstStyle/>
                    <a:p>
                      <a:pPr algn="ctr">
                        <a:lnSpc>
                          <a:spcPct val="107000"/>
                        </a:lnSpc>
                        <a:spcAft>
                          <a:spcPts val="0"/>
                        </a:spcAft>
                      </a:pPr>
                      <a:r>
                        <a:rPr lang="es-ES" sz="1600" b="1"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RM</a:t>
                      </a:r>
                    </a:p>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Total o por hab. </a:t>
                      </a:r>
                    </a:p>
                    <a:p>
                      <a:pPr algn="ctr">
                        <a:lnSpc>
                          <a:spcPct val="107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906973"/>
                  </a:ext>
                </a:extLst>
              </a:tr>
              <a:tr h="347048">
                <a:tc>
                  <a:txBody>
                    <a:bodyPr/>
                    <a:lstStyle/>
                    <a:p>
                      <a:pPr algn="ctr">
                        <a:lnSpc>
                          <a:spcPct val="107000"/>
                        </a:lnSpc>
                        <a:spcAft>
                          <a:spcPts val="0"/>
                        </a:spcAft>
                      </a:pPr>
                      <a:r>
                        <a:rPr lang="es-ES" sz="1600" b="1"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350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350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140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extLst>
                  <a:ext uri="{0D108BD9-81ED-4DB2-BD59-A6C34878D82A}">
                    <a16:rowId xmlns:a16="http://schemas.microsoft.com/office/drawing/2014/main" val="4143600972"/>
                  </a:ext>
                </a:extLst>
              </a:tr>
              <a:tr h="347048">
                <a:tc>
                  <a:txBody>
                    <a:bodyPr/>
                    <a:lstStyle/>
                    <a:p>
                      <a:pPr algn="ctr">
                        <a:lnSpc>
                          <a:spcPct val="107000"/>
                        </a:lnSpc>
                        <a:spcAft>
                          <a:spcPts val="0"/>
                        </a:spcAft>
                      </a:pPr>
                      <a:r>
                        <a:rPr lang="es-ES" sz="1600" b="1"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425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425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extLst>
                  <a:ext uri="{0D108BD9-81ED-4DB2-BD59-A6C34878D82A}">
                    <a16:rowId xmlns:a16="http://schemas.microsoft.com/office/drawing/2014/main" val="2877530395"/>
                  </a:ext>
                </a:extLst>
              </a:tr>
              <a:tr h="347048">
                <a:tc>
                  <a:txBody>
                    <a:bodyPr/>
                    <a:lstStyle/>
                    <a:p>
                      <a:pPr algn="ctr">
                        <a:lnSpc>
                          <a:spcPct val="107000"/>
                        </a:lnSpc>
                        <a:spcAft>
                          <a:spcPts val="0"/>
                        </a:spcAft>
                      </a:pPr>
                      <a:r>
                        <a:rPr lang="es-ES" sz="1600" b="1"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extLst>
                  <a:ext uri="{0D108BD9-81ED-4DB2-BD59-A6C34878D82A}">
                    <a16:rowId xmlns:a16="http://schemas.microsoft.com/office/drawing/2014/main" val="902411994"/>
                  </a:ext>
                </a:extLst>
              </a:tr>
              <a:tr h="347048">
                <a:tc>
                  <a:txBody>
                    <a:bodyPr/>
                    <a:lstStyle/>
                    <a:p>
                      <a:pPr algn="ctr">
                        <a:lnSpc>
                          <a:spcPct val="107000"/>
                        </a:lnSpc>
                        <a:spcAft>
                          <a:spcPts val="0"/>
                        </a:spcAft>
                      </a:pPr>
                      <a:r>
                        <a:rPr lang="es-ES" sz="1600" b="1" dirty="0">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700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280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extLst>
                  <a:ext uri="{0D108BD9-81ED-4DB2-BD59-A6C34878D82A}">
                    <a16:rowId xmlns:a16="http://schemas.microsoft.com/office/drawing/2014/main" val="2471178056"/>
                  </a:ext>
                </a:extLst>
              </a:tr>
              <a:tr h="1073278">
                <a:tc>
                  <a:txBody>
                    <a:bodyPr/>
                    <a:lstStyle/>
                    <a:p>
                      <a:pPr algn="ctr">
                        <a:lnSpc>
                          <a:spcPct val="107000"/>
                        </a:lnSpc>
                        <a:spcAft>
                          <a:spcPts val="0"/>
                        </a:spcAft>
                      </a:pPr>
                      <a:r>
                        <a:rPr lang="es-ES" sz="2000" b="1" dirty="0">
                          <a:effectLst/>
                          <a:latin typeface="Calibri" panose="020F0502020204030204" pitchFamily="34" charset="0"/>
                          <a:ea typeface="Calibri" panose="020F0502020204030204" pitchFamily="34" charset="0"/>
                          <a:cs typeface="Times New Roman" panose="02020603050405020304" pitchFamily="18" charset="0"/>
                        </a:rPr>
                        <a:t>Denom. Esp.</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000" dirty="0" err="1">
                          <a:effectLst/>
                          <a:latin typeface="Calibri" panose="020F0502020204030204" pitchFamily="34" charset="0"/>
                          <a:ea typeface="Calibri" panose="020F0502020204030204" pitchFamily="34" charset="0"/>
                          <a:cs typeface="Times New Roman" panose="02020603050405020304" pitchFamily="18" charset="0"/>
                        </a:rPr>
                        <a:t>Sup</a:t>
                      </a:r>
                      <a:r>
                        <a:rPr lang="es-ES" sz="2000" dirty="0">
                          <a:effectLst/>
                          <a:latin typeface="Calibri" panose="020F0502020204030204" pitchFamily="34" charset="0"/>
                          <a:ea typeface="Calibri" panose="020F0502020204030204" pitchFamily="34" charset="0"/>
                          <a:cs typeface="Times New Roman" panose="02020603050405020304" pitchFamily="18" charset="0"/>
                        </a:rPr>
                        <a:t>. o Lujo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dirty="0" err="1">
                          <a:effectLst/>
                          <a:latin typeface="Calibri" panose="020F0502020204030204" pitchFamily="34" charset="0"/>
                          <a:ea typeface="Calibri" panose="020F0502020204030204" pitchFamily="34" charset="0"/>
                          <a:cs typeface="Times New Roman" panose="02020603050405020304" pitchFamily="18" charset="0"/>
                        </a:rPr>
                        <a:t>Sup</a:t>
                      </a:r>
                      <a:r>
                        <a:rPr lang="es-ES" sz="2000" dirty="0">
                          <a:effectLst/>
                          <a:latin typeface="Calibri" panose="020F0502020204030204" pitchFamily="34" charset="0"/>
                          <a:ea typeface="Calibri" panose="020F0502020204030204" pitchFamily="34" charset="0"/>
                          <a:cs typeface="Times New Roman" panose="02020603050405020304" pitchFamily="18" charset="0"/>
                        </a:rPr>
                        <a:t>. o Lujo</a:t>
                      </a:r>
                    </a:p>
                    <a:p>
                      <a:pPr>
                        <a:lnSpc>
                          <a:spcPct val="107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B&amp;B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B&amp;B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1800" dirty="0" err="1">
                          <a:effectLst/>
                          <a:latin typeface="Calibri" panose="020F0502020204030204" pitchFamily="34" charset="0"/>
                          <a:ea typeface="Calibri" panose="020F0502020204030204" pitchFamily="34" charset="0"/>
                          <a:cs typeface="Times New Roman" panose="02020603050405020304" pitchFamily="18" charset="0"/>
                        </a:rPr>
                        <a:t>Glamping</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B&amp;B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s-ES" sz="1800" dirty="0" err="1">
                          <a:effectLst/>
                          <a:latin typeface="Calibri" panose="020F0502020204030204" pitchFamily="34" charset="0"/>
                          <a:ea typeface="Calibri" panose="020F0502020204030204" pitchFamily="34" charset="0"/>
                          <a:cs typeface="Times New Roman" panose="02020603050405020304" pitchFamily="18" charset="0"/>
                        </a:rPr>
                        <a:t>Hostel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448817"/>
                  </a:ext>
                </a:extLst>
              </a:tr>
            </a:tbl>
          </a:graphicData>
        </a:graphic>
      </p:graphicFrame>
      <p:sp>
        <p:nvSpPr>
          <p:cNvPr id="6" name="CuadroTexto 5">
            <a:extLst>
              <a:ext uri="{FF2B5EF4-FFF2-40B4-BE49-F238E27FC236}">
                <a16:creationId xmlns:a16="http://schemas.microsoft.com/office/drawing/2014/main" id="{7A1C0025-E2AE-4CF9-A1FA-9CD5EAEA6007}"/>
              </a:ext>
            </a:extLst>
          </p:cNvPr>
          <p:cNvSpPr txBox="1"/>
          <p:nvPr/>
        </p:nvSpPr>
        <p:spPr>
          <a:xfrm>
            <a:off x="838200" y="4153546"/>
            <a:ext cx="5531603" cy="369332"/>
          </a:xfrm>
          <a:prstGeom prst="rect">
            <a:avLst/>
          </a:prstGeom>
          <a:noFill/>
        </p:spPr>
        <p:txBody>
          <a:bodyPr wrap="square" rtlCol="0">
            <a:spAutoFit/>
          </a:bodyPr>
          <a:lstStyle/>
          <a:p>
            <a:r>
              <a:rPr lang="es-ES" dirty="0"/>
              <a:t>RM: No hay puntos sino Requisitos Mínimos</a:t>
            </a:r>
          </a:p>
        </p:txBody>
      </p:sp>
      <p:sp>
        <p:nvSpPr>
          <p:cNvPr id="7" name="CuadroTexto 6">
            <a:extLst>
              <a:ext uri="{FF2B5EF4-FFF2-40B4-BE49-F238E27FC236}">
                <a16:creationId xmlns:a16="http://schemas.microsoft.com/office/drawing/2014/main" id="{A2997751-6132-40A5-8884-063BC4AF0A62}"/>
              </a:ext>
            </a:extLst>
          </p:cNvPr>
          <p:cNvSpPr txBox="1"/>
          <p:nvPr/>
        </p:nvSpPr>
        <p:spPr>
          <a:xfrm>
            <a:off x="2047808" y="5021452"/>
            <a:ext cx="8096384" cy="646331"/>
          </a:xfrm>
          <a:prstGeom prst="rect">
            <a:avLst/>
          </a:prstGeom>
          <a:noFill/>
        </p:spPr>
        <p:txBody>
          <a:bodyPr wrap="none" rtlCol="0">
            <a:spAutoFit/>
          </a:bodyPr>
          <a:lstStyle/>
          <a:p>
            <a:r>
              <a:rPr lang="es-ES" sz="3600" b="1" dirty="0"/>
              <a:t>RESUMEN ALOJAMIENTOS Y CATEGORÍAS</a:t>
            </a:r>
          </a:p>
        </p:txBody>
      </p:sp>
    </p:spTree>
    <p:extLst>
      <p:ext uri="{BB962C8B-B14F-4D97-AF65-F5344CB8AC3E}">
        <p14:creationId xmlns:p14="http://schemas.microsoft.com/office/powerpoint/2010/main" val="147388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B77DA81-504D-4EC6-85F5-DDBD599A715C}"/>
              </a:ext>
            </a:extLst>
          </p:cNvPr>
          <p:cNvSpPr txBox="1"/>
          <p:nvPr/>
        </p:nvSpPr>
        <p:spPr>
          <a:xfrm>
            <a:off x="712923" y="305068"/>
            <a:ext cx="11081288" cy="6247864"/>
          </a:xfrm>
          <a:prstGeom prst="rect">
            <a:avLst/>
          </a:prstGeom>
          <a:noFill/>
        </p:spPr>
        <p:txBody>
          <a:bodyPr wrap="square" rtlCol="0">
            <a:spAutoFit/>
          </a:bodyPr>
          <a:lstStyle/>
          <a:p>
            <a:pPr marL="514350" indent="-514350">
              <a:buAutoNum type="arabicPeriod"/>
            </a:pPr>
            <a:r>
              <a:rPr lang="es-ES" sz="3200" b="1" dirty="0"/>
              <a:t>ALOJAMIENTOS HOTELEROS (D. 38/2018, de 18 de abril)</a:t>
            </a:r>
          </a:p>
          <a:p>
            <a:endParaRPr lang="es-ES" sz="3200" b="1" dirty="0"/>
          </a:p>
          <a:p>
            <a:r>
              <a:rPr lang="es-ES" sz="2400" dirty="0"/>
              <a:t>Novedades:</a:t>
            </a:r>
          </a:p>
          <a:p>
            <a:pPr marL="342900" indent="-342900" algn="just">
              <a:buFont typeface="Arial" panose="020B0604020202020204" pitchFamily="34" charset="0"/>
              <a:buChar char="•"/>
            </a:pPr>
            <a:r>
              <a:rPr lang="es-ES" sz="2400" dirty="0"/>
              <a:t>	Se recupera la figura del Hostal</a:t>
            </a:r>
          </a:p>
          <a:p>
            <a:pPr marL="342900" indent="-342900" algn="just">
              <a:buFont typeface="Arial" panose="020B0604020202020204" pitchFamily="34" charset="0"/>
              <a:buChar char="•"/>
            </a:pPr>
            <a:r>
              <a:rPr lang="es-ES" sz="2400" dirty="0"/>
              <a:t>	Nuevo sistema de clasificación por puntos</a:t>
            </a:r>
          </a:p>
          <a:p>
            <a:pPr marL="342900" indent="-342900" algn="just">
              <a:buFont typeface="Arial" panose="020B0604020202020204" pitchFamily="34" charset="0"/>
              <a:buChar char="•"/>
            </a:pPr>
            <a:r>
              <a:rPr lang="es-ES" sz="2400" dirty="0"/>
              <a:t>	Los Hostales y pensiones con desayuno pueden denominarse </a:t>
            </a:r>
            <a:r>
              <a:rPr lang="es-ES" sz="2400" i="1" dirty="0" err="1"/>
              <a:t>Bed</a:t>
            </a:r>
            <a:r>
              <a:rPr lang="es-ES" sz="2400" i="1" dirty="0"/>
              <a:t> and 	</a:t>
            </a:r>
            <a:r>
              <a:rPr lang="es-ES" sz="2400" i="1" dirty="0" err="1"/>
              <a:t>Breakfast</a:t>
            </a:r>
            <a:r>
              <a:rPr lang="es-ES" sz="2400" i="1" dirty="0"/>
              <a:t> (B&amp;B)</a:t>
            </a:r>
          </a:p>
          <a:p>
            <a:pPr marL="342900" indent="-342900" algn="just">
              <a:buFont typeface="Arial" panose="020B0604020202020204" pitchFamily="34" charset="0"/>
              <a:buChar char="•"/>
              <a:tabLst>
                <a:tab pos="263525" algn="l"/>
              </a:tabLst>
            </a:pPr>
            <a:r>
              <a:rPr lang="es-ES" sz="2400" i="1" dirty="0"/>
              <a:t>	</a:t>
            </a:r>
            <a:r>
              <a:rPr lang="es-ES" sz="2400" dirty="0"/>
              <a:t>Desaparecen las Hospederías Rurales que pasan a ser hoteles</a:t>
            </a:r>
          </a:p>
          <a:p>
            <a:pPr marL="342900" indent="-342900" algn="just">
              <a:buFont typeface="Arial" panose="020B0604020202020204" pitchFamily="34" charset="0"/>
              <a:buChar char="•"/>
              <a:tabLst>
                <a:tab pos="263525" algn="l"/>
              </a:tabLst>
            </a:pPr>
            <a:endParaRPr lang="es-ES" sz="2400" dirty="0"/>
          </a:p>
          <a:p>
            <a:pPr algn="just">
              <a:tabLst>
                <a:tab pos="263525" algn="l"/>
              </a:tabLst>
            </a:pPr>
            <a:endParaRPr lang="es-ES" sz="2400" dirty="0"/>
          </a:p>
          <a:p>
            <a:pPr algn="just">
              <a:tabLst>
                <a:tab pos="263525" algn="l"/>
              </a:tabLst>
            </a:pPr>
            <a:r>
              <a:rPr lang="es-ES" sz="2400" dirty="0"/>
              <a:t>Modalidades: 		1. Hoteles: de cinco, cuatro, tres, dos y una estrella.</a:t>
            </a:r>
          </a:p>
          <a:p>
            <a:pPr algn="just">
              <a:tabLst>
                <a:tab pos="263525" algn="l"/>
              </a:tabLst>
            </a:pPr>
            <a:r>
              <a:rPr lang="es-ES" sz="2400" dirty="0"/>
              <a:t>				2. Hoteles-Apartamentos: de cinco, cuatro, tres, dos y una 					estrella.</a:t>
            </a:r>
          </a:p>
          <a:p>
            <a:pPr algn="just">
              <a:tabLst>
                <a:tab pos="263525" algn="l"/>
              </a:tabLst>
            </a:pPr>
            <a:r>
              <a:rPr lang="es-ES" sz="2400" dirty="0"/>
              <a:t>				3. Hostales: de dos y una estrella.</a:t>
            </a:r>
          </a:p>
          <a:p>
            <a:pPr algn="just">
              <a:tabLst>
                <a:tab pos="263525" algn="l"/>
              </a:tabLst>
            </a:pPr>
            <a:r>
              <a:rPr lang="es-ES" sz="2400" dirty="0"/>
              <a:t>				4. Pensiones.</a:t>
            </a:r>
          </a:p>
          <a:p>
            <a:pPr algn="just">
              <a:tabLst>
                <a:tab pos="263525" algn="l"/>
              </a:tabLst>
            </a:pPr>
            <a:endParaRPr lang="es-ES" sz="2400" dirty="0"/>
          </a:p>
        </p:txBody>
      </p:sp>
      <p:sp>
        <p:nvSpPr>
          <p:cNvPr id="5" name="Abrir llave 4">
            <a:extLst>
              <a:ext uri="{FF2B5EF4-FFF2-40B4-BE49-F238E27FC236}">
                <a16:creationId xmlns:a16="http://schemas.microsoft.com/office/drawing/2014/main" id="{56ED7192-7A93-4015-B92D-CE67EF6C0C3C}"/>
              </a:ext>
            </a:extLst>
          </p:cNvPr>
          <p:cNvSpPr/>
          <p:nvPr/>
        </p:nvSpPr>
        <p:spPr>
          <a:xfrm>
            <a:off x="2681207" y="4184542"/>
            <a:ext cx="960895" cy="210777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286488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E03936E-CB0C-44A1-B4DB-6C1E32CD8FED}"/>
              </a:ext>
            </a:extLst>
          </p:cNvPr>
          <p:cNvSpPr txBox="1"/>
          <p:nvPr/>
        </p:nvSpPr>
        <p:spPr>
          <a:xfrm>
            <a:off x="495947" y="371960"/>
            <a:ext cx="10616339" cy="6247864"/>
          </a:xfrm>
          <a:prstGeom prst="rect">
            <a:avLst/>
          </a:prstGeom>
          <a:noFill/>
        </p:spPr>
        <p:txBody>
          <a:bodyPr wrap="square" rtlCol="0">
            <a:spAutoFit/>
          </a:bodyPr>
          <a:lstStyle/>
          <a:p>
            <a:pPr marL="457200" indent="-457200">
              <a:buFont typeface="Arial" panose="020B0604020202020204" pitchFamily="34" charset="0"/>
              <a:buChar char="•"/>
            </a:pPr>
            <a:r>
              <a:rPr lang="es-ES" sz="2800" dirty="0"/>
              <a:t>Compatibilidad:  en un mismo establecimiento puede existir el H y el HA</a:t>
            </a:r>
          </a:p>
          <a:p>
            <a:pPr marL="457200" indent="-457200">
              <a:buFont typeface="Arial" panose="020B0604020202020204" pitchFamily="34" charset="0"/>
              <a:buChar char="•"/>
            </a:pPr>
            <a:endParaRPr lang="es-ES" sz="2800" dirty="0"/>
          </a:p>
          <a:p>
            <a:pPr marL="457200" indent="-457200">
              <a:buFont typeface="Arial" panose="020B0604020202020204" pitchFamily="34" charset="0"/>
              <a:buChar char="•"/>
            </a:pPr>
            <a:r>
              <a:rPr lang="es-ES" sz="2800" dirty="0"/>
              <a:t>Accesibilidad y carácter público de los establecimientos para personas con discapacidad, uso público y prohibición de mascotas salvo perros lazarillo y “</a:t>
            </a:r>
            <a:r>
              <a:rPr lang="es-ES" sz="2800" dirty="0" err="1"/>
              <a:t>pet</a:t>
            </a:r>
            <a:r>
              <a:rPr lang="es-ES" sz="2800" dirty="0"/>
              <a:t> </a:t>
            </a:r>
            <a:r>
              <a:rPr lang="es-ES" sz="2800" dirty="0" err="1"/>
              <a:t>friendly</a:t>
            </a:r>
            <a:r>
              <a:rPr lang="es-ES" sz="2800" dirty="0"/>
              <a:t>”</a:t>
            </a:r>
          </a:p>
          <a:p>
            <a:pPr marL="457200" indent="-457200">
              <a:buFont typeface="Arial" panose="020B0604020202020204" pitchFamily="34" charset="0"/>
              <a:buChar char="•"/>
            </a:pPr>
            <a:endParaRPr lang="es-ES" sz="2800" dirty="0"/>
          </a:p>
          <a:p>
            <a:pPr marL="457200" indent="-457200">
              <a:buFont typeface="Arial" panose="020B0604020202020204" pitchFamily="34" charset="0"/>
              <a:buChar char="•"/>
            </a:pPr>
            <a:r>
              <a:rPr lang="es-ES" sz="2800" dirty="0"/>
              <a:t>Distintivo y categoría obligatorio</a:t>
            </a:r>
          </a:p>
          <a:p>
            <a:pPr marL="457200" indent="-457200">
              <a:buFont typeface="Arial" panose="020B0604020202020204" pitchFamily="34" charset="0"/>
              <a:buChar char="•"/>
            </a:pPr>
            <a:endParaRPr lang="es-ES" sz="2800" dirty="0"/>
          </a:p>
          <a:p>
            <a:pPr marL="457200" indent="-457200">
              <a:buFont typeface="Arial" panose="020B0604020202020204" pitchFamily="34" charset="0"/>
              <a:buChar char="•"/>
            </a:pPr>
            <a:r>
              <a:rPr lang="es-ES" sz="2800" dirty="0"/>
              <a:t>Director o encargado obligatorio en todos los establecimientos</a:t>
            </a:r>
          </a:p>
          <a:p>
            <a:pPr marL="457200" indent="-457200">
              <a:buFont typeface="Arial" panose="020B0604020202020204" pitchFamily="34" charset="0"/>
              <a:buChar char="•"/>
            </a:pPr>
            <a:endParaRPr lang="es-ES" sz="2800" dirty="0"/>
          </a:p>
          <a:p>
            <a:pPr marL="457200" indent="-457200">
              <a:buFont typeface="Arial" panose="020B0604020202020204" pitchFamily="34" charset="0"/>
              <a:buChar char="•"/>
            </a:pPr>
            <a:r>
              <a:rPr lang="es-ES" sz="2800" dirty="0"/>
              <a:t>Seguro de Responsabilidad Civil que cubra un mínimo de 500.000 €/siniestro</a:t>
            </a:r>
          </a:p>
          <a:p>
            <a:endParaRPr lang="es-ES" dirty="0"/>
          </a:p>
          <a:p>
            <a:endParaRPr lang="es-ES" dirty="0"/>
          </a:p>
        </p:txBody>
      </p:sp>
      <p:pic>
        <p:nvPicPr>
          <p:cNvPr id="3" name="Imagen 2">
            <a:extLst>
              <a:ext uri="{FF2B5EF4-FFF2-40B4-BE49-F238E27FC236}">
                <a16:creationId xmlns:a16="http://schemas.microsoft.com/office/drawing/2014/main" id="{E4811290-75E4-4E5C-B73B-9DE20EEECFD9}"/>
              </a:ext>
            </a:extLst>
          </p:cNvPr>
          <p:cNvPicPr>
            <a:picLocks noChangeAspect="1"/>
          </p:cNvPicPr>
          <p:nvPr/>
        </p:nvPicPr>
        <p:blipFill>
          <a:blip r:embed="rId2"/>
          <a:stretch>
            <a:fillRect/>
          </a:stretch>
        </p:blipFill>
        <p:spPr>
          <a:xfrm>
            <a:off x="7236256" y="2566987"/>
            <a:ext cx="2647950" cy="1724025"/>
          </a:xfrm>
          <a:prstGeom prst="rect">
            <a:avLst/>
          </a:prstGeom>
        </p:spPr>
      </p:pic>
    </p:spTree>
    <p:extLst>
      <p:ext uri="{BB962C8B-B14F-4D97-AF65-F5344CB8AC3E}">
        <p14:creationId xmlns:p14="http://schemas.microsoft.com/office/powerpoint/2010/main" val="399917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556FB4-8EF8-4727-AA47-7654BE9A6978}"/>
              </a:ext>
            </a:extLst>
          </p:cNvPr>
          <p:cNvSpPr txBox="1"/>
          <p:nvPr/>
        </p:nvSpPr>
        <p:spPr>
          <a:xfrm>
            <a:off x="167898" y="120402"/>
            <a:ext cx="11856204" cy="6617196"/>
          </a:xfrm>
          <a:prstGeom prst="rect">
            <a:avLst/>
          </a:prstGeom>
          <a:noFill/>
        </p:spPr>
        <p:txBody>
          <a:bodyPr wrap="square" rtlCol="0">
            <a:spAutoFit/>
          </a:bodyPr>
          <a:lstStyle/>
          <a:p>
            <a:pPr marL="342900" indent="-342900">
              <a:buFont typeface="Arial" panose="020B0604020202020204" pitchFamily="34" charset="0"/>
              <a:buChar char="•"/>
            </a:pPr>
            <a:r>
              <a:rPr lang="es-ES" sz="2400" b="1" dirty="0"/>
              <a:t>Régimen de precios y reservas: </a:t>
            </a:r>
          </a:p>
          <a:p>
            <a:pPr marL="342900" indent="-342900">
              <a:buFont typeface="Arial" panose="020B0604020202020204" pitchFamily="34" charset="0"/>
              <a:buChar char="•"/>
            </a:pPr>
            <a:endParaRPr lang="es-ES" sz="2000" b="1" dirty="0"/>
          </a:p>
          <a:p>
            <a:pPr marL="185738" indent="-185738" algn="just">
              <a:buAutoNum type="arabicPeriod"/>
              <a:tabLst>
                <a:tab pos="806450" algn="l"/>
              </a:tabLst>
            </a:pPr>
            <a:r>
              <a:rPr lang="es-ES" sz="2000" dirty="0"/>
              <a:t>La recepción y conserjería constituirán el centro de relación con los clientes a efectos administrativos, de asistencia e información</a:t>
            </a:r>
          </a:p>
          <a:p>
            <a:pPr algn="just"/>
            <a:endParaRPr lang="es-ES" sz="2000" dirty="0"/>
          </a:p>
          <a:p>
            <a:r>
              <a:rPr lang="es-ES" sz="2000" dirty="0"/>
              <a:t>2. Hojas de reclamaciones obligatorias</a:t>
            </a:r>
          </a:p>
          <a:p>
            <a:endParaRPr lang="es-ES" sz="2000" dirty="0"/>
          </a:p>
          <a:p>
            <a:r>
              <a:rPr lang="es-ES" sz="2000" dirty="0"/>
              <a:t>3. Lavandería y planchado: si existe el servicio la empresa es responsable</a:t>
            </a:r>
          </a:p>
          <a:p>
            <a:endParaRPr lang="es-ES" sz="2000" dirty="0"/>
          </a:p>
          <a:p>
            <a:r>
              <a:rPr lang="es-ES" sz="2000" dirty="0"/>
              <a:t>4. Si no hay cajas fuertes individuales es obligatoria una caja fuerte centralizada</a:t>
            </a:r>
          </a:p>
          <a:p>
            <a:endParaRPr lang="es-ES" sz="2000" dirty="0"/>
          </a:p>
          <a:p>
            <a:r>
              <a:rPr lang="es-ES" sz="2000" dirty="0"/>
              <a:t>5. Si ofrecen comedor, dispondrán de cocina. Tanto para huéspedes como público</a:t>
            </a:r>
          </a:p>
          <a:p>
            <a:endParaRPr lang="es-ES" sz="2000" dirty="0"/>
          </a:p>
          <a:p>
            <a:r>
              <a:rPr lang="es-ES" sz="2000" dirty="0"/>
              <a:t>6. Precios libres y expuestos al público. Factura detallada obligatoria</a:t>
            </a:r>
          </a:p>
          <a:p>
            <a:endParaRPr lang="es-ES" sz="2000" dirty="0"/>
          </a:p>
          <a:p>
            <a:r>
              <a:rPr lang="es-ES" sz="2000" dirty="0"/>
              <a:t>7. Reservas y anulaciones: se puede cargar una cantidad en concepto de señal. La reserva se mantiene hasta las 12 h. del día siguiente al previsto para la llegada</a:t>
            </a:r>
          </a:p>
          <a:p>
            <a:endParaRPr lang="es-ES" sz="2000" dirty="0"/>
          </a:p>
          <a:p>
            <a:r>
              <a:rPr lang="es-ES" sz="2000" dirty="0"/>
              <a:t>8. Admisión: </a:t>
            </a:r>
            <a:r>
              <a:rPr lang="es-ES" sz="2000" dirty="0" err="1"/>
              <a:t>welcome</a:t>
            </a:r>
            <a:r>
              <a:rPr lang="es-ES" sz="2000" dirty="0"/>
              <a:t> </a:t>
            </a:r>
            <a:r>
              <a:rPr lang="es-ES" sz="2000" dirty="0" err="1"/>
              <a:t>card</a:t>
            </a:r>
            <a:endParaRPr lang="es-ES" sz="2000" dirty="0"/>
          </a:p>
          <a:p>
            <a:r>
              <a:rPr lang="es-ES" sz="2000" dirty="0"/>
              <a:t>9. El alojamiento comienza a las 15:00 h del día de llegada y termina a las 12:00 del día de salida</a:t>
            </a:r>
          </a:p>
          <a:p>
            <a:r>
              <a:rPr lang="es-ES" sz="2000" dirty="0"/>
              <a:t>10. Obligatorio el registro de todos los ocupantes. Colaboración estadística con ITREM</a:t>
            </a:r>
          </a:p>
        </p:txBody>
      </p:sp>
      <p:pic>
        <p:nvPicPr>
          <p:cNvPr id="3" name="Imagen 2">
            <a:extLst>
              <a:ext uri="{FF2B5EF4-FFF2-40B4-BE49-F238E27FC236}">
                <a16:creationId xmlns:a16="http://schemas.microsoft.com/office/drawing/2014/main" id="{4399A623-0EFA-4895-9D1E-6064FA91EF04}"/>
              </a:ext>
            </a:extLst>
          </p:cNvPr>
          <p:cNvPicPr>
            <a:picLocks noChangeAspect="1"/>
          </p:cNvPicPr>
          <p:nvPr/>
        </p:nvPicPr>
        <p:blipFill>
          <a:blip r:embed="rId2"/>
          <a:stretch>
            <a:fillRect/>
          </a:stretch>
        </p:blipFill>
        <p:spPr>
          <a:xfrm>
            <a:off x="8722881" y="1685925"/>
            <a:ext cx="2619375" cy="1743075"/>
          </a:xfrm>
          <a:prstGeom prst="rect">
            <a:avLst/>
          </a:prstGeom>
        </p:spPr>
      </p:pic>
    </p:spTree>
    <p:extLst>
      <p:ext uri="{BB962C8B-B14F-4D97-AF65-F5344CB8AC3E}">
        <p14:creationId xmlns:p14="http://schemas.microsoft.com/office/powerpoint/2010/main" val="235250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94DB5D-46E3-43C2-B80B-16833A082A39}"/>
              </a:ext>
            </a:extLst>
          </p:cNvPr>
          <p:cNvPicPr>
            <a:picLocks noChangeAspect="1"/>
          </p:cNvPicPr>
          <p:nvPr/>
        </p:nvPicPr>
        <p:blipFill>
          <a:blip r:embed="rId2"/>
          <a:stretch>
            <a:fillRect/>
          </a:stretch>
        </p:blipFill>
        <p:spPr>
          <a:xfrm>
            <a:off x="116560" y="95250"/>
            <a:ext cx="4457700" cy="6762750"/>
          </a:xfrm>
          <a:prstGeom prst="rect">
            <a:avLst/>
          </a:prstGeom>
        </p:spPr>
      </p:pic>
      <p:pic>
        <p:nvPicPr>
          <p:cNvPr id="3" name="Imagen 2">
            <a:extLst>
              <a:ext uri="{FF2B5EF4-FFF2-40B4-BE49-F238E27FC236}">
                <a16:creationId xmlns:a16="http://schemas.microsoft.com/office/drawing/2014/main" id="{4BC415BC-43AB-4B1B-A54F-793FDC7F05C6}"/>
              </a:ext>
            </a:extLst>
          </p:cNvPr>
          <p:cNvPicPr>
            <a:picLocks noChangeAspect="1"/>
          </p:cNvPicPr>
          <p:nvPr/>
        </p:nvPicPr>
        <p:blipFill>
          <a:blip r:embed="rId3"/>
          <a:stretch>
            <a:fillRect/>
          </a:stretch>
        </p:blipFill>
        <p:spPr>
          <a:xfrm>
            <a:off x="8068522" y="95250"/>
            <a:ext cx="2131906" cy="2200275"/>
          </a:xfrm>
          <a:prstGeom prst="rect">
            <a:avLst/>
          </a:prstGeom>
        </p:spPr>
      </p:pic>
      <p:pic>
        <p:nvPicPr>
          <p:cNvPr id="4" name="Imagen 3">
            <a:extLst>
              <a:ext uri="{FF2B5EF4-FFF2-40B4-BE49-F238E27FC236}">
                <a16:creationId xmlns:a16="http://schemas.microsoft.com/office/drawing/2014/main" id="{0F734EA3-91DD-44D4-BCD1-B0A17CFEF4F6}"/>
              </a:ext>
            </a:extLst>
          </p:cNvPr>
          <p:cNvPicPr>
            <a:picLocks noChangeAspect="1"/>
          </p:cNvPicPr>
          <p:nvPr/>
        </p:nvPicPr>
        <p:blipFill>
          <a:blip r:embed="rId4"/>
          <a:stretch>
            <a:fillRect/>
          </a:stretch>
        </p:blipFill>
        <p:spPr>
          <a:xfrm>
            <a:off x="6096000" y="2295525"/>
            <a:ext cx="6076950" cy="4562475"/>
          </a:xfrm>
          <a:prstGeom prst="rect">
            <a:avLst/>
          </a:prstGeom>
        </p:spPr>
      </p:pic>
    </p:spTree>
    <p:extLst>
      <p:ext uri="{BB962C8B-B14F-4D97-AF65-F5344CB8AC3E}">
        <p14:creationId xmlns:p14="http://schemas.microsoft.com/office/powerpoint/2010/main" val="247772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85EF026-EB81-41B6-B329-1ACF78D560D8}"/>
              </a:ext>
            </a:extLst>
          </p:cNvPr>
          <p:cNvPicPr>
            <a:picLocks noChangeAspect="1"/>
          </p:cNvPicPr>
          <p:nvPr/>
        </p:nvPicPr>
        <p:blipFill>
          <a:blip r:embed="rId2"/>
          <a:stretch>
            <a:fillRect/>
          </a:stretch>
        </p:blipFill>
        <p:spPr>
          <a:xfrm>
            <a:off x="391516" y="297235"/>
            <a:ext cx="1707028" cy="1707028"/>
          </a:xfrm>
          <a:prstGeom prst="rect">
            <a:avLst/>
          </a:prstGeom>
        </p:spPr>
      </p:pic>
      <p:sp>
        <p:nvSpPr>
          <p:cNvPr id="4" name="CuadroTexto 3">
            <a:extLst>
              <a:ext uri="{FF2B5EF4-FFF2-40B4-BE49-F238E27FC236}">
                <a16:creationId xmlns:a16="http://schemas.microsoft.com/office/drawing/2014/main" id="{CB403B00-9A2E-4AD9-9AAE-A0A6FCECE26A}"/>
              </a:ext>
            </a:extLst>
          </p:cNvPr>
          <p:cNvSpPr txBox="1"/>
          <p:nvPr/>
        </p:nvSpPr>
        <p:spPr>
          <a:xfrm>
            <a:off x="2417735" y="330999"/>
            <a:ext cx="9382749" cy="1631216"/>
          </a:xfrm>
          <a:prstGeom prst="rect">
            <a:avLst/>
          </a:prstGeom>
          <a:noFill/>
        </p:spPr>
        <p:txBody>
          <a:bodyPr wrap="square" rtlCol="0">
            <a:spAutoFit/>
          </a:bodyPr>
          <a:lstStyle/>
          <a:p>
            <a:pPr algn="just"/>
            <a:r>
              <a:rPr lang="es-ES" sz="2000" dirty="0"/>
              <a:t>Establecimientos que, ofreciendo alojamiento mediante precio, con o sin comedor y otros servicios complementarios, ocupen la totalidad de uno o varios edificios o parte independizada de ellos, constituyendo sus dependencias un todo homogéneo, con entradas, ascensores y escaleras de uso exclusivo y que reúnan los requisitos exigidos en el Decreto.</a:t>
            </a:r>
          </a:p>
        </p:txBody>
      </p:sp>
      <p:sp>
        <p:nvSpPr>
          <p:cNvPr id="5" name="CuadroTexto 4">
            <a:extLst>
              <a:ext uri="{FF2B5EF4-FFF2-40B4-BE49-F238E27FC236}">
                <a16:creationId xmlns:a16="http://schemas.microsoft.com/office/drawing/2014/main" id="{8572BD67-A7B9-4478-B99C-D034E0CBE0F3}"/>
              </a:ext>
            </a:extLst>
          </p:cNvPr>
          <p:cNvSpPr txBox="1"/>
          <p:nvPr/>
        </p:nvSpPr>
        <p:spPr>
          <a:xfrm>
            <a:off x="821410" y="2603715"/>
            <a:ext cx="4685963" cy="400110"/>
          </a:xfrm>
          <a:prstGeom prst="rect">
            <a:avLst/>
          </a:prstGeom>
          <a:noFill/>
        </p:spPr>
        <p:txBody>
          <a:bodyPr wrap="none" rtlCol="0">
            <a:spAutoFit/>
          </a:bodyPr>
          <a:lstStyle/>
          <a:p>
            <a:r>
              <a:rPr lang="es-ES" sz="2000" dirty="0"/>
              <a:t>Cinco categorías identificadas con estrellas </a:t>
            </a:r>
          </a:p>
        </p:txBody>
      </p:sp>
      <p:sp>
        <p:nvSpPr>
          <p:cNvPr id="6" name="Estrella: 5 puntas 5">
            <a:extLst>
              <a:ext uri="{FF2B5EF4-FFF2-40B4-BE49-F238E27FC236}">
                <a16:creationId xmlns:a16="http://schemas.microsoft.com/office/drawing/2014/main" id="{3D9719B1-BC2E-4828-89D4-C8B6D557B5FE}"/>
              </a:ext>
            </a:extLst>
          </p:cNvPr>
          <p:cNvSpPr/>
          <p:nvPr/>
        </p:nvSpPr>
        <p:spPr>
          <a:xfrm>
            <a:off x="5449264" y="2076772"/>
            <a:ext cx="1061440" cy="925377"/>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a:extLst>
              <a:ext uri="{FF2B5EF4-FFF2-40B4-BE49-F238E27FC236}">
                <a16:creationId xmlns:a16="http://schemas.microsoft.com/office/drawing/2014/main" id="{AA02BC9D-3093-4D2B-8FE7-FE7B5E18004E}"/>
              </a:ext>
            </a:extLst>
          </p:cNvPr>
          <p:cNvPicPr>
            <a:picLocks noChangeAspect="1"/>
          </p:cNvPicPr>
          <p:nvPr/>
        </p:nvPicPr>
        <p:blipFill>
          <a:blip r:embed="rId3"/>
          <a:stretch>
            <a:fillRect/>
          </a:stretch>
        </p:blipFill>
        <p:spPr>
          <a:xfrm>
            <a:off x="9945386" y="2072830"/>
            <a:ext cx="951058" cy="957155"/>
          </a:xfrm>
          <a:prstGeom prst="rect">
            <a:avLst/>
          </a:prstGeom>
        </p:spPr>
      </p:pic>
      <p:pic>
        <p:nvPicPr>
          <p:cNvPr id="8" name="Imagen 7">
            <a:extLst>
              <a:ext uri="{FF2B5EF4-FFF2-40B4-BE49-F238E27FC236}">
                <a16:creationId xmlns:a16="http://schemas.microsoft.com/office/drawing/2014/main" id="{25A55AAD-6F75-4B8D-A65A-6113AC59F9FD}"/>
              </a:ext>
            </a:extLst>
          </p:cNvPr>
          <p:cNvPicPr>
            <a:picLocks noChangeAspect="1"/>
          </p:cNvPicPr>
          <p:nvPr/>
        </p:nvPicPr>
        <p:blipFill>
          <a:blip r:embed="rId3"/>
          <a:stretch>
            <a:fillRect/>
          </a:stretch>
        </p:blipFill>
        <p:spPr>
          <a:xfrm>
            <a:off x="8823120" y="2057237"/>
            <a:ext cx="951058" cy="957155"/>
          </a:xfrm>
          <a:prstGeom prst="rect">
            <a:avLst/>
          </a:prstGeom>
        </p:spPr>
      </p:pic>
      <p:pic>
        <p:nvPicPr>
          <p:cNvPr id="9" name="Imagen 8">
            <a:extLst>
              <a:ext uri="{FF2B5EF4-FFF2-40B4-BE49-F238E27FC236}">
                <a16:creationId xmlns:a16="http://schemas.microsoft.com/office/drawing/2014/main" id="{5B186CAC-BC3A-4468-999C-A6D33AB9BD41}"/>
              </a:ext>
            </a:extLst>
          </p:cNvPr>
          <p:cNvPicPr>
            <a:picLocks noChangeAspect="1"/>
          </p:cNvPicPr>
          <p:nvPr/>
        </p:nvPicPr>
        <p:blipFill>
          <a:blip r:embed="rId3"/>
          <a:stretch>
            <a:fillRect/>
          </a:stretch>
        </p:blipFill>
        <p:spPr>
          <a:xfrm>
            <a:off x="7761680" y="2072831"/>
            <a:ext cx="951058" cy="957155"/>
          </a:xfrm>
          <a:prstGeom prst="rect">
            <a:avLst/>
          </a:prstGeom>
        </p:spPr>
      </p:pic>
      <p:pic>
        <p:nvPicPr>
          <p:cNvPr id="10" name="Imagen 9">
            <a:extLst>
              <a:ext uri="{FF2B5EF4-FFF2-40B4-BE49-F238E27FC236}">
                <a16:creationId xmlns:a16="http://schemas.microsoft.com/office/drawing/2014/main" id="{49103172-52AC-4CFC-8B64-898C01C26339}"/>
              </a:ext>
            </a:extLst>
          </p:cNvPr>
          <p:cNvPicPr>
            <a:picLocks noChangeAspect="1"/>
          </p:cNvPicPr>
          <p:nvPr/>
        </p:nvPicPr>
        <p:blipFill>
          <a:blip r:embed="rId3"/>
          <a:stretch>
            <a:fillRect/>
          </a:stretch>
        </p:blipFill>
        <p:spPr>
          <a:xfrm>
            <a:off x="6681911" y="2044995"/>
            <a:ext cx="951058" cy="957155"/>
          </a:xfrm>
          <a:prstGeom prst="rect">
            <a:avLst/>
          </a:prstGeom>
          <a:ln>
            <a:noFill/>
          </a:ln>
        </p:spPr>
      </p:pic>
      <p:sp>
        <p:nvSpPr>
          <p:cNvPr id="11" name="CuadroTexto 10">
            <a:extLst>
              <a:ext uri="{FF2B5EF4-FFF2-40B4-BE49-F238E27FC236}">
                <a16:creationId xmlns:a16="http://schemas.microsoft.com/office/drawing/2014/main" id="{72DE75BB-0A70-4870-8CEC-964F50E1251C}"/>
              </a:ext>
            </a:extLst>
          </p:cNvPr>
          <p:cNvSpPr txBox="1"/>
          <p:nvPr/>
        </p:nvSpPr>
        <p:spPr>
          <a:xfrm>
            <a:off x="598571" y="3533314"/>
            <a:ext cx="11848885" cy="3170099"/>
          </a:xfrm>
          <a:prstGeom prst="rect">
            <a:avLst/>
          </a:prstGeom>
          <a:noFill/>
        </p:spPr>
        <p:txBody>
          <a:bodyPr wrap="none" rtlCol="0">
            <a:spAutoFit/>
          </a:bodyPr>
          <a:lstStyle/>
          <a:p>
            <a:r>
              <a:rPr lang="es-ES" sz="2000" dirty="0"/>
              <a:t>Para alcanzar una categoría son precisos requisitos mínimos (OBLI) y otros de libre elección (celdas vacías)</a:t>
            </a:r>
          </a:p>
          <a:p>
            <a:endParaRPr lang="es-ES" sz="2000" dirty="0"/>
          </a:p>
          <a:p>
            <a:r>
              <a:rPr lang="es-ES" sz="2000" dirty="0"/>
              <a:t>La suma de unos y otros permite acceder a determinada categoría (sistema </a:t>
            </a:r>
            <a:r>
              <a:rPr lang="es-ES" sz="2000" b="1" i="1" dirty="0" err="1"/>
              <a:t>Hotelstar</a:t>
            </a:r>
            <a:r>
              <a:rPr lang="es-ES" sz="2000" b="1" i="1" dirty="0"/>
              <a:t> </a:t>
            </a:r>
            <a:r>
              <a:rPr lang="es-ES" sz="2000" b="1" i="1" dirty="0" err="1"/>
              <a:t>Union</a:t>
            </a:r>
            <a:r>
              <a:rPr lang="es-ES" sz="2000" dirty="0"/>
              <a:t>)</a:t>
            </a:r>
          </a:p>
          <a:p>
            <a:pPr>
              <a:tabLst>
                <a:tab pos="1162050" algn="l"/>
                <a:tab pos="1611313" algn="l"/>
                <a:tab pos="2060575" algn="l"/>
              </a:tabLst>
            </a:pPr>
            <a:r>
              <a:rPr lang="es-ES" sz="2000" dirty="0"/>
              <a:t>		1 estrella:   280 puntos</a:t>
            </a:r>
          </a:p>
          <a:p>
            <a:pPr>
              <a:tabLst>
                <a:tab pos="1162050" algn="l"/>
                <a:tab pos="1611313" algn="l"/>
                <a:tab pos="2060575" algn="l"/>
              </a:tabLst>
            </a:pPr>
            <a:r>
              <a:rPr lang="es-ES" sz="2000" dirty="0"/>
              <a:t>		2 estrellas: 350 puntos</a:t>
            </a:r>
          </a:p>
          <a:p>
            <a:pPr>
              <a:tabLst>
                <a:tab pos="1162050" algn="l"/>
                <a:tab pos="1611313" algn="l"/>
                <a:tab pos="2060575" algn="l"/>
              </a:tabLst>
            </a:pPr>
            <a:r>
              <a:rPr lang="es-ES" sz="2000" dirty="0"/>
              <a:t>		3 estrellas: 425 puntos (si superan la </a:t>
            </a:r>
            <a:r>
              <a:rPr lang="es-ES" sz="2000" dirty="0" err="1"/>
              <a:t>dif</a:t>
            </a:r>
            <a:r>
              <a:rPr lang="es-ES" sz="2000" dirty="0"/>
              <a:t>. Del 50% entre el min. y la siguiente: “superior”)</a:t>
            </a:r>
          </a:p>
          <a:p>
            <a:pPr>
              <a:tabLst>
                <a:tab pos="1162050" algn="l"/>
                <a:tab pos="1611313" algn="l"/>
                <a:tab pos="2060575" algn="l"/>
              </a:tabLst>
            </a:pPr>
            <a:r>
              <a:rPr lang="es-ES" sz="2000" dirty="0"/>
              <a:t>		4 estrellas: 500 puntos (si superan la </a:t>
            </a:r>
            <a:r>
              <a:rPr lang="es-ES" sz="2000" dirty="0" err="1"/>
              <a:t>dif</a:t>
            </a:r>
            <a:r>
              <a:rPr lang="es-ES" sz="2000" dirty="0"/>
              <a:t>. Del 50% entre el min. y la siguiente: “superior”)</a:t>
            </a:r>
          </a:p>
          <a:p>
            <a:pPr>
              <a:tabLst>
                <a:tab pos="1162050" algn="l"/>
                <a:tab pos="1611313" algn="l"/>
                <a:tab pos="2060575" algn="l"/>
              </a:tabLst>
            </a:pPr>
            <a:r>
              <a:rPr lang="es-ES" sz="2000" dirty="0"/>
              <a:t>		5 estrellas: 700 puntos (si superan la </a:t>
            </a:r>
            <a:r>
              <a:rPr lang="es-ES" sz="2000" dirty="0" err="1"/>
              <a:t>dif</a:t>
            </a:r>
            <a:r>
              <a:rPr lang="es-ES" sz="2000" dirty="0"/>
              <a:t>. Del 50% entre el min. y el </a:t>
            </a:r>
            <a:r>
              <a:rPr lang="es-ES" sz="2000" dirty="0" err="1"/>
              <a:t>max</a:t>
            </a:r>
            <a:r>
              <a:rPr lang="es-ES" sz="2000" dirty="0"/>
              <a:t>.: “superior” o “lujo”)</a:t>
            </a:r>
          </a:p>
          <a:p>
            <a:pPr>
              <a:tabLst>
                <a:tab pos="1162050" algn="l"/>
                <a:tab pos="1611313" algn="l"/>
                <a:tab pos="2060575" algn="l"/>
              </a:tabLst>
            </a:pPr>
            <a:endParaRPr lang="es-ES" sz="2000" dirty="0"/>
          </a:p>
          <a:p>
            <a:endParaRPr lang="es-ES" sz="2000" dirty="0"/>
          </a:p>
        </p:txBody>
      </p:sp>
      <p:sp>
        <p:nvSpPr>
          <p:cNvPr id="17" name="CuadroTexto 16">
            <a:extLst>
              <a:ext uri="{FF2B5EF4-FFF2-40B4-BE49-F238E27FC236}">
                <a16:creationId xmlns:a16="http://schemas.microsoft.com/office/drawing/2014/main" id="{817DB62C-A962-41CB-B094-7CFDFAC2221D}"/>
              </a:ext>
            </a:extLst>
          </p:cNvPr>
          <p:cNvSpPr txBox="1"/>
          <p:nvPr/>
        </p:nvSpPr>
        <p:spPr>
          <a:xfrm>
            <a:off x="5812507" y="3109414"/>
            <a:ext cx="4849404" cy="369332"/>
          </a:xfrm>
          <a:prstGeom prst="rect">
            <a:avLst/>
          </a:prstGeom>
          <a:noFill/>
        </p:spPr>
        <p:txBody>
          <a:bodyPr wrap="none" rtlCol="0">
            <a:spAutoFit/>
          </a:bodyPr>
          <a:lstStyle/>
          <a:p>
            <a:r>
              <a:rPr lang="es-ES" dirty="0"/>
              <a:t>280              350              425             500              700</a:t>
            </a:r>
          </a:p>
        </p:txBody>
      </p:sp>
    </p:spTree>
    <p:extLst>
      <p:ext uri="{BB962C8B-B14F-4D97-AF65-F5344CB8AC3E}">
        <p14:creationId xmlns:p14="http://schemas.microsoft.com/office/powerpoint/2010/main" val="354241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7FFD96F4-6F8F-4AB1-9F26-DC8AD4B65C27}"/>
              </a:ext>
            </a:extLst>
          </p:cNvPr>
          <p:cNvSpPr/>
          <p:nvPr/>
        </p:nvSpPr>
        <p:spPr>
          <a:xfrm>
            <a:off x="154983" y="2745414"/>
            <a:ext cx="11882034" cy="3785652"/>
          </a:xfrm>
          <a:prstGeom prst="rect">
            <a:avLst/>
          </a:prstGeom>
        </p:spPr>
        <p:txBody>
          <a:bodyPr wrap="square">
            <a:spAutoFit/>
          </a:bodyPr>
          <a:lstStyle/>
          <a:p>
            <a:pPr>
              <a:buAutoNum type="arabicPeriod"/>
            </a:pPr>
            <a:r>
              <a:rPr lang="es-ES" sz="2000" dirty="0"/>
              <a:t>Los establecimientos hoteleros podrán disponer de habitaciones individuales, dobles, dobles con salón, suite y habitaciones familiares. Cuando se disponga sólo de habitaciones dobles y su uso sea individual se les aplicará una tarifa ajustada al mismo.</a:t>
            </a:r>
          </a:p>
          <a:p>
            <a:r>
              <a:rPr lang="es-ES" sz="2000" dirty="0"/>
              <a:t>2. Son </a:t>
            </a:r>
            <a:r>
              <a:rPr lang="es-ES" sz="2000" b="1" dirty="0"/>
              <a:t>habitaciones dobles con salón o junior suite</a:t>
            </a:r>
            <a:r>
              <a:rPr lang="es-ES" sz="2000" dirty="0"/>
              <a:t>, aquellas en las que existan dependencias destinadas a dormitorio, con su baño o aseo correspondiente y un salón independizado o no.</a:t>
            </a:r>
          </a:p>
          <a:p>
            <a:r>
              <a:rPr lang="es-ES" sz="2000" dirty="0"/>
              <a:t>3. Se consideran </a:t>
            </a:r>
            <a:r>
              <a:rPr lang="es-ES" sz="2000" b="1" dirty="0"/>
              <a:t>suites</a:t>
            </a:r>
            <a:r>
              <a:rPr lang="es-ES" sz="2000" dirty="0"/>
              <a:t> los conjuntos de dos o más habitaciones con sus correspondientes cuartos de baño y al menos un salón.</a:t>
            </a:r>
          </a:p>
          <a:p>
            <a:r>
              <a:rPr lang="es-ES" sz="2000" dirty="0"/>
              <a:t>4. Se consideran </a:t>
            </a:r>
            <a:r>
              <a:rPr lang="es-ES" sz="2000" b="1" dirty="0"/>
              <a:t>habitaciones familiares </a:t>
            </a:r>
            <a:r>
              <a:rPr lang="es-ES" sz="2000" dirty="0"/>
              <a:t>aquellas que permitan una capacidad alojativa </a:t>
            </a:r>
            <a:r>
              <a:rPr lang="es-ES" sz="2000" b="1" dirty="0"/>
              <a:t>máxima de 4 plazas </a:t>
            </a:r>
            <a:r>
              <a:rPr lang="es-ES" sz="2000" dirty="0"/>
              <a:t>mediante la instalación, con carácter permanente, de hasta 4 camas. Solo se permitirá la existencia de una cama supletoria en este tipo de habitaciones con las condiciones establecidas en el artículo siguiente. El porcentaje de habitaciones familiares será como máximo del 50% del total de las habitaciones del establecimiento. </a:t>
            </a:r>
          </a:p>
          <a:p>
            <a:r>
              <a:rPr lang="es-ES" sz="2000" dirty="0"/>
              <a:t>5. No se permitirá la existencia de </a:t>
            </a:r>
            <a:r>
              <a:rPr lang="es-ES" sz="2000" b="1" dirty="0"/>
              <a:t>literas</a:t>
            </a:r>
            <a:r>
              <a:rPr lang="es-ES" sz="2000" dirty="0"/>
              <a:t> en las habitaciones de los establecimientos hoteleros.</a:t>
            </a:r>
          </a:p>
        </p:txBody>
      </p:sp>
      <p:pic>
        <p:nvPicPr>
          <p:cNvPr id="4" name="Imagen 3">
            <a:extLst>
              <a:ext uri="{FF2B5EF4-FFF2-40B4-BE49-F238E27FC236}">
                <a16:creationId xmlns:a16="http://schemas.microsoft.com/office/drawing/2014/main" id="{7F244FDD-496C-4321-B7A6-CD701F6E4CE2}"/>
              </a:ext>
            </a:extLst>
          </p:cNvPr>
          <p:cNvPicPr>
            <a:picLocks noChangeAspect="1"/>
          </p:cNvPicPr>
          <p:nvPr/>
        </p:nvPicPr>
        <p:blipFill>
          <a:blip r:embed="rId2"/>
          <a:stretch>
            <a:fillRect/>
          </a:stretch>
        </p:blipFill>
        <p:spPr>
          <a:xfrm>
            <a:off x="387457" y="326934"/>
            <a:ext cx="1707028" cy="1707028"/>
          </a:xfrm>
          <a:prstGeom prst="rect">
            <a:avLst/>
          </a:prstGeom>
        </p:spPr>
      </p:pic>
      <p:sp>
        <p:nvSpPr>
          <p:cNvPr id="2" name="Flecha: a la derecha 1">
            <a:extLst>
              <a:ext uri="{FF2B5EF4-FFF2-40B4-BE49-F238E27FC236}">
                <a16:creationId xmlns:a16="http://schemas.microsoft.com/office/drawing/2014/main" id="{36D2497F-2FC7-4455-9DB8-CED747E70085}"/>
              </a:ext>
            </a:extLst>
          </p:cNvPr>
          <p:cNvSpPr/>
          <p:nvPr/>
        </p:nvSpPr>
        <p:spPr>
          <a:xfrm>
            <a:off x="7855527" y="326934"/>
            <a:ext cx="3546763" cy="1707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4676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0BEA032-BC29-4701-8B74-374B209DF727}"/>
              </a:ext>
            </a:extLst>
          </p:cNvPr>
          <p:cNvPicPr>
            <a:picLocks noChangeAspect="1"/>
          </p:cNvPicPr>
          <p:nvPr/>
        </p:nvPicPr>
        <p:blipFill>
          <a:blip r:embed="rId2"/>
          <a:stretch>
            <a:fillRect/>
          </a:stretch>
        </p:blipFill>
        <p:spPr>
          <a:xfrm>
            <a:off x="232474" y="309966"/>
            <a:ext cx="5129940" cy="3119034"/>
          </a:xfrm>
          <a:prstGeom prst="rect">
            <a:avLst/>
          </a:prstGeom>
        </p:spPr>
      </p:pic>
      <p:pic>
        <p:nvPicPr>
          <p:cNvPr id="3" name="Imagen 2">
            <a:extLst>
              <a:ext uri="{FF2B5EF4-FFF2-40B4-BE49-F238E27FC236}">
                <a16:creationId xmlns:a16="http://schemas.microsoft.com/office/drawing/2014/main" id="{9A16CB43-3C64-480B-AB82-BFD9D6C29990}"/>
              </a:ext>
            </a:extLst>
          </p:cNvPr>
          <p:cNvPicPr>
            <a:picLocks noChangeAspect="1"/>
          </p:cNvPicPr>
          <p:nvPr/>
        </p:nvPicPr>
        <p:blipFill>
          <a:blip r:embed="rId3"/>
          <a:stretch>
            <a:fillRect/>
          </a:stretch>
        </p:blipFill>
        <p:spPr>
          <a:xfrm>
            <a:off x="6236190" y="309966"/>
            <a:ext cx="4990453" cy="3119034"/>
          </a:xfrm>
          <a:prstGeom prst="rect">
            <a:avLst/>
          </a:prstGeom>
        </p:spPr>
      </p:pic>
      <p:pic>
        <p:nvPicPr>
          <p:cNvPr id="4" name="Imagen 3">
            <a:extLst>
              <a:ext uri="{FF2B5EF4-FFF2-40B4-BE49-F238E27FC236}">
                <a16:creationId xmlns:a16="http://schemas.microsoft.com/office/drawing/2014/main" id="{99316BAD-72E4-47C8-890C-E294E7F82933}"/>
              </a:ext>
            </a:extLst>
          </p:cNvPr>
          <p:cNvPicPr>
            <a:picLocks noChangeAspect="1"/>
          </p:cNvPicPr>
          <p:nvPr/>
        </p:nvPicPr>
        <p:blipFill>
          <a:blip r:embed="rId4"/>
          <a:stretch>
            <a:fillRect/>
          </a:stretch>
        </p:blipFill>
        <p:spPr>
          <a:xfrm>
            <a:off x="232474" y="3750590"/>
            <a:ext cx="5129940" cy="2797444"/>
          </a:xfrm>
          <a:prstGeom prst="rect">
            <a:avLst/>
          </a:prstGeom>
        </p:spPr>
      </p:pic>
      <p:pic>
        <p:nvPicPr>
          <p:cNvPr id="5" name="Imagen 4">
            <a:extLst>
              <a:ext uri="{FF2B5EF4-FFF2-40B4-BE49-F238E27FC236}">
                <a16:creationId xmlns:a16="http://schemas.microsoft.com/office/drawing/2014/main" id="{C33AF43C-5648-4CBC-A5AB-BB93BE3CF6C9}"/>
              </a:ext>
            </a:extLst>
          </p:cNvPr>
          <p:cNvPicPr>
            <a:picLocks noChangeAspect="1"/>
          </p:cNvPicPr>
          <p:nvPr/>
        </p:nvPicPr>
        <p:blipFill>
          <a:blip r:embed="rId5"/>
          <a:stretch>
            <a:fillRect/>
          </a:stretch>
        </p:blipFill>
        <p:spPr>
          <a:xfrm>
            <a:off x="6292311" y="3750590"/>
            <a:ext cx="4990453" cy="2797444"/>
          </a:xfrm>
          <a:prstGeom prst="rect">
            <a:avLst/>
          </a:prstGeom>
        </p:spPr>
      </p:pic>
      <p:cxnSp>
        <p:nvCxnSpPr>
          <p:cNvPr id="7" name="Conector recto 6">
            <a:extLst>
              <a:ext uri="{FF2B5EF4-FFF2-40B4-BE49-F238E27FC236}">
                <a16:creationId xmlns:a16="http://schemas.microsoft.com/office/drawing/2014/main" id="{F2C9D163-76A0-4BA8-97D7-4645D050008D}"/>
              </a:ext>
            </a:extLst>
          </p:cNvPr>
          <p:cNvCxnSpPr>
            <a:cxnSpLocks/>
          </p:cNvCxnSpPr>
          <p:nvPr/>
        </p:nvCxnSpPr>
        <p:spPr>
          <a:xfrm>
            <a:off x="6788258" y="3998562"/>
            <a:ext cx="4014061" cy="247198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486D523A-C2E5-42D4-AA23-96AA3C33DB7A}"/>
              </a:ext>
            </a:extLst>
          </p:cNvPr>
          <p:cNvCxnSpPr>
            <a:cxnSpLocks/>
          </p:cNvCxnSpPr>
          <p:nvPr/>
        </p:nvCxnSpPr>
        <p:spPr>
          <a:xfrm flipV="1">
            <a:off x="6571281" y="3998562"/>
            <a:ext cx="4029560" cy="247198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012D75BD-76BC-4D0D-B777-672AF1442C42}"/>
              </a:ext>
            </a:extLst>
          </p:cNvPr>
          <p:cNvSpPr txBox="1"/>
          <p:nvPr/>
        </p:nvSpPr>
        <p:spPr>
          <a:xfrm>
            <a:off x="692727" y="637309"/>
            <a:ext cx="720069" cy="369332"/>
          </a:xfrm>
          <a:prstGeom prst="rect">
            <a:avLst/>
          </a:prstGeom>
          <a:noFill/>
        </p:spPr>
        <p:txBody>
          <a:bodyPr wrap="none" rtlCol="0">
            <a:spAutoFit/>
          </a:bodyPr>
          <a:lstStyle/>
          <a:p>
            <a:r>
              <a:rPr lang="es-ES" dirty="0"/>
              <a:t>SUITE</a:t>
            </a:r>
          </a:p>
        </p:txBody>
      </p:sp>
      <p:sp>
        <p:nvSpPr>
          <p:cNvPr id="8" name="CuadroTexto 7">
            <a:extLst>
              <a:ext uri="{FF2B5EF4-FFF2-40B4-BE49-F238E27FC236}">
                <a16:creationId xmlns:a16="http://schemas.microsoft.com/office/drawing/2014/main" id="{0F48BCD9-BD8F-430D-A880-B229EC83DB8B}"/>
              </a:ext>
            </a:extLst>
          </p:cNvPr>
          <p:cNvSpPr txBox="1"/>
          <p:nvPr/>
        </p:nvSpPr>
        <p:spPr>
          <a:xfrm>
            <a:off x="6571281" y="2770910"/>
            <a:ext cx="1478290" cy="369332"/>
          </a:xfrm>
          <a:prstGeom prst="rect">
            <a:avLst/>
          </a:prstGeom>
          <a:noFill/>
        </p:spPr>
        <p:txBody>
          <a:bodyPr wrap="none" rtlCol="0">
            <a:spAutoFit/>
          </a:bodyPr>
          <a:lstStyle/>
          <a:p>
            <a:r>
              <a:rPr lang="es-ES" dirty="0"/>
              <a:t>JUNIOR SUITE</a:t>
            </a:r>
          </a:p>
        </p:txBody>
      </p:sp>
      <p:sp>
        <p:nvSpPr>
          <p:cNvPr id="11" name="CuadroTexto 10">
            <a:extLst>
              <a:ext uri="{FF2B5EF4-FFF2-40B4-BE49-F238E27FC236}">
                <a16:creationId xmlns:a16="http://schemas.microsoft.com/office/drawing/2014/main" id="{F97E05EE-0DCC-4935-9E19-9564C8822597}"/>
              </a:ext>
            </a:extLst>
          </p:cNvPr>
          <p:cNvSpPr txBox="1"/>
          <p:nvPr/>
        </p:nvSpPr>
        <p:spPr>
          <a:xfrm>
            <a:off x="581891" y="5952714"/>
            <a:ext cx="895117" cy="369332"/>
          </a:xfrm>
          <a:prstGeom prst="rect">
            <a:avLst/>
          </a:prstGeom>
          <a:noFill/>
        </p:spPr>
        <p:txBody>
          <a:bodyPr wrap="none" rtlCol="0">
            <a:spAutoFit/>
          </a:bodyPr>
          <a:lstStyle/>
          <a:p>
            <a:r>
              <a:rPr lang="es-ES" dirty="0"/>
              <a:t>familiar</a:t>
            </a:r>
          </a:p>
        </p:txBody>
      </p:sp>
      <p:sp>
        <p:nvSpPr>
          <p:cNvPr id="12" name="CuadroTexto 11">
            <a:extLst>
              <a:ext uri="{FF2B5EF4-FFF2-40B4-BE49-F238E27FC236}">
                <a16:creationId xmlns:a16="http://schemas.microsoft.com/office/drawing/2014/main" id="{A166E149-4AC7-4A73-9289-A886CFBACCF6}"/>
              </a:ext>
            </a:extLst>
          </p:cNvPr>
          <p:cNvSpPr txBox="1"/>
          <p:nvPr/>
        </p:nvSpPr>
        <p:spPr>
          <a:xfrm>
            <a:off x="8049571" y="3998562"/>
            <a:ext cx="1797543" cy="369332"/>
          </a:xfrm>
          <a:prstGeom prst="rect">
            <a:avLst/>
          </a:prstGeom>
          <a:noFill/>
        </p:spPr>
        <p:txBody>
          <a:bodyPr wrap="none" rtlCol="0">
            <a:spAutoFit/>
          </a:bodyPr>
          <a:lstStyle/>
          <a:p>
            <a:r>
              <a:rPr lang="es-ES" dirty="0"/>
              <a:t>Prohibidas literas</a:t>
            </a:r>
          </a:p>
        </p:txBody>
      </p:sp>
    </p:spTree>
    <p:extLst>
      <p:ext uri="{BB962C8B-B14F-4D97-AF65-F5344CB8AC3E}">
        <p14:creationId xmlns:p14="http://schemas.microsoft.com/office/powerpoint/2010/main" val="20488804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3105</Words>
  <Application>Microsoft Office PowerPoint</Application>
  <PresentationFormat>Panorámica</PresentationFormat>
  <Paragraphs>238</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Calibri Light</vt:lpstr>
      <vt:lpstr>Tema de Office</vt:lpstr>
      <vt:lpstr>TEMA 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6</dc:title>
  <dc:creator>Enrique</dc:creator>
  <cp:lastModifiedBy>Enrique</cp:lastModifiedBy>
  <cp:revision>32</cp:revision>
  <dcterms:created xsi:type="dcterms:W3CDTF">2022-09-13T09:12:10Z</dcterms:created>
  <dcterms:modified xsi:type="dcterms:W3CDTF">2022-11-03T16:24:49Z</dcterms:modified>
</cp:coreProperties>
</file>