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57" r:id="rId10"/>
    <p:sldId id="265" r:id="rId11"/>
    <p:sldId id="266" r:id="rId12"/>
    <p:sldId id="267" r:id="rId1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9" d="100"/>
          <a:sy n="69" d="100"/>
        </p:scale>
        <p:origin x="6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4F189B-C70F-4F27-9A6E-B22724E04F8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F11C33CD-432B-47F4-A455-15B6A97822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7D9F9875-0893-4301-9A5A-91D60A855653}"/>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5" name="Marcador de pie de página 4">
            <a:extLst>
              <a:ext uri="{FF2B5EF4-FFF2-40B4-BE49-F238E27FC236}">
                <a16:creationId xmlns:a16="http://schemas.microsoft.com/office/drawing/2014/main" id="{DAAF6D7D-319D-4050-B32D-26E3F925E1E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7E26FC7-2EAC-40A8-A71E-AC019D526F58}"/>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3136217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D6015A-440A-40BC-9629-43205F8A1068}"/>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3005CF40-4488-4B01-8EE3-A62A549A40C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99DE1FC-CA8D-425E-B75D-87122CE58C0B}"/>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5" name="Marcador de pie de página 4">
            <a:extLst>
              <a:ext uri="{FF2B5EF4-FFF2-40B4-BE49-F238E27FC236}">
                <a16:creationId xmlns:a16="http://schemas.microsoft.com/office/drawing/2014/main" id="{95DC1115-37A7-45CD-86A8-3AAF506C085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01A8A05-277E-47A4-A220-86324B364EF1}"/>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3314882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2B78614-B517-40B1-9D0B-124D5F7E7AA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1DB6FD3-CDA6-4D02-AD55-0A2D3010D5A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D3F2054-36B7-4C62-9B03-484B3EFB2482}"/>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5" name="Marcador de pie de página 4">
            <a:extLst>
              <a:ext uri="{FF2B5EF4-FFF2-40B4-BE49-F238E27FC236}">
                <a16:creationId xmlns:a16="http://schemas.microsoft.com/office/drawing/2014/main" id="{E2C005AD-27C1-4B70-BAB7-04D704B925B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9EC96CD-FC88-40D3-8A89-B7E95BBF1515}"/>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18739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03BCDD-E279-4C36-AEB2-C63195BB8C6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A224527-E5AC-41D7-A1D9-F68EFE0D7DE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2AA8D00-EE1F-44C9-A492-81099E83815B}"/>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5" name="Marcador de pie de página 4">
            <a:extLst>
              <a:ext uri="{FF2B5EF4-FFF2-40B4-BE49-F238E27FC236}">
                <a16:creationId xmlns:a16="http://schemas.microsoft.com/office/drawing/2014/main" id="{B4A5B7F8-DE20-4AD8-BE33-DD3F2F9490B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2A74ECF-F7B9-4C9D-8CF6-5E823F092EDF}"/>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217102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A26472-F17E-4F7B-8EA7-3017012F347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F5BCA52C-D697-4E6A-803B-57DE0B0C64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6169948-EDA3-46D9-ABE2-7BC8809DC118}"/>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5" name="Marcador de pie de página 4">
            <a:extLst>
              <a:ext uri="{FF2B5EF4-FFF2-40B4-BE49-F238E27FC236}">
                <a16:creationId xmlns:a16="http://schemas.microsoft.com/office/drawing/2014/main" id="{4A24A423-2E83-4190-87F7-EA309DA67B6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0A873C4-8908-4810-8B5D-9B77D2A6BC27}"/>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1441630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381027-E0EC-47DC-BE2C-E48B34955AE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4FA0A19-206D-492D-803A-F3EDFF874A7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87D2C821-3A7D-462B-8838-C058741AE0A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ABF4D255-8EF9-44E2-80DF-E312A18CF96E}"/>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6" name="Marcador de pie de página 5">
            <a:extLst>
              <a:ext uri="{FF2B5EF4-FFF2-40B4-BE49-F238E27FC236}">
                <a16:creationId xmlns:a16="http://schemas.microsoft.com/office/drawing/2014/main" id="{4497DB9C-27AA-4DB5-817B-05B218A4ABB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E85C583-35FC-43B1-807B-8D1BAB3E3834}"/>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2274824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1F3499-2F25-4D34-879F-53BAB2ECF377}"/>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FBCCC22-EA91-46D2-8664-9156B905C4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067F1FC-9A55-4591-B1C8-EAF4EDB6E5D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5269B764-75D9-4CE2-B0E9-CC143536DE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2485700-B252-4D7B-A28E-F3BA1ECF0E6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FA834AD6-9615-4507-B791-47914217EB21}"/>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8" name="Marcador de pie de página 7">
            <a:extLst>
              <a:ext uri="{FF2B5EF4-FFF2-40B4-BE49-F238E27FC236}">
                <a16:creationId xmlns:a16="http://schemas.microsoft.com/office/drawing/2014/main" id="{4F55483D-B9A0-458B-84CA-699D795E63AB}"/>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BECD04ED-E43E-446C-B180-A675991311B6}"/>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177646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32E92B-B908-40E7-8B99-5FF751E64140}"/>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3A9BF2E-54EF-4AF6-A548-F47919177315}"/>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4" name="Marcador de pie de página 3">
            <a:extLst>
              <a:ext uri="{FF2B5EF4-FFF2-40B4-BE49-F238E27FC236}">
                <a16:creationId xmlns:a16="http://schemas.microsoft.com/office/drawing/2014/main" id="{2D14F55F-6F4A-417C-A9DD-606B8628BC85}"/>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8D10BB5B-134B-4243-9BE9-D045078BAB9C}"/>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688336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7DBB8C6-3708-497C-8AD1-C75F574E3873}"/>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3" name="Marcador de pie de página 2">
            <a:extLst>
              <a:ext uri="{FF2B5EF4-FFF2-40B4-BE49-F238E27FC236}">
                <a16:creationId xmlns:a16="http://schemas.microsoft.com/office/drawing/2014/main" id="{1F77887D-434F-4FFA-BCB4-E97ACAD0EE3D}"/>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CE3B523D-515E-4867-8989-898C5871EAF9}"/>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665086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8C0552-6D85-4059-AF41-798D17021E1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3B640EB-0ED3-4CA3-A21E-7A4767295A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3F555907-DD4F-4F7B-B544-91A650ADE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35D8990-0637-4048-B767-01627B72E9AA}"/>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6" name="Marcador de pie de página 5">
            <a:extLst>
              <a:ext uri="{FF2B5EF4-FFF2-40B4-BE49-F238E27FC236}">
                <a16:creationId xmlns:a16="http://schemas.microsoft.com/office/drawing/2014/main" id="{281E21EA-882F-401D-8972-C0B25DAF7FE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111D2B5-30A4-4436-8191-AD284475311E}"/>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76404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FEA292-9B89-4A5E-A100-DBEEECFD970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B4BD1F4A-5A15-4794-B4BD-24847B95E9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CEB2DCB9-DDD9-47D9-8347-1985DB2E90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EE5AFE9-1952-4456-B821-207A43555063}"/>
              </a:ext>
            </a:extLst>
          </p:cNvPr>
          <p:cNvSpPr>
            <a:spLocks noGrp="1"/>
          </p:cNvSpPr>
          <p:nvPr>
            <p:ph type="dt" sz="half" idx="10"/>
          </p:nvPr>
        </p:nvSpPr>
        <p:spPr/>
        <p:txBody>
          <a:bodyPr/>
          <a:lstStyle/>
          <a:p>
            <a:fld id="{12FB4A46-14DC-4A92-AE8F-9FD1CECD2526}" type="datetimeFigureOut">
              <a:rPr lang="es-ES" smtClean="0"/>
              <a:t>15/09/2022</a:t>
            </a:fld>
            <a:endParaRPr lang="es-ES"/>
          </a:p>
        </p:txBody>
      </p:sp>
      <p:sp>
        <p:nvSpPr>
          <p:cNvPr id="6" name="Marcador de pie de página 5">
            <a:extLst>
              <a:ext uri="{FF2B5EF4-FFF2-40B4-BE49-F238E27FC236}">
                <a16:creationId xmlns:a16="http://schemas.microsoft.com/office/drawing/2014/main" id="{3C7136D0-BF68-4D32-887D-B799EF41C4F4}"/>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C7A97F9B-BD18-4217-97B8-C7492A3E2BF8}"/>
              </a:ext>
            </a:extLst>
          </p:cNvPr>
          <p:cNvSpPr>
            <a:spLocks noGrp="1"/>
          </p:cNvSpPr>
          <p:nvPr>
            <p:ph type="sldNum" sz="quarter" idx="12"/>
          </p:nvPr>
        </p:nvSpPr>
        <p:spPr/>
        <p:txBody>
          <a:bodyPr/>
          <a:lstStyle/>
          <a:p>
            <a:fld id="{1768703F-D79A-45F8-835F-E9F998AE3FA4}" type="slidenum">
              <a:rPr lang="es-ES" smtClean="0"/>
              <a:t>‹Nº›</a:t>
            </a:fld>
            <a:endParaRPr lang="es-ES"/>
          </a:p>
        </p:txBody>
      </p:sp>
    </p:spTree>
    <p:extLst>
      <p:ext uri="{BB962C8B-B14F-4D97-AF65-F5344CB8AC3E}">
        <p14:creationId xmlns:p14="http://schemas.microsoft.com/office/powerpoint/2010/main" val="63052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82FF4CF-5887-4EC5-B766-A177EFF3D0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0C9C2D27-7FDE-47AB-BA18-B17C26F118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BAF3606-A307-4290-8ADA-CB1F24EB8F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B4A46-14DC-4A92-AE8F-9FD1CECD2526}" type="datetimeFigureOut">
              <a:rPr lang="es-ES" smtClean="0"/>
              <a:t>15/09/2022</a:t>
            </a:fld>
            <a:endParaRPr lang="es-ES"/>
          </a:p>
        </p:txBody>
      </p:sp>
      <p:sp>
        <p:nvSpPr>
          <p:cNvPr id="5" name="Marcador de pie de página 4">
            <a:extLst>
              <a:ext uri="{FF2B5EF4-FFF2-40B4-BE49-F238E27FC236}">
                <a16:creationId xmlns:a16="http://schemas.microsoft.com/office/drawing/2014/main" id="{C6A57E25-35C8-4D42-8389-C4865DC4AC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64C86D5D-D356-4385-A4FD-43E3A91FD6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68703F-D79A-45F8-835F-E9F998AE3FA4}" type="slidenum">
              <a:rPr lang="es-ES" smtClean="0"/>
              <a:t>‹Nº›</a:t>
            </a:fld>
            <a:endParaRPr lang="es-ES"/>
          </a:p>
        </p:txBody>
      </p:sp>
    </p:spTree>
    <p:extLst>
      <p:ext uri="{BB962C8B-B14F-4D97-AF65-F5344CB8AC3E}">
        <p14:creationId xmlns:p14="http://schemas.microsoft.com/office/powerpoint/2010/main" val="1631868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16C958-4816-4A90-92C9-DC3177C807AF}"/>
              </a:ext>
            </a:extLst>
          </p:cNvPr>
          <p:cNvSpPr>
            <a:spLocks noGrp="1"/>
          </p:cNvSpPr>
          <p:nvPr>
            <p:ph type="ctrTitle"/>
          </p:nvPr>
        </p:nvSpPr>
        <p:spPr/>
        <p:txBody>
          <a:bodyPr/>
          <a:lstStyle/>
          <a:p>
            <a:r>
              <a:rPr lang="es-ES" dirty="0"/>
              <a:t>TEMA 8</a:t>
            </a:r>
          </a:p>
        </p:txBody>
      </p:sp>
      <p:sp>
        <p:nvSpPr>
          <p:cNvPr id="3" name="Subtítulo 2">
            <a:extLst>
              <a:ext uri="{FF2B5EF4-FFF2-40B4-BE49-F238E27FC236}">
                <a16:creationId xmlns:a16="http://schemas.microsoft.com/office/drawing/2014/main" id="{357639B6-4A36-414C-AB9A-AF0D01BBF726}"/>
              </a:ext>
            </a:extLst>
          </p:cNvPr>
          <p:cNvSpPr>
            <a:spLocks noGrp="1"/>
          </p:cNvSpPr>
          <p:nvPr>
            <p:ph type="subTitle" idx="1"/>
          </p:nvPr>
        </p:nvSpPr>
        <p:spPr/>
        <p:txBody>
          <a:bodyPr>
            <a:normAutofit lnSpcReduction="10000"/>
          </a:bodyPr>
          <a:lstStyle/>
          <a:p>
            <a:r>
              <a:rPr lang="es-ES" dirty="0"/>
              <a:t>OTRAS EMPRESAS TURÍSTICAS:</a:t>
            </a:r>
          </a:p>
          <a:p>
            <a:pPr marL="342900" indent="-342900" algn="l">
              <a:buFont typeface="Arial" panose="020B0604020202020204" pitchFamily="34" charset="0"/>
              <a:buChar char="•"/>
            </a:pPr>
            <a:r>
              <a:rPr lang="es-ES" dirty="0"/>
              <a:t>Empresas de Turismo Activo</a:t>
            </a:r>
          </a:p>
          <a:p>
            <a:pPr marL="342900" indent="-342900" algn="l">
              <a:buFont typeface="Arial" panose="020B0604020202020204" pitchFamily="34" charset="0"/>
              <a:buChar char="•"/>
            </a:pPr>
            <a:r>
              <a:rPr lang="es-ES" dirty="0"/>
              <a:t>Guías de Turismo</a:t>
            </a:r>
          </a:p>
          <a:p>
            <a:pPr marL="342900" indent="-342900" algn="l">
              <a:buFont typeface="Arial" panose="020B0604020202020204" pitchFamily="34" charset="0"/>
              <a:buChar char="•"/>
            </a:pPr>
            <a:r>
              <a:rPr lang="es-ES" dirty="0"/>
              <a:t>Otras.</a:t>
            </a:r>
          </a:p>
          <a:p>
            <a:endParaRPr lang="es-ES" dirty="0"/>
          </a:p>
        </p:txBody>
      </p:sp>
      <p:pic>
        <p:nvPicPr>
          <p:cNvPr id="4" name="Imagen 3">
            <a:extLst>
              <a:ext uri="{FF2B5EF4-FFF2-40B4-BE49-F238E27FC236}">
                <a16:creationId xmlns:a16="http://schemas.microsoft.com/office/drawing/2014/main" id="{9948C3D2-2210-416E-8E46-DB8717B0C8C7}"/>
              </a:ext>
            </a:extLst>
          </p:cNvPr>
          <p:cNvPicPr>
            <a:picLocks noChangeAspect="1"/>
          </p:cNvPicPr>
          <p:nvPr/>
        </p:nvPicPr>
        <p:blipFill>
          <a:blip r:embed="rId2"/>
          <a:stretch>
            <a:fillRect/>
          </a:stretch>
        </p:blipFill>
        <p:spPr>
          <a:xfrm>
            <a:off x="8160328" y="406400"/>
            <a:ext cx="3651106" cy="2387600"/>
          </a:xfrm>
          <a:prstGeom prst="rect">
            <a:avLst/>
          </a:prstGeom>
        </p:spPr>
      </p:pic>
      <p:pic>
        <p:nvPicPr>
          <p:cNvPr id="5" name="Imagen 4">
            <a:extLst>
              <a:ext uri="{FF2B5EF4-FFF2-40B4-BE49-F238E27FC236}">
                <a16:creationId xmlns:a16="http://schemas.microsoft.com/office/drawing/2014/main" id="{5D340223-138F-47A7-AC80-5D52C207497C}"/>
              </a:ext>
            </a:extLst>
          </p:cNvPr>
          <p:cNvPicPr>
            <a:picLocks noChangeAspect="1"/>
          </p:cNvPicPr>
          <p:nvPr/>
        </p:nvPicPr>
        <p:blipFill>
          <a:blip r:embed="rId3"/>
          <a:stretch>
            <a:fillRect/>
          </a:stretch>
        </p:blipFill>
        <p:spPr>
          <a:xfrm>
            <a:off x="879330" y="568036"/>
            <a:ext cx="3249325" cy="2078182"/>
          </a:xfrm>
          <a:prstGeom prst="rect">
            <a:avLst/>
          </a:prstGeom>
        </p:spPr>
      </p:pic>
    </p:spTree>
    <p:extLst>
      <p:ext uri="{BB962C8B-B14F-4D97-AF65-F5344CB8AC3E}">
        <p14:creationId xmlns:p14="http://schemas.microsoft.com/office/powerpoint/2010/main" val="3422203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C1CBCC64-EACD-4C1B-A8E6-2C818022E7DD}"/>
              </a:ext>
            </a:extLst>
          </p:cNvPr>
          <p:cNvSpPr/>
          <p:nvPr/>
        </p:nvSpPr>
        <p:spPr>
          <a:xfrm>
            <a:off x="207818" y="197346"/>
            <a:ext cx="11831782" cy="5324535"/>
          </a:xfrm>
          <a:prstGeom prst="rect">
            <a:avLst/>
          </a:prstGeom>
        </p:spPr>
        <p:txBody>
          <a:bodyPr wrap="square">
            <a:spAutoFit/>
          </a:bodyPr>
          <a:lstStyle/>
          <a:p>
            <a:r>
              <a:rPr lang="es-ES" sz="2000" b="1" dirty="0"/>
              <a:t>b) Segundo ejercicio obligatorio</a:t>
            </a:r>
          </a:p>
          <a:p>
            <a:endParaRPr lang="es-ES" sz="2000" dirty="0"/>
          </a:p>
          <a:p>
            <a:pPr algn="just"/>
            <a:r>
              <a:rPr lang="es-ES" sz="2000" dirty="0"/>
              <a:t>Consistirá en superar una prueba oral en el idioma o idiomas solicitados por el interesado, manteniendo una conversación con el Tribunal o asesores designados al efecto con una duración máxima de 15 minutos.</a:t>
            </a:r>
          </a:p>
          <a:p>
            <a:pPr algn="just"/>
            <a:endParaRPr lang="es-ES" sz="2000" dirty="0"/>
          </a:p>
          <a:p>
            <a:pPr algn="just"/>
            <a:r>
              <a:rPr lang="es-ES" sz="2000" dirty="0"/>
              <a:t>Valoración: apto o no apto.</a:t>
            </a:r>
          </a:p>
          <a:p>
            <a:pPr algn="just"/>
            <a:endParaRPr lang="es-ES" sz="2000" dirty="0"/>
          </a:p>
          <a:p>
            <a:pPr algn="just"/>
            <a:r>
              <a:rPr lang="es-ES" sz="2000" dirty="0"/>
              <a:t>Este ejercicio tendrá carácter eliminatorio.</a:t>
            </a:r>
          </a:p>
          <a:p>
            <a:pPr algn="just"/>
            <a:endParaRPr lang="es-ES" sz="2000" dirty="0"/>
          </a:p>
          <a:p>
            <a:pPr algn="just"/>
            <a:r>
              <a:rPr lang="es-ES" sz="2000" dirty="0"/>
              <a:t>El llamamiento para este ejercicio se hará mediante citación expuesta en el Tablón de Anuncios del Instituto de Turismo de la Región de Murcia, así como en la web www.itrem.es.</a:t>
            </a:r>
          </a:p>
          <a:p>
            <a:pPr algn="just"/>
            <a:endParaRPr lang="es-ES" sz="2000" dirty="0"/>
          </a:p>
          <a:p>
            <a:pPr algn="just"/>
            <a:r>
              <a:rPr lang="es-ES" sz="2000" dirty="0"/>
              <a:t>Estarán exentos de este ejercicio quienes acrediten documentalmente la competencia en la o las lenguas extranjeras que soliciten con nivel mínimo </a:t>
            </a:r>
            <a:r>
              <a:rPr lang="es-ES" sz="2000" b="1" dirty="0"/>
              <a:t>C1</a:t>
            </a:r>
            <a:r>
              <a:rPr lang="es-ES" sz="2000" dirty="0"/>
              <a:t> y una antigüedad máxima de cinco años. A este respecto se aplicará el Decreto 43/2015, de 27 de marzo, por el que se establece un sistema de reconocimiento de la competencia en lenguas extranjeras en la Comunidad Autónoma de la Región de Murcia, modificado por el Decreto 207/2017, de 19 de julio.</a:t>
            </a:r>
          </a:p>
        </p:txBody>
      </p:sp>
    </p:spTree>
    <p:extLst>
      <p:ext uri="{BB962C8B-B14F-4D97-AF65-F5344CB8AC3E}">
        <p14:creationId xmlns:p14="http://schemas.microsoft.com/office/powerpoint/2010/main" val="1927821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D20C1CC-4D3A-4567-A42A-0F97732F5AA9}"/>
              </a:ext>
            </a:extLst>
          </p:cNvPr>
          <p:cNvSpPr/>
          <p:nvPr/>
        </p:nvSpPr>
        <p:spPr>
          <a:xfrm>
            <a:off x="623455" y="626516"/>
            <a:ext cx="11166763" cy="3693319"/>
          </a:xfrm>
          <a:prstGeom prst="rect">
            <a:avLst/>
          </a:prstGeom>
        </p:spPr>
        <p:txBody>
          <a:bodyPr wrap="square">
            <a:spAutoFit/>
          </a:bodyPr>
          <a:lstStyle/>
          <a:p>
            <a:r>
              <a:rPr lang="es-ES" b="1" dirty="0"/>
              <a:t>c) Tercer ejercicio obligatorio</a:t>
            </a:r>
          </a:p>
          <a:p>
            <a:endParaRPr lang="es-ES" dirty="0"/>
          </a:p>
          <a:p>
            <a:r>
              <a:rPr lang="es-ES" dirty="0"/>
              <a:t>Consistirá en responder de forma oral a las preguntas que les sean formuladas por el Tribunal sobre los recursos turístico-culturales de la Región de Murcia mediante la exposición de diapositivas.</a:t>
            </a:r>
          </a:p>
          <a:p>
            <a:endParaRPr lang="es-ES" dirty="0"/>
          </a:p>
          <a:p>
            <a:r>
              <a:rPr lang="es-ES" dirty="0"/>
              <a:t>El llamamiento para este ejercicio se hará mediante citación expuesta en el Tablón de Anuncios del Instituto de Turismo de la Región de Murcia, así como en la web itrem.es.</a:t>
            </a:r>
          </a:p>
          <a:p>
            <a:endParaRPr lang="es-ES" dirty="0"/>
          </a:p>
          <a:p>
            <a:r>
              <a:rPr lang="es-ES" dirty="0"/>
              <a:t>Duración máxima: 30 minutos.</a:t>
            </a:r>
          </a:p>
          <a:p>
            <a:endParaRPr lang="es-ES" dirty="0"/>
          </a:p>
          <a:p>
            <a:r>
              <a:rPr lang="es-ES" dirty="0"/>
              <a:t>Valoración: Apto o no apto</a:t>
            </a:r>
          </a:p>
          <a:p>
            <a:endParaRPr lang="es-ES" dirty="0"/>
          </a:p>
          <a:p>
            <a:r>
              <a:rPr lang="es-ES" dirty="0"/>
              <a:t>Este ejercicio tendrá carácter eliminatorio.</a:t>
            </a:r>
          </a:p>
        </p:txBody>
      </p:sp>
    </p:spTree>
    <p:extLst>
      <p:ext uri="{BB962C8B-B14F-4D97-AF65-F5344CB8AC3E}">
        <p14:creationId xmlns:p14="http://schemas.microsoft.com/office/powerpoint/2010/main" val="2843537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a:extLst>
              <a:ext uri="{FF2B5EF4-FFF2-40B4-BE49-F238E27FC236}">
                <a16:creationId xmlns:a16="http://schemas.microsoft.com/office/drawing/2014/main" id="{71829880-C96B-4885-8D2C-D026BFB6FEF5}"/>
              </a:ext>
            </a:extLst>
          </p:cNvPr>
          <p:cNvSpPr/>
          <p:nvPr/>
        </p:nvSpPr>
        <p:spPr>
          <a:xfrm>
            <a:off x="7730836" y="3823855"/>
            <a:ext cx="3006437" cy="14685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Rectángulo 2">
            <a:extLst>
              <a:ext uri="{FF2B5EF4-FFF2-40B4-BE49-F238E27FC236}">
                <a16:creationId xmlns:a16="http://schemas.microsoft.com/office/drawing/2014/main" id="{66370ABA-DEE4-4EC8-A5A7-4B4D5FD02329}"/>
              </a:ext>
            </a:extLst>
          </p:cNvPr>
          <p:cNvSpPr/>
          <p:nvPr/>
        </p:nvSpPr>
        <p:spPr>
          <a:xfrm>
            <a:off x="0" y="0"/>
            <a:ext cx="12192000" cy="6924973"/>
          </a:xfrm>
          <a:prstGeom prst="rect">
            <a:avLst/>
          </a:prstGeom>
        </p:spPr>
        <p:txBody>
          <a:bodyPr wrap="square">
            <a:spAutoFit/>
          </a:bodyPr>
          <a:lstStyle/>
          <a:p>
            <a:pPr algn="just"/>
            <a:r>
              <a:rPr lang="es-ES" sz="1400" dirty="0"/>
              <a:t>ANEXO II TEMARIO PARA LAS PRUEBAS DE HABILITACIÓN DE  GUÍA DE TURISMO DE LA REGIÓN DE MURCIA Tema 1.- El turismo en la Región de Murcia: Situación estructural. </a:t>
            </a:r>
          </a:p>
          <a:p>
            <a:pPr algn="just"/>
            <a:r>
              <a:rPr lang="es-ES" sz="1400" dirty="0"/>
              <a:t>Tema 2.- La oferta turística. Los recursos turísticos de la Región de Murcia. </a:t>
            </a:r>
          </a:p>
          <a:p>
            <a:pPr algn="just"/>
            <a:r>
              <a:rPr lang="es-ES" sz="1400" dirty="0"/>
              <a:t>Tema 3.- El destino turístico. Principales destinos turísticos de la Región de Murcia </a:t>
            </a:r>
          </a:p>
          <a:p>
            <a:pPr algn="just"/>
            <a:r>
              <a:rPr lang="es-ES" sz="1400" dirty="0"/>
              <a:t>Tema 4.- El producto turístico. Principales productos turísticos en la Región de Murcia: Sol y Playa, Cultural, Rural, Activo, Salud y Belleza, Congresos, Idiomático, Religioso.  </a:t>
            </a:r>
          </a:p>
          <a:p>
            <a:pPr algn="just"/>
            <a:r>
              <a:rPr lang="es-ES" sz="1400" dirty="0"/>
              <a:t>Tema 5.- Ley 12/2013, de 20 de diciembre, de Turismo de la Región de Murcia.  </a:t>
            </a:r>
          </a:p>
          <a:p>
            <a:pPr algn="just"/>
            <a:r>
              <a:rPr lang="es-ES" sz="1400" dirty="0"/>
              <a:t>Tema 6.- La profesión de Guía de Turismo en la Región de Murcia. </a:t>
            </a:r>
          </a:p>
          <a:p>
            <a:pPr algn="just"/>
            <a:r>
              <a:rPr lang="es-ES" sz="1400" dirty="0"/>
              <a:t>Tema 7.- El marco geográfico de la Región de Murcia: aspectos físicos y demográficos. </a:t>
            </a:r>
          </a:p>
          <a:p>
            <a:pPr algn="just"/>
            <a:r>
              <a:rPr lang="es-ES" sz="1400" dirty="0"/>
              <a:t>Tema 8.- Principales ejes de comunicación y medios de transporte de la Región de Murcia.</a:t>
            </a:r>
          </a:p>
          <a:p>
            <a:pPr algn="just"/>
            <a:r>
              <a:rPr lang="es-ES" sz="1400" dirty="0"/>
              <a:t>Tema 9.- La Prehistoria: Primeras manifestaciones artísticas en la Región: arte Rupestre Levantino, culturas </a:t>
            </a:r>
            <a:r>
              <a:rPr lang="es-ES" sz="1400" dirty="0" err="1"/>
              <a:t>Argárica</a:t>
            </a:r>
            <a:r>
              <a:rPr lang="es-ES" sz="1400" dirty="0"/>
              <a:t> e Ibérica.  </a:t>
            </a:r>
          </a:p>
          <a:p>
            <a:pPr algn="just"/>
            <a:r>
              <a:rPr lang="es-ES" sz="1400" dirty="0"/>
              <a:t>Tema 10.- Las Colonizaciones mediterráneas, el proceso de Romanización: Cartago-Nova.</a:t>
            </a:r>
          </a:p>
          <a:p>
            <a:pPr algn="just"/>
            <a:r>
              <a:rPr lang="es-ES" sz="1400" dirty="0"/>
              <a:t>Tema 11.- La Murcia Islámica: Manifestaciones artísticas y culturales. </a:t>
            </a:r>
          </a:p>
          <a:p>
            <a:pPr algn="just"/>
            <a:r>
              <a:rPr lang="es-ES" sz="1400" dirty="0"/>
              <a:t>Tema 12.- Alfonso X y la Baja Edad Media (1243-1490). Un reino fronterizo. Arquitectura Militar. El Arte Gótico. </a:t>
            </a:r>
          </a:p>
          <a:p>
            <a:pPr algn="just"/>
            <a:r>
              <a:rPr lang="es-ES" sz="1400" dirty="0"/>
              <a:t>Tema 13.- El Reino de Murcia en los siglos XVI y XVII. El Renacimiento. </a:t>
            </a:r>
          </a:p>
          <a:p>
            <a:pPr algn="just"/>
            <a:r>
              <a:rPr lang="es-ES" sz="1400" dirty="0"/>
              <a:t>Tema 14.- Las transformaciones del siglo XVIII. El Arte Barroco. Salzillo y la Escultura Religiosa. </a:t>
            </a:r>
          </a:p>
          <a:p>
            <a:pPr algn="just"/>
            <a:r>
              <a:rPr lang="es-ES" sz="1400" dirty="0"/>
              <a:t>Tema 15.- El proceso de modernización de la Región de Murcia (s. XIX y XX). La nueva imagen de las ciudades: El modernismo. Tema 16.- Últimas tendencias artísticas en la Región. Festivales y eventos de la región de Murcia con proyección internacional.</a:t>
            </a:r>
          </a:p>
          <a:p>
            <a:pPr algn="just"/>
            <a:r>
              <a:rPr lang="es-ES" sz="1400" dirty="0"/>
              <a:t>Tema 17.- Museos y Bienes de Interés Cultural en la Región de Murcia</a:t>
            </a:r>
            <a:r>
              <a:rPr lang="es-ES" dirty="0"/>
              <a:t>. </a:t>
            </a:r>
          </a:p>
          <a:p>
            <a:pPr algn="just"/>
            <a:r>
              <a:rPr lang="es-ES" sz="1400" dirty="0"/>
              <a:t>Tema 18.- Fiestas de interés turístico y manifestaciones culturales tradicionales en la Región.</a:t>
            </a:r>
          </a:p>
          <a:p>
            <a:pPr algn="just"/>
            <a:r>
              <a:rPr lang="es-ES" sz="1400" dirty="0"/>
              <a:t>Tema 19.- Artesanía, Gastronomía y Folklore de la Región de Murcia. 				</a:t>
            </a:r>
            <a:r>
              <a:rPr lang="es-ES" sz="2000" b="1" dirty="0"/>
              <a:t>TEMARIO DE 2017</a:t>
            </a:r>
          </a:p>
          <a:p>
            <a:pPr algn="just"/>
            <a:r>
              <a:rPr lang="es-ES" sz="1400" dirty="0"/>
              <a:t>Tema 20.- Los Espacios Naturales de la Región de Murcia.</a:t>
            </a:r>
          </a:p>
          <a:p>
            <a:pPr algn="just"/>
            <a:r>
              <a:rPr lang="es-ES" sz="1400" dirty="0"/>
              <a:t>Tema 21.- Ruta del Noroeste </a:t>
            </a:r>
          </a:p>
          <a:p>
            <a:pPr algn="just"/>
            <a:r>
              <a:rPr lang="es-ES" sz="1400" dirty="0"/>
              <a:t>Tema 22.- Ruta del Nordeste </a:t>
            </a:r>
          </a:p>
          <a:p>
            <a:pPr algn="just"/>
            <a:r>
              <a:rPr lang="es-ES" sz="1400" dirty="0"/>
              <a:t>Tema 23.- Ruta de Sierra Espuña y el Valle del Guadalentín </a:t>
            </a:r>
          </a:p>
          <a:p>
            <a:pPr algn="just"/>
            <a:r>
              <a:rPr lang="es-ES" sz="1400" dirty="0"/>
              <a:t>Tema 24.- Ruta del Valle de Ricote </a:t>
            </a:r>
          </a:p>
          <a:p>
            <a:pPr algn="just"/>
            <a:r>
              <a:rPr lang="es-ES" sz="1400" dirty="0"/>
              <a:t>Tema 25.- Ruta de Murcia y su huerta </a:t>
            </a:r>
          </a:p>
          <a:p>
            <a:pPr algn="just"/>
            <a:r>
              <a:rPr lang="es-ES" sz="1400" dirty="0"/>
              <a:t>Tema 26.- Ruta del Mar Menor y La Manga </a:t>
            </a:r>
          </a:p>
          <a:p>
            <a:pPr algn="just"/>
            <a:r>
              <a:rPr lang="es-ES" sz="1400" dirty="0"/>
              <a:t>Tema 27.- Ruta de Cartagena y La Unión</a:t>
            </a:r>
          </a:p>
          <a:p>
            <a:pPr algn="just"/>
            <a:r>
              <a:rPr lang="es-ES" sz="1400" dirty="0"/>
              <a:t>Tema 28.- Ruta de Mazarrón y Águilas</a:t>
            </a:r>
          </a:p>
        </p:txBody>
      </p:sp>
      <p:sp>
        <p:nvSpPr>
          <p:cNvPr id="4" name="CuadroTexto 3">
            <a:extLst>
              <a:ext uri="{FF2B5EF4-FFF2-40B4-BE49-F238E27FC236}">
                <a16:creationId xmlns:a16="http://schemas.microsoft.com/office/drawing/2014/main" id="{EF42A2C0-6E43-435B-A0EF-FD4734CF44D8}"/>
              </a:ext>
            </a:extLst>
          </p:cNvPr>
          <p:cNvSpPr txBox="1"/>
          <p:nvPr/>
        </p:nvSpPr>
        <p:spPr>
          <a:xfrm>
            <a:off x="5638800" y="2653145"/>
            <a:ext cx="914400" cy="914400"/>
          </a:xfrm>
          <a:prstGeom prst="rect">
            <a:avLst/>
          </a:prstGeom>
          <a:noFill/>
        </p:spPr>
        <p:txBody>
          <a:bodyPr wrap="square" rtlCol="0">
            <a:spAutoFit/>
          </a:bodyPr>
          <a:lstStyle/>
          <a:p>
            <a:endParaRPr lang="es-ES" dirty="0"/>
          </a:p>
        </p:txBody>
      </p:sp>
      <p:sp>
        <p:nvSpPr>
          <p:cNvPr id="5" name="CuadroTexto 4">
            <a:extLst>
              <a:ext uri="{FF2B5EF4-FFF2-40B4-BE49-F238E27FC236}">
                <a16:creationId xmlns:a16="http://schemas.microsoft.com/office/drawing/2014/main" id="{F84B7A17-26F5-4F50-92E7-8ABD5DB26D71}"/>
              </a:ext>
            </a:extLst>
          </p:cNvPr>
          <p:cNvSpPr txBox="1"/>
          <p:nvPr/>
        </p:nvSpPr>
        <p:spPr>
          <a:xfrm>
            <a:off x="-817418" y="2535382"/>
            <a:ext cx="184731" cy="369332"/>
          </a:xfrm>
          <a:prstGeom prst="rect">
            <a:avLst/>
          </a:prstGeom>
          <a:noFill/>
        </p:spPr>
        <p:txBody>
          <a:bodyPr wrap="none" rtlCol="0">
            <a:spAutoFit/>
          </a:bodyPr>
          <a:lstStyle/>
          <a:p>
            <a:endParaRPr lang="es-ES" dirty="0"/>
          </a:p>
        </p:txBody>
      </p:sp>
    </p:spTree>
    <p:extLst>
      <p:ext uri="{BB962C8B-B14F-4D97-AF65-F5344CB8AC3E}">
        <p14:creationId xmlns:p14="http://schemas.microsoft.com/office/powerpoint/2010/main" val="2128794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C099DC1-7E7E-4655-BAE0-1AF72A531FAD}"/>
              </a:ext>
            </a:extLst>
          </p:cNvPr>
          <p:cNvSpPr txBox="1"/>
          <p:nvPr/>
        </p:nvSpPr>
        <p:spPr>
          <a:xfrm>
            <a:off x="789710" y="665018"/>
            <a:ext cx="10697440" cy="4401205"/>
          </a:xfrm>
          <a:prstGeom prst="rect">
            <a:avLst/>
          </a:prstGeom>
          <a:noFill/>
        </p:spPr>
        <p:txBody>
          <a:bodyPr wrap="square" rtlCol="0">
            <a:spAutoFit/>
          </a:bodyPr>
          <a:lstStyle/>
          <a:p>
            <a:r>
              <a:rPr lang="es-ES" sz="2000" b="1" dirty="0">
                <a:solidFill>
                  <a:srgbClr val="FF0000"/>
                </a:solidFill>
              </a:rPr>
              <a:t>EMPRESAS DE TURISMO ACTIVO </a:t>
            </a:r>
            <a:r>
              <a:rPr lang="es-ES" sz="2000" dirty="0"/>
              <a:t>(Decreto n.º 11/2018, de 14 de febrero)</a:t>
            </a:r>
          </a:p>
          <a:p>
            <a:endParaRPr lang="es-ES" sz="2000" dirty="0"/>
          </a:p>
          <a:p>
            <a:pPr algn="just"/>
            <a:r>
              <a:rPr lang="es-ES" sz="2000" dirty="0"/>
              <a:t>Son las que se dedican profesionalmente a proporcionar actividades turísticas para el esparcimiento y recreo de sus clientes, de tipo deportivo, de aventura u otros análogos, que se practican sirviéndose básicamente de los recursos que ofrece la propia naturaleza, y que pueden incluir actividades encaminadas al fomento y divulgación de la cultura.</a:t>
            </a:r>
          </a:p>
          <a:p>
            <a:pPr algn="just"/>
            <a:endParaRPr lang="es-ES" sz="2000" dirty="0"/>
          </a:p>
          <a:p>
            <a:pPr algn="just"/>
            <a:r>
              <a:rPr lang="es-ES" sz="2000" dirty="0"/>
              <a:t>	Además de las referencias a </a:t>
            </a:r>
            <a:r>
              <a:rPr lang="es-ES" sz="2000" b="1" dirty="0"/>
              <a:t>locales, precios, declaración responsable etc., que son similares a los del resto de las empresas turísticas</a:t>
            </a:r>
            <a:r>
              <a:rPr lang="es-ES" sz="2000" dirty="0"/>
              <a:t>, el reglamento determina expresamente que las actividades realizadas por las empresas de turismo activo </a:t>
            </a:r>
            <a:r>
              <a:rPr lang="es-ES" sz="2000" b="1" dirty="0"/>
              <a:t>deberán desarrollarse en las condiciones más adecuadas para compatibilizar su práctica con la conservación del medio natural y el patrimonio cultural</a:t>
            </a:r>
            <a:r>
              <a:rPr lang="es-ES" sz="2000" dirty="0"/>
              <a:t>, promoviendo entre sus clientes actitudes favorables a su preservación.</a:t>
            </a:r>
          </a:p>
          <a:p>
            <a:pPr algn="just"/>
            <a:endParaRPr lang="es-ES" sz="2000" dirty="0"/>
          </a:p>
          <a:p>
            <a:pPr algn="just"/>
            <a:endParaRPr lang="es-ES" sz="2000" dirty="0"/>
          </a:p>
        </p:txBody>
      </p:sp>
      <p:pic>
        <p:nvPicPr>
          <p:cNvPr id="3" name="Imagen 2">
            <a:extLst>
              <a:ext uri="{FF2B5EF4-FFF2-40B4-BE49-F238E27FC236}">
                <a16:creationId xmlns:a16="http://schemas.microsoft.com/office/drawing/2014/main" id="{4409F88A-0924-4B14-9967-4B0BD78CCB47}"/>
              </a:ext>
            </a:extLst>
          </p:cNvPr>
          <p:cNvPicPr>
            <a:picLocks noChangeAspect="1"/>
          </p:cNvPicPr>
          <p:nvPr/>
        </p:nvPicPr>
        <p:blipFill>
          <a:blip r:embed="rId2"/>
          <a:stretch>
            <a:fillRect/>
          </a:stretch>
        </p:blipFill>
        <p:spPr>
          <a:xfrm>
            <a:off x="277957" y="4690410"/>
            <a:ext cx="2743200" cy="1666875"/>
          </a:xfrm>
          <a:prstGeom prst="rect">
            <a:avLst/>
          </a:prstGeom>
        </p:spPr>
      </p:pic>
      <p:pic>
        <p:nvPicPr>
          <p:cNvPr id="4" name="Imagen 3">
            <a:extLst>
              <a:ext uri="{FF2B5EF4-FFF2-40B4-BE49-F238E27FC236}">
                <a16:creationId xmlns:a16="http://schemas.microsoft.com/office/drawing/2014/main" id="{E68CB203-E1E2-427E-A96F-E30A3BE8B434}"/>
              </a:ext>
            </a:extLst>
          </p:cNvPr>
          <p:cNvPicPr>
            <a:picLocks noChangeAspect="1"/>
          </p:cNvPicPr>
          <p:nvPr/>
        </p:nvPicPr>
        <p:blipFill>
          <a:blip r:embed="rId3"/>
          <a:stretch>
            <a:fillRect/>
          </a:stretch>
        </p:blipFill>
        <p:spPr>
          <a:xfrm>
            <a:off x="3297383" y="4690410"/>
            <a:ext cx="2581275" cy="1666875"/>
          </a:xfrm>
          <a:prstGeom prst="rect">
            <a:avLst/>
          </a:prstGeom>
        </p:spPr>
      </p:pic>
      <p:pic>
        <p:nvPicPr>
          <p:cNvPr id="5" name="Imagen 4">
            <a:extLst>
              <a:ext uri="{FF2B5EF4-FFF2-40B4-BE49-F238E27FC236}">
                <a16:creationId xmlns:a16="http://schemas.microsoft.com/office/drawing/2014/main" id="{03682BEC-B1D8-4047-B2D2-E879516D015B}"/>
              </a:ext>
            </a:extLst>
          </p:cNvPr>
          <p:cNvPicPr>
            <a:picLocks noChangeAspect="1"/>
          </p:cNvPicPr>
          <p:nvPr/>
        </p:nvPicPr>
        <p:blipFill>
          <a:blip r:embed="rId4"/>
          <a:stretch>
            <a:fillRect/>
          </a:stretch>
        </p:blipFill>
        <p:spPr>
          <a:xfrm>
            <a:off x="6154884" y="4690410"/>
            <a:ext cx="2857500" cy="1633537"/>
          </a:xfrm>
          <a:prstGeom prst="rect">
            <a:avLst/>
          </a:prstGeom>
        </p:spPr>
      </p:pic>
      <p:pic>
        <p:nvPicPr>
          <p:cNvPr id="6" name="Imagen 5">
            <a:extLst>
              <a:ext uri="{FF2B5EF4-FFF2-40B4-BE49-F238E27FC236}">
                <a16:creationId xmlns:a16="http://schemas.microsoft.com/office/drawing/2014/main" id="{EA3EFBF0-2099-41EE-82D6-B188BDCD8D32}"/>
              </a:ext>
            </a:extLst>
          </p:cNvPr>
          <p:cNvPicPr>
            <a:picLocks noChangeAspect="1"/>
          </p:cNvPicPr>
          <p:nvPr/>
        </p:nvPicPr>
        <p:blipFill>
          <a:blip r:embed="rId5"/>
          <a:stretch>
            <a:fillRect/>
          </a:stretch>
        </p:blipFill>
        <p:spPr>
          <a:xfrm>
            <a:off x="9288610" y="4690409"/>
            <a:ext cx="2619375" cy="1633537"/>
          </a:xfrm>
          <a:prstGeom prst="rect">
            <a:avLst/>
          </a:prstGeom>
        </p:spPr>
      </p:pic>
    </p:spTree>
    <p:extLst>
      <p:ext uri="{BB962C8B-B14F-4D97-AF65-F5344CB8AC3E}">
        <p14:creationId xmlns:p14="http://schemas.microsoft.com/office/powerpoint/2010/main" val="2664799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7C3379A-A6F6-40D5-AC49-A5C1BBD4C23E}"/>
              </a:ext>
            </a:extLst>
          </p:cNvPr>
          <p:cNvSpPr txBox="1"/>
          <p:nvPr/>
        </p:nvSpPr>
        <p:spPr>
          <a:xfrm>
            <a:off x="969817" y="997527"/>
            <a:ext cx="7384473" cy="1200329"/>
          </a:xfrm>
          <a:prstGeom prst="rect">
            <a:avLst/>
          </a:prstGeom>
          <a:noFill/>
        </p:spPr>
        <p:txBody>
          <a:bodyPr wrap="square" rtlCol="0">
            <a:spAutoFit/>
          </a:bodyPr>
          <a:lstStyle/>
          <a:p>
            <a:pPr marL="285750" indent="-285750">
              <a:buFont typeface="Arial" panose="020B0604020202020204" pitchFamily="34" charset="0"/>
              <a:buChar char="•"/>
            </a:pPr>
            <a:r>
              <a:rPr lang="es-ES" b="1" dirty="0"/>
              <a:t>Seguro de responsabilidad Civil</a:t>
            </a:r>
          </a:p>
          <a:p>
            <a:endParaRPr lang="es-ES" dirty="0"/>
          </a:p>
          <a:p>
            <a:pPr marL="285750" indent="-285750">
              <a:buFont typeface="Arial" panose="020B0604020202020204" pitchFamily="34" charset="0"/>
              <a:buChar char="•"/>
            </a:pPr>
            <a:r>
              <a:rPr lang="es-ES" b="1" dirty="0"/>
              <a:t>Póliza de seguros de rescate, traslado y asistencia</a:t>
            </a:r>
          </a:p>
          <a:p>
            <a:endParaRPr lang="es-ES" dirty="0"/>
          </a:p>
        </p:txBody>
      </p:sp>
      <p:sp>
        <p:nvSpPr>
          <p:cNvPr id="3" name="Cerrar llave 2">
            <a:extLst>
              <a:ext uri="{FF2B5EF4-FFF2-40B4-BE49-F238E27FC236}">
                <a16:creationId xmlns:a16="http://schemas.microsoft.com/office/drawing/2014/main" id="{8B996E0C-51AC-4C69-B617-A8637D056A1E}"/>
              </a:ext>
            </a:extLst>
          </p:cNvPr>
          <p:cNvSpPr/>
          <p:nvPr/>
        </p:nvSpPr>
        <p:spPr>
          <a:xfrm>
            <a:off x="6220691" y="609600"/>
            <a:ext cx="789709" cy="158825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4" name="CuadroTexto 3">
            <a:extLst>
              <a:ext uri="{FF2B5EF4-FFF2-40B4-BE49-F238E27FC236}">
                <a16:creationId xmlns:a16="http://schemas.microsoft.com/office/drawing/2014/main" id="{63059BA3-FD9C-474B-9374-D7F227453B62}"/>
              </a:ext>
            </a:extLst>
          </p:cNvPr>
          <p:cNvSpPr txBox="1"/>
          <p:nvPr/>
        </p:nvSpPr>
        <p:spPr>
          <a:xfrm>
            <a:off x="7453744" y="1080562"/>
            <a:ext cx="4305409" cy="646331"/>
          </a:xfrm>
          <a:prstGeom prst="rect">
            <a:avLst/>
          </a:prstGeom>
          <a:noFill/>
        </p:spPr>
        <p:txBody>
          <a:bodyPr wrap="none" rtlCol="0">
            <a:spAutoFit/>
          </a:bodyPr>
          <a:lstStyle/>
          <a:p>
            <a:r>
              <a:rPr lang="es-ES" dirty="0"/>
              <a:t>Mínimo 600.000 € por siniestro</a:t>
            </a:r>
          </a:p>
          <a:p>
            <a:r>
              <a:rPr lang="es-ES" dirty="0"/>
              <a:t>Puede contratarse franquicia de hasta 600 €</a:t>
            </a:r>
          </a:p>
        </p:txBody>
      </p:sp>
      <p:sp>
        <p:nvSpPr>
          <p:cNvPr id="5" name="CuadroTexto 4">
            <a:extLst>
              <a:ext uri="{FF2B5EF4-FFF2-40B4-BE49-F238E27FC236}">
                <a16:creationId xmlns:a16="http://schemas.microsoft.com/office/drawing/2014/main" id="{80C07324-6E3C-4D95-9288-D0584B3B9888}"/>
              </a:ext>
            </a:extLst>
          </p:cNvPr>
          <p:cNvSpPr txBox="1"/>
          <p:nvPr/>
        </p:nvSpPr>
        <p:spPr>
          <a:xfrm>
            <a:off x="1094509" y="2951018"/>
            <a:ext cx="10321204" cy="3693319"/>
          </a:xfrm>
          <a:prstGeom prst="rect">
            <a:avLst/>
          </a:prstGeom>
          <a:noFill/>
        </p:spPr>
        <p:txBody>
          <a:bodyPr wrap="square" rtlCol="0">
            <a:spAutoFit/>
          </a:bodyPr>
          <a:lstStyle/>
          <a:p>
            <a:pPr marL="285750" indent="-285750" algn="just">
              <a:buFont typeface="Arial" panose="020B0604020202020204" pitchFamily="34" charset="0"/>
              <a:buChar char="•"/>
            </a:pPr>
            <a:r>
              <a:rPr lang="es-ES" b="1" dirty="0"/>
              <a:t>Menores</a:t>
            </a:r>
            <a:r>
              <a:rPr lang="es-ES" dirty="0"/>
              <a:t>: asistencia o autorización por escrito de los titulares de la patria potestad o de los tutores</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b="1" dirty="0"/>
              <a:t>Obligación de Información</a:t>
            </a:r>
            <a:r>
              <a:rPr lang="es-ES" dirty="0"/>
              <a:t>: sobre las actividades a desarrollar, riesgos, seguros, personal, etc., y el cliente está obligado a firmar una declaración manifestando que han recibido dicha información</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b="1" dirty="0"/>
              <a:t>Equipos, monitores y seguridad:</a:t>
            </a:r>
          </a:p>
          <a:p>
            <a:pPr algn="just"/>
            <a:r>
              <a:rPr lang="es-ES" b="1" dirty="0"/>
              <a:t>	</a:t>
            </a:r>
            <a:r>
              <a:rPr lang="es-ES" dirty="0"/>
              <a:t>- Equipos homologados</a:t>
            </a:r>
          </a:p>
          <a:p>
            <a:pPr algn="just"/>
            <a:r>
              <a:rPr lang="es-ES" dirty="0"/>
              <a:t>	- Mínimo de monitores para la actividad con las titulaciones que se detallan</a:t>
            </a:r>
          </a:p>
          <a:p>
            <a:pPr algn="just"/>
            <a:r>
              <a:rPr lang="es-ES" dirty="0"/>
              <a:t>	- Seguridad y prevención de accidentes: medidas generales de seguridad que deben cumplir las 	empresas (formación en planes de emergencia, </a:t>
            </a:r>
            <a:r>
              <a:rPr lang="es-ES" dirty="0" err="1"/>
              <a:t>nº</a:t>
            </a:r>
            <a:r>
              <a:rPr lang="es-ES" dirty="0"/>
              <a:t> máximo de participantes por monitor, 	botiquines, vigilancia de equipos, etc.).</a:t>
            </a:r>
          </a:p>
          <a:p>
            <a:pPr algn="just"/>
            <a:r>
              <a:rPr lang="es-ES" dirty="0"/>
              <a:t>	- Los monitores, guías e instructores que realicen alguna de las actividades propias Guías de 	Turismo deberán de estar en posesión de la habilitación otorgada por la administración pública.</a:t>
            </a:r>
          </a:p>
        </p:txBody>
      </p:sp>
      <p:sp>
        <p:nvSpPr>
          <p:cNvPr id="6" name="Rectángulo 5">
            <a:extLst>
              <a:ext uri="{FF2B5EF4-FFF2-40B4-BE49-F238E27FC236}">
                <a16:creationId xmlns:a16="http://schemas.microsoft.com/office/drawing/2014/main" id="{41E1F70E-7816-4D33-9176-CAB298309AA4}"/>
              </a:ext>
            </a:extLst>
          </p:cNvPr>
          <p:cNvSpPr/>
          <p:nvPr/>
        </p:nvSpPr>
        <p:spPr>
          <a:xfrm>
            <a:off x="558316" y="200799"/>
            <a:ext cx="3682868" cy="400110"/>
          </a:xfrm>
          <a:prstGeom prst="rect">
            <a:avLst/>
          </a:prstGeom>
        </p:spPr>
        <p:txBody>
          <a:bodyPr wrap="none">
            <a:spAutoFit/>
          </a:bodyPr>
          <a:lstStyle/>
          <a:p>
            <a:r>
              <a:rPr lang="es-ES" sz="2000" b="1" dirty="0">
                <a:solidFill>
                  <a:srgbClr val="FF0000"/>
                </a:solidFill>
              </a:rPr>
              <a:t>EMPRESAS DE TURISMO ACTIVO </a:t>
            </a:r>
          </a:p>
        </p:txBody>
      </p:sp>
    </p:spTree>
    <p:extLst>
      <p:ext uri="{BB962C8B-B14F-4D97-AF65-F5344CB8AC3E}">
        <p14:creationId xmlns:p14="http://schemas.microsoft.com/office/powerpoint/2010/main" val="273854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187CAD45-1098-48C9-A998-7B86BFC5F562}"/>
              </a:ext>
            </a:extLst>
          </p:cNvPr>
          <p:cNvSpPr/>
          <p:nvPr/>
        </p:nvSpPr>
        <p:spPr>
          <a:xfrm>
            <a:off x="9434945" y="1011382"/>
            <a:ext cx="2216728" cy="16625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s-ES">
              <a:ln w="0"/>
              <a:solidFill>
                <a:schemeClr val="tx1"/>
              </a:solidFill>
              <a:effectLst>
                <a:outerShdw blurRad="38100" dist="19050" dir="2700000" algn="tl" rotWithShape="0">
                  <a:schemeClr val="dk1">
                    <a:alpha val="40000"/>
                  </a:schemeClr>
                </a:outerShdw>
              </a:effectLst>
            </a:endParaRPr>
          </a:p>
        </p:txBody>
      </p:sp>
      <p:sp>
        <p:nvSpPr>
          <p:cNvPr id="2" name="Rectángulo 1">
            <a:extLst>
              <a:ext uri="{FF2B5EF4-FFF2-40B4-BE49-F238E27FC236}">
                <a16:creationId xmlns:a16="http://schemas.microsoft.com/office/drawing/2014/main" id="{F4FD79B6-BE5A-418A-B3C8-98C57C7763BF}"/>
              </a:ext>
            </a:extLst>
          </p:cNvPr>
          <p:cNvSpPr/>
          <p:nvPr/>
        </p:nvSpPr>
        <p:spPr>
          <a:xfrm>
            <a:off x="207819" y="128948"/>
            <a:ext cx="11790217" cy="6494085"/>
          </a:xfrm>
          <a:prstGeom prst="rect">
            <a:avLst/>
          </a:prstGeom>
        </p:spPr>
        <p:txBody>
          <a:bodyPr wrap="square">
            <a:spAutoFit/>
          </a:bodyPr>
          <a:lstStyle/>
          <a:p>
            <a:r>
              <a:rPr lang="es-ES" sz="1600" dirty="0"/>
              <a:t>1. Actividades subacuáticas (</a:t>
            </a:r>
            <a:r>
              <a:rPr lang="es-ES" sz="1600" dirty="0" err="1"/>
              <a:t>escafandrismo</a:t>
            </a:r>
            <a:r>
              <a:rPr lang="es-ES" sz="1600" dirty="0"/>
              <a:t> y snorkel)</a:t>
            </a:r>
          </a:p>
          <a:p>
            <a:r>
              <a:rPr lang="es-ES" sz="1600" dirty="0"/>
              <a:t>2. Actividades náuticas (vela, windsurf, surf, rutas en barco, piragüismo, motos de agua, esquí náutico, pesca, bautismo de buceo, etc.)</a:t>
            </a:r>
          </a:p>
          <a:p>
            <a:r>
              <a:rPr lang="es-ES" sz="1600" dirty="0"/>
              <a:t>3. Hípica.</a:t>
            </a:r>
          </a:p>
          <a:p>
            <a:r>
              <a:rPr lang="es-ES" sz="1600" dirty="0"/>
              <a:t>4. Ciclismo.</a:t>
            </a:r>
          </a:p>
          <a:p>
            <a:r>
              <a:rPr lang="es-ES" sz="1600" dirty="0"/>
              <a:t>5. Actividades aéreas (ala delta, parapente, velero, ultraligero, globos, </a:t>
            </a:r>
            <a:r>
              <a:rPr lang="es-ES" sz="1600" dirty="0" err="1"/>
              <a:t>puenting</a:t>
            </a:r>
            <a:r>
              <a:rPr lang="es-ES" sz="1600" dirty="0"/>
              <a:t>, paracaidismo, etc.)</a:t>
            </a:r>
          </a:p>
          <a:p>
            <a:r>
              <a:rPr lang="es-ES" sz="1600" dirty="0"/>
              <a:t>6. Actividades de montaña y escalada (montañismo, barranquismo, escalada, rápel, etc.)</a:t>
            </a:r>
          </a:p>
          <a:p>
            <a:r>
              <a:rPr lang="es-ES" sz="1600" dirty="0"/>
              <a:t>7. Rutas a pie (senderismo, </a:t>
            </a:r>
            <a:r>
              <a:rPr lang="es-ES" sz="1600" dirty="0" err="1"/>
              <a:t>trekking</a:t>
            </a:r>
            <a:r>
              <a:rPr lang="es-ES" sz="1600" dirty="0"/>
              <a:t>, itinerarios didácticos)</a:t>
            </a:r>
          </a:p>
          <a:p>
            <a:r>
              <a:rPr lang="es-ES" sz="1600" dirty="0"/>
              <a:t>8. Orientación.</a:t>
            </a:r>
          </a:p>
          <a:p>
            <a:r>
              <a:rPr lang="es-ES" sz="1600" dirty="0"/>
              <a:t>9. Taller de medio ambiente y naturaleza</a:t>
            </a:r>
          </a:p>
          <a:p>
            <a:r>
              <a:rPr lang="es-ES" sz="1600" dirty="0"/>
              <a:t>10. Ruta cultural: Visita por los cascos antiguos de los pueblos para conocer sus señas de identidad.</a:t>
            </a:r>
          </a:p>
          <a:p>
            <a:r>
              <a:rPr lang="es-ES" sz="1600" dirty="0"/>
              <a:t>11. </a:t>
            </a:r>
            <a:r>
              <a:rPr lang="es-ES" sz="1600" dirty="0" err="1"/>
              <a:t>Agroactividad</a:t>
            </a:r>
            <a:endParaRPr lang="es-ES" sz="1600" dirty="0"/>
          </a:p>
          <a:p>
            <a:r>
              <a:rPr lang="es-ES" sz="1600" dirty="0"/>
              <a:t>12. Ruta temática: Ruta de largo recorrido que combina vehículo e itinerarios cortos a pie para conocer enclaves sobre un mismo tema, como los castillos o los vinos que cada zona produzcan.</a:t>
            </a:r>
          </a:p>
          <a:p>
            <a:r>
              <a:rPr lang="es-ES" sz="1600" dirty="0"/>
              <a:t>13. Espeleología.</a:t>
            </a:r>
          </a:p>
          <a:p>
            <a:r>
              <a:rPr lang="es-ES" sz="1600" dirty="0"/>
              <a:t>14. Tiro con arco</a:t>
            </a:r>
          </a:p>
          <a:p>
            <a:r>
              <a:rPr lang="es-ES" sz="1600" dirty="0"/>
              <a:t>15. Actividades de nieve.</a:t>
            </a:r>
          </a:p>
          <a:p>
            <a:r>
              <a:rPr lang="es-ES" sz="1600" dirty="0"/>
              <a:t>16. Rutas o excursiones con vehículos a motor.</a:t>
            </a:r>
          </a:p>
          <a:p>
            <a:r>
              <a:rPr lang="es-ES" sz="1600" dirty="0"/>
              <a:t>17. Circuitos o programas de </a:t>
            </a:r>
            <a:r>
              <a:rPr lang="es-ES" sz="1600" dirty="0" err="1"/>
              <a:t>multiactividad</a:t>
            </a:r>
            <a:r>
              <a:rPr lang="es-ES" sz="1600" dirty="0"/>
              <a:t> o multiaventura: Programa o circuito diseñado para el tiempo libre, en el cual se combinan diversas actividades de aventura, medio ambiente y ocio.</a:t>
            </a:r>
          </a:p>
          <a:p>
            <a:r>
              <a:rPr lang="es-ES" sz="1600" dirty="0"/>
              <a:t>18. Paintball</a:t>
            </a:r>
          </a:p>
          <a:p>
            <a:r>
              <a:rPr lang="es-ES" sz="1600" dirty="0"/>
              <a:t>19. Supervivencia: Actividad deportiva, consistente en la combinación de técnicas de variadas disciplinas (orientación, escalada, etc.) y del medio (botánica, meteorología), que permiten desenvolverse en la naturaleza, reconocer y aprovechar sus recursos y evitar sus peligros.</a:t>
            </a:r>
          </a:p>
          <a:p>
            <a:r>
              <a:rPr lang="es-ES" sz="1600" dirty="0"/>
              <a:t>20. Iniciación a la astronomía: Actividad consistente en la observación guiada del cielo para dar a reconocer las estrellas y constelaciones más importantes, a través de telescopios.</a:t>
            </a:r>
          </a:p>
          <a:p>
            <a:r>
              <a:rPr lang="es-ES" sz="1600" dirty="0"/>
              <a:t>21. </a:t>
            </a:r>
            <a:r>
              <a:rPr lang="es-ES" sz="1600" dirty="0" err="1"/>
              <a:t>Enogastronomía</a:t>
            </a:r>
            <a:r>
              <a:rPr lang="es-ES" sz="1600" dirty="0"/>
              <a:t>: es la unión de la enología y de la gastronomía, como señas de identidad de una zona geográfica o región.</a:t>
            </a:r>
          </a:p>
          <a:p>
            <a:r>
              <a:rPr lang="es-ES" sz="1600" dirty="0"/>
              <a:t>22. Visitas a empresas:  para ver cómo funcionan sus procesos productivos</a:t>
            </a:r>
          </a:p>
        </p:txBody>
      </p:sp>
      <p:sp>
        <p:nvSpPr>
          <p:cNvPr id="3" name="CuadroTexto 2">
            <a:extLst>
              <a:ext uri="{FF2B5EF4-FFF2-40B4-BE49-F238E27FC236}">
                <a16:creationId xmlns:a16="http://schemas.microsoft.com/office/drawing/2014/main" id="{CD08CE6B-B167-4337-9284-6F9AE0C270ED}"/>
              </a:ext>
            </a:extLst>
          </p:cNvPr>
          <p:cNvSpPr txBox="1"/>
          <p:nvPr/>
        </p:nvSpPr>
        <p:spPr>
          <a:xfrm>
            <a:off x="9753599" y="1440872"/>
            <a:ext cx="1617174" cy="646331"/>
          </a:xfrm>
          <a:prstGeom prst="rect">
            <a:avLst/>
          </a:prstGeom>
          <a:noFill/>
        </p:spPr>
        <p:txBody>
          <a:bodyPr wrap="none" rtlCol="0">
            <a:spAutoFit/>
          </a:bodyPr>
          <a:lstStyle/>
          <a:p>
            <a:r>
              <a:rPr lang="es-ES" b="1" dirty="0"/>
              <a:t>ACTIVIDADES</a:t>
            </a:r>
          </a:p>
          <a:p>
            <a:r>
              <a:rPr lang="es-ES" b="1" dirty="0"/>
              <a:t>(ORIENTATIVO</a:t>
            </a:r>
            <a:r>
              <a:rPr lang="es-ES" dirty="0"/>
              <a:t>)</a:t>
            </a:r>
          </a:p>
        </p:txBody>
      </p:sp>
    </p:spTree>
    <p:extLst>
      <p:ext uri="{BB962C8B-B14F-4D97-AF65-F5344CB8AC3E}">
        <p14:creationId xmlns:p14="http://schemas.microsoft.com/office/powerpoint/2010/main" val="348497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27BDA34-6100-4D51-87BC-974B3FA131FB}"/>
              </a:ext>
            </a:extLst>
          </p:cNvPr>
          <p:cNvPicPr>
            <a:picLocks noChangeAspect="1"/>
          </p:cNvPicPr>
          <p:nvPr/>
        </p:nvPicPr>
        <p:blipFill>
          <a:blip r:embed="rId2"/>
          <a:stretch>
            <a:fillRect/>
          </a:stretch>
        </p:blipFill>
        <p:spPr>
          <a:xfrm>
            <a:off x="325148" y="299171"/>
            <a:ext cx="2619375" cy="1743075"/>
          </a:xfrm>
          <a:prstGeom prst="rect">
            <a:avLst/>
          </a:prstGeom>
        </p:spPr>
      </p:pic>
      <p:sp>
        <p:nvSpPr>
          <p:cNvPr id="3" name="Rectángulo 2">
            <a:extLst>
              <a:ext uri="{FF2B5EF4-FFF2-40B4-BE49-F238E27FC236}">
                <a16:creationId xmlns:a16="http://schemas.microsoft.com/office/drawing/2014/main" id="{09B973F7-202A-4B8C-8353-2C3053F4DEDE}"/>
              </a:ext>
            </a:extLst>
          </p:cNvPr>
          <p:cNvSpPr/>
          <p:nvPr/>
        </p:nvSpPr>
        <p:spPr>
          <a:xfrm>
            <a:off x="3311334" y="396153"/>
            <a:ext cx="8160230" cy="707886"/>
          </a:xfrm>
          <a:prstGeom prst="rect">
            <a:avLst/>
          </a:prstGeom>
        </p:spPr>
        <p:txBody>
          <a:bodyPr wrap="square">
            <a:spAutoFit/>
          </a:bodyPr>
          <a:lstStyle/>
          <a:p>
            <a:r>
              <a:rPr lang="es-ES" sz="2000" dirty="0"/>
              <a:t>Decreto número 178/1995, de 20 de diciembre. Esta norma está anticuada y precisa de una modificación cuyo proyecto aún no se conoce</a:t>
            </a:r>
            <a:r>
              <a:rPr lang="es-ES" dirty="0"/>
              <a:t>.</a:t>
            </a:r>
          </a:p>
        </p:txBody>
      </p:sp>
      <p:sp>
        <p:nvSpPr>
          <p:cNvPr id="4" name="Rectángulo 3">
            <a:extLst>
              <a:ext uri="{FF2B5EF4-FFF2-40B4-BE49-F238E27FC236}">
                <a16:creationId xmlns:a16="http://schemas.microsoft.com/office/drawing/2014/main" id="{90BECA2C-972A-446D-AEBA-955377ADF363}"/>
              </a:ext>
            </a:extLst>
          </p:cNvPr>
          <p:cNvSpPr/>
          <p:nvPr/>
        </p:nvSpPr>
        <p:spPr>
          <a:xfrm>
            <a:off x="3311333" y="1170708"/>
            <a:ext cx="8160229" cy="1200329"/>
          </a:xfrm>
          <a:prstGeom prst="rect">
            <a:avLst/>
          </a:prstGeom>
        </p:spPr>
        <p:txBody>
          <a:bodyPr wrap="square">
            <a:spAutoFit/>
          </a:bodyPr>
          <a:lstStyle/>
          <a:p>
            <a:pPr algn="just"/>
            <a:r>
              <a:rPr lang="es-ES" dirty="0"/>
              <a:t>La actividad profesional de guía de turismo en la CARM tiene por objeto la prestación, de manera habitual y retribuida, de servicios de información en materia cultural, artística, histórica y geográfica a los turistas en sus visitas a los museos, monumentos, conjuntos históricos y demás bienes de interés turístico. </a:t>
            </a:r>
          </a:p>
        </p:txBody>
      </p:sp>
      <p:sp>
        <p:nvSpPr>
          <p:cNvPr id="5" name="Rectángulo 4">
            <a:extLst>
              <a:ext uri="{FF2B5EF4-FFF2-40B4-BE49-F238E27FC236}">
                <a16:creationId xmlns:a16="http://schemas.microsoft.com/office/drawing/2014/main" id="{7EF913A0-ECE7-4D47-8F58-86D25560AD74}"/>
              </a:ext>
            </a:extLst>
          </p:cNvPr>
          <p:cNvSpPr/>
          <p:nvPr/>
        </p:nvSpPr>
        <p:spPr>
          <a:xfrm>
            <a:off x="325148" y="2690336"/>
            <a:ext cx="11146414" cy="3139321"/>
          </a:xfrm>
          <a:prstGeom prst="rect">
            <a:avLst/>
          </a:prstGeom>
        </p:spPr>
        <p:txBody>
          <a:bodyPr wrap="square">
            <a:spAutoFit/>
          </a:bodyPr>
          <a:lstStyle/>
          <a:p>
            <a:pPr algn="just"/>
            <a:r>
              <a:rPr lang="es-ES" sz="2000" b="1" dirty="0"/>
              <a:t>Habilitación</a:t>
            </a:r>
          </a:p>
          <a:p>
            <a:pPr algn="just">
              <a:buFont typeface="Arial" panose="020B0604020202020204" pitchFamily="34" charset="0"/>
              <a:buChar char="•"/>
              <a:tabLst>
                <a:tab pos="0" algn="l"/>
                <a:tab pos="179388" algn="l"/>
              </a:tabLst>
            </a:pPr>
            <a:r>
              <a:rPr lang="es-ES" sz="2000" dirty="0"/>
              <a:t>	   Para ejercer como guía es preciso obtener la habilitación pertinente. la cual se obtendrá tras la superación de las pruebas que reglamentariamente se determinen, que podrán incluir las de idiomas que en cada caso sean precisos.</a:t>
            </a:r>
          </a:p>
          <a:p>
            <a:pPr algn="just">
              <a:tabLst>
                <a:tab pos="0" algn="l"/>
                <a:tab pos="179388" algn="l"/>
              </a:tabLst>
            </a:pPr>
            <a:endParaRPr lang="es-ES" sz="2000" dirty="0"/>
          </a:p>
          <a:p>
            <a:pPr marL="285750" indent="-285750" algn="just" defTabSz="179388">
              <a:buFont typeface="Arial" panose="020B0604020202020204" pitchFamily="34" charset="0"/>
              <a:buChar char="•"/>
              <a:tabLst>
                <a:tab pos="179388" algn="l"/>
                <a:tab pos="263525" algn="l"/>
              </a:tabLst>
            </a:pPr>
            <a:r>
              <a:rPr lang="es-ES" sz="2000" dirty="0"/>
              <a:t>	Los Guías de otras CCAA, UE y EEE podrán prestar servicios y establecerse en la Región de Murcia.</a:t>
            </a:r>
          </a:p>
          <a:p>
            <a:pPr algn="just" defTabSz="179388">
              <a:tabLst>
                <a:tab pos="179388" algn="l"/>
                <a:tab pos="263525" algn="l"/>
              </a:tabLst>
            </a:pPr>
            <a:endParaRPr lang="es-ES" sz="2000" dirty="0"/>
          </a:p>
          <a:p>
            <a:pPr marL="285750" indent="-285750" algn="just">
              <a:buFont typeface="Arial" panose="020B0604020202020204" pitchFamily="34" charset="0"/>
              <a:buChar char="•"/>
              <a:tabLst>
                <a:tab pos="179388" algn="l"/>
                <a:tab pos="263525" algn="l"/>
              </a:tabLst>
            </a:pPr>
            <a:r>
              <a:rPr lang="es-ES" sz="2000" dirty="0"/>
              <a:t> El ejercicio de la profesión de guía sin la debida habilitación constituye una falta grave que puede llevar aparejada una multa de hasta 10.000 €. </a:t>
            </a:r>
          </a:p>
          <a:p>
            <a:pPr marL="285750" indent="-285750" algn="just">
              <a:buFont typeface="Arial" panose="020B0604020202020204" pitchFamily="34" charset="0"/>
              <a:buChar char="•"/>
              <a:tabLst>
                <a:tab pos="179388" algn="l"/>
                <a:tab pos="263525" algn="l"/>
              </a:tabLst>
            </a:pPr>
            <a:endParaRPr lang="es-ES" dirty="0"/>
          </a:p>
        </p:txBody>
      </p:sp>
    </p:spTree>
    <p:extLst>
      <p:ext uri="{BB962C8B-B14F-4D97-AF65-F5344CB8AC3E}">
        <p14:creationId xmlns:p14="http://schemas.microsoft.com/office/powerpoint/2010/main" val="3640391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FB48225E-E07E-4FDD-A402-DCE4FE2EDB03}"/>
              </a:ext>
            </a:extLst>
          </p:cNvPr>
          <p:cNvPicPr>
            <a:picLocks noChangeAspect="1"/>
          </p:cNvPicPr>
          <p:nvPr/>
        </p:nvPicPr>
        <p:blipFill>
          <a:blip r:embed="rId2"/>
          <a:stretch>
            <a:fillRect/>
          </a:stretch>
        </p:blipFill>
        <p:spPr>
          <a:xfrm>
            <a:off x="379501" y="382033"/>
            <a:ext cx="2621507" cy="1743607"/>
          </a:xfrm>
          <a:prstGeom prst="rect">
            <a:avLst/>
          </a:prstGeom>
        </p:spPr>
      </p:pic>
      <p:sp>
        <p:nvSpPr>
          <p:cNvPr id="3" name="Rectángulo 2">
            <a:extLst>
              <a:ext uri="{FF2B5EF4-FFF2-40B4-BE49-F238E27FC236}">
                <a16:creationId xmlns:a16="http://schemas.microsoft.com/office/drawing/2014/main" id="{EB2EC7CF-C47C-404C-817F-03AAFE9CBE76}"/>
              </a:ext>
            </a:extLst>
          </p:cNvPr>
          <p:cNvSpPr/>
          <p:nvPr/>
        </p:nvSpPr>
        <p:spPr>
          <a:xfrm>
            <a:off x="3255818" y="382033"/>
            <a:ext cx="8271163" cy="3139321"/>
          </a:xfrm>
          <a:prstGeom prst="rect">
            <a:avLst/>
          </a:prstGeom>
        </p:spPr>
        <p:txBody>
          <a:bodyPr wrap="square">
            <a:spAutoFit/>
          </a:bodyPr>
          <a:lstStyle/>
          <a:p>
            <a:pPr algn="just"/>
            <a:r>
              <a:rPr lang="es-ES" b="1" dirty="0"/>
              <a:t>No será necesaria la habilitación </a:t>
            </a:r>
            <a:r>
              <a:rPr lang="es-ES" dirty="0"/>
              <a:t>cuando la actividad informativa sea ejercida por:</a:t>
            </a:r>
          </a:p>
          <a:p>
            <a:pPr algn="just"/>
            <a:endParaRPr lang="es-ES" dirty="0"/>
          </a:p>
          <a:p>
            <a:pPr algn="just"/>
            <a:r>
              <a:rPr lang="es-ES" dirty="0"/>
              <a:t>a) </a:t>
            </a:r>
            <a:r>
              <a:rPr lang="es-ES" b="1" dirty="0"/>
              <a:t>Los funcionarios u otro personal al servicio de las distintas Administraciones Públicas </a:t>
            </a:r>
            <a:r>
              <a:rPr lang="es-ES" dirty="0"/>
              <a:t>cuando, con motivo de visitas institucionales, acompañen a los visitantes en lugares de interés turístico, sin percibir remuneración alguna por este concepto.</a:t>
            </a:r>
          </a:p>
          <a:p>
            <a:pPr algn="just"/>
            <a:r>
              <a:rPr lang="es-ES" dirty="0"/>
              <a:t>b) </a:t>
            </a:r>
            <a:r>
              <a:rPr lang="es-ES" b="1" dirty="0"/>
              <a:t>Los profesionales de la enseñanza</a:t>
            </a:r>
            <a:r>
              <a:rPr lang="es-ES" dirty="0"/>
              <a:t>, cuando de manera ocasional y en el ejercicio de labores docentes, acompañen a alumnos en lugares de interés turístico.</a:t>
            </a:r>
          </a:p>
          <a:p>
            <a:pPr algn="just"/>
            <a:r>
              <a:rPr lang="es-ES" dirty="0"/>
              <a:t>c</a:t>
            </a:r>
            <a:r>
              <a:rPr lang="es-ES" b="1" dirty="0"/>
              <a:t>) Los empleados de monumentos </a:t>
            </a:r>
            <a:r>
              <a:rPr lang="es-ES" dirty="0"/>
              <a:t>que faciliten información sobre ellos sin percibir retribución por este concepto y sin que ofrezcan sus servicios mediante anuncio o publicidad, salvo convenios o acuerdos con las instituciones titulares de dichos monumentos.  </a:t>
            </a:r>
          </a:p>
        </p:txBody>
      </p:sp>
      <p:sp>
        <p:nvSpPr>
          <p:cNvPr id="4" name="Rectángulo 3">
            <a:extLst>
              <a:ext uri="{FF2B5EF4-FFF2-40B4-BE49-F238E27FC236}">
                <a16:creationId xmlns:a16="http://schemas.microsoft.com/office/drawing/2014/main" id="{43128349-E35F-41AE-9914-5A14F574A87E}"/>
              </a:ext>
            </a:extLst>
          </p:cNvPr>
          <p:cNvSpPr/>
          <p:nvPr/>
        </p:nvSpPr>
        <p:spPr>
          <a:xfrm>
            <a:off x="152399" y="3429000"/>
            <a:ext cx="11817928" cy="2308324"/>
          </a:xfrm>
          <a:prstGeom prst="rect">
            <a:avLst/>
          </a:prstGeom>
        </p:spPr>
        <p:txBody>
          <a:bodyPr wrap="square">
            <a:spAutoFit/>
          </a:bodyPr>
          <a:lstStyle/>
          <a:p>
            <a:r>
              <a:rPr lang="es-ES" b="1" dirty="0"/>
              <a:t>Los requisitos </a:t>
            </a:r>
            <a:r>
              <a:rPr lang="es-ES" dirty="0"/>
              <a:t>para tomar parte en las pruebas de habilitación son los siguientes:</a:t>
            </a:r>
          </a:p>
          <a:p>
            <a:r>
              <a:rPr lang="es-ES" dirty="0"/>
              <a:t>a) Ser mayor de edad.</a:t>
            </a:r>
          </a:p>
          <a:p>
            <a:r>
              <a:rPr lang="es-ES" dirty="0"/>
              <a:t>b) No padecer enfermedad ni limitación física o psíquica que pueda ser incompatible</a:t>
            </a:r>
          </a:p>
          <a:p>
            <a:r>
              <a:rPr lang="es-ES" dirty="0"/>
              <a:t>c) Tener la nacionalidad de un país miembro de la UE, o país asociado al AEEE, o de un país con convenio de reciprocidad </a:t>
            </a:r>
          </a:p>
          <a:p>
            <a:r>
              <a:rPr lang="es-ES" dirty="0"/>
              <a:t>d) Estar en posesión de alguna de las titulaciones siguientes:</a:t>
            </a:r>
          </a:p>
          <a:p>
            <a:r>
              <a:rPr lang="es-ES" dirty="0"/>
              <a:t> - Técnico de Empresas y Actividades Turísticas.</a:t>
            </a:r>
          </a:p>
          <a:p>
            <a:r>
              <a:rPr lang="es-ES" dirty="0"/>
              <a:t> - Técnico Superior en Información y Comercialización Turísticas.</a:t>
            </a:r>
          </a:p>
          <a:p>
            <a:r>
              <a:rPr lang="es-ES" dirty="0"/>
              <a:t> - Grado académico de, al menos, Diplomado Universitario o equivalente.</a:t>
            </a:r>
          </a:p>
        </p:txBody>
      </p:sp>
      <p:sp>
        <p:nvSpPr>
          <p:cNvPr id="5" name="Rectángulo 4">
            <a:extLst>
              <a:ext uri="{FF2B5EF4-FFF2-40B4-BE49-F238E27FC236}">
                <a16:creationId xmlns:a16="http://schemas.microsoft.com/office/drawing/2014/main" id="{57A08E41-D14C-4D2F-83D5-C456C373F100}"/>
              </a:ext>
            </a:extLst>
          </p:cNvPr>
          <p:cNvSpPr/>
          <p:nvPr/>
        </p:nvSpPr>
        <p:spPr>
          <a:xfrm>
            <a:off x="221673" y="5644991"/>
            <a:ext cx="11327590" cy="923330"/>
          </a:xfrm>
          <a:prstGeom prst="rect">
            <a:avLst/>
          </a:prstGeom>
        </p:spPr>
        <p:txBody>
          <a:bodyPr wrap="square">
            <a:spAutoFit/>
          </a:bodyPr>
          <a:lstStyle/>
          <a:p>
            <a:r>
              <a:rPr lang="es-ES" b="1" dirty="0"/>
              <a:t>La posesión de los títulos académicos de turismo y universitarios </a:t>
            </a:r>
            <a:r>
              <a:rPr lang="es-ES" dirty="0"/>
              <a:t>se podrán valorar con vistas a eximir de aquellas pruebas o exámenes que se refieren a materias cuyo conocimiento se considere probado por la posesión de dichos títulos.</a:t>
            </a:r>
          </a:p>
        </p:txBody>
      </p:sp>
    </p:spTree>
    <p:extLst>
      <p:ext uri="{BB962C8B-B14F-4D97-AF65-F5344CB8AC3E}">
        <p14:creationId xmlns:p14="http://schemas.microsoft.com/office/powerpoint/2010/main" val="2967485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FE2A749-513A-4B8B-9F07-A41F52DDDA60}"/>
              </a:ext>
            </a:extLst>
          </p:cNvPr>
          <p:cNvPicPr>
            <a:picLocks noChangeAspect="1"/>
          </p:cNvPicPr>
          <p:nvPr/>
        </p:nvPicPr>
        <p:blipFill>
          <a:blip r:embed="rId2"/>
          <a:stretch>
            <a:fillRect/>
          </a:stretch>
        </p:blipFill>
        <p:spPr>
          <a:xfrm>
            <a:off x="310228" y="298905"/>
            <a:ext cx="2621507" cy="1743607"/>
          </a:xfrm>
          <a:prstGeom prst="rect">
            <a:avLst/>
          </a:prstGeom>
        </p:spPr>
      </p:pic>
      <p:sp>
        <p:nvSpPr>
          <p:cNvPr id="3" name="Rectángulo 2">
            <a:extLst>
              <a:ext uri="{FF2B5EF4-FFF2-40B4-BE49-F238E27FC236}">
                <a16:creationId xmlns:a16="http://schemas.microsoft.com/office/drawing/2014/main" id="{F9FD5CD5-E86E-426F-BB25-A23BA09AF85B}"/>
              </a:ext>
            </a:extLst>
          </p:cNvPr>
          <p:cNvSpPr/>
          <p:nvPr/>
        </p:nvSpPr>
        <p:spPr>
          <a:xfrm>
            <a:off x="166254" y="2236475"/>
            <a:ext cx="10917382" cy="4062651"/>
          </a:xfrm>
          <a:prstGeom prst="rect">
            <a:avLst/>
          </a:prstGeom>
        </p:spPr>
        <p:txBody>
          <a:bodyPr wrap="square">
            <a:spAutoFit/>
          </a:bodyPr>
          <a:lstStyle/>
          <a:p>
            <a:r>
              <a:rPr lang="es-ES" b="1" dirty="0"/>
              <a:t>Precios: </a:t>
            </a:r>
          </a:p>
          <a:p>
            <a:pPr algn="just"/>
            <a:endParaRPr lang="es-ES" sz="2000" dirty="0"/>
          </a:p>
          <a:p>
            <a:pPr algn="just"/>
            <a:r>
              <a:rPr lang="es-ES" sz="2000" dirty="0"/>
              <a:t>	Los Guías de Turismo de la Región de Murcia, en el ejercicio libre de su profesión, podrán percibir, por la prestación de sus servicios profesionales, </a:t>
            </a:r>
            <a:r>
              <a:rPr lang="es-ES" sz="2000" b="1" dirty="0"/>
              <a:t>las tarifas que libremente concierten con los usuarios de los servicios,</a:t>
            </a:r>
            <a:r>
              <a:rPr lang="es-ES" sz="2000" dirty="0"/>
              <a:t> estando obligados a expedir factura por cada uno de los servicios prestados con los requisitos exigidos por la normativa aplicable en esta materia, salvo cuando presten sus servicios en régimen de contratación laboral.</a:t>
            </a:r>
          </a:p>
          <a:p>
            <a:pPr algn="just"/>
            <a:endParaRPr lang="es-ES" sz="2000" dirty="0"/>
          </a:p>
          <a:p>
            <a:pPr algn="just"/>
            <a:r>
              <a:rPr lang="es-ES" sz="2000" b="1" dirty="0"/>
              <a:t>Obligaciones: </a:t>
            </a:r>
          </a:p>
          <a:p>
            <a:pPr algn="just"/>
            <a:endParaRPr lang="es-ES" sz="2000" dirty="0"/>
          </a:p>
          <a:p>
            <a:pPr algn="just"/>
            <a:r>
              <a:rPr lang="es-ES" sz="2000" dirty="0"/>
              <a:t>a) Cumplir totalmente el programa de visita concertado y por el tiempo de duración del mismo.</a:t>
            </a:r>
          </a:p>
          <a:p>
            <a:pPr algn="just"/>
            <a:r>
              <a:rPr lang="es-ES" sz="2000" dirty="0"/>
              <a:t>b) Informar con objetividad, veracidad y amplitud.</a:t>
            </a:r>
          </a:p>
          <a:p>
            <a:pPr algn="just"/>
            <a:r>
              <a:rPr lang="es-ES" sz="2000" dirty="0"/>
              <a:t>c) Actuar con la debida diligencia para asegurar, en todo momento, la óptima atención a sus clientes.</a:t>
            </a:r>
          </a:p>
        </p:txBody>
      </p:sp>
      <p:pic>
        <p:nvPicPr>
          <p:cNvPr id="4" name="Imagen 3">
            <a:extLst>
              <a:ext uri="{FF2B5EF4-FFF2-40B4-BE49-F238E27FC236}">
                <a16:creationId xmlns:a16="http://schemas.microsoft.com/office/drawing/2014/main" id="{CFC2C575-7BE2-455C-AAD8-E78255DA156E}"/>
              </a:ext>
            </a:extLst>
          </p:cNvPr>
          <p:cNvPicPr>
            <a:picLocks noChangeAspect="1"/>
          </p:cNvPicPr>
          <p:nvPr/>
        </p:nvPicPr>
        <p:blipFill>
          <a:blip r:embed="rId3"/>
          <a:stretch>
            <a:fillRect/>
          </a:stretch>
        </p:blipFill>
        <p:spPr>
          <a:xfrm>
            <a:off x="6747163" y="298905"/>
            <a:ext cx="4044661" cy="2142427"/>
          </a:xfrm>
          <a:prstGeom prst="rect">
            <a:avLst/>
          </a:prstGeom>
        </p:spPr>
      </p:pic>
      <p:sp>
        <p:nvSpPr>
          <p:cNvPr id="5" name="Rectángulo 4">
            <a:extLst>
              <a:ext uri="{FF2B5EF4-FFF2-40B4-BE49-F238E27FC236}">
                <a16:creationId xmlns:a16="http://schemas.microsoft.com/office/drawing/2014/main" id="{AB82AEAD-9F42-40DA-ACAE-1066B57E0E51}"/>
              </a:ext>
            </a:extLst>
          </p:cNvPr>
          <p:cNvSpPr/>
          <p:nvPr/>
        </p:nvSpPr>
        <p:spPr>
          <a:xfrm>
            <a:off x="8686800" y="1370118"/>
            <a:ext cx="1399309" cy="3755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10839FD1-06B3-4DBC-B33F-2B0F85AA225C}"/>
              </a:ext>
            </a:extLst>
          </p:cNvPr>
          <p:cNvSpPr/>
          <p:nvPr/>
        </p:nvSpPr>
        <p:spPr>
          <a:xfrm>
            <a:off x="9074727" y="1593273"/>
            <a:ext cx="914400" cy="346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6">
            <a:extLst>
              <a:ext uri="{FF2B5EF4-FFF2-40B4-BE49-F238E27FC236}">
                <a16:creationId xmlns:a16="http://schemas.microsoft.com/office/drawing/2014/main" id="{5CD76D9E-8DAB-4164-8024-684AC214539F}"/>
              </a:ext>
            </a:extLst>
          </p:cNvPr>
          <p:cNvSpPr/>
          <p:nvPr/>
        </p:nvSpPr>
        <p:spPr>
          <a:xfrm>
            <a:off x="7190509" y="1593273"/>
            <a:ext cx="498764"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Rectángulo 7">
            <a:extLst>
              <a:ext uri="{FF2B5EF4-FFF2-40B4-BE49-F238E27FC236}">
                <a16:creationId xmlns:a16="http://schemas.microsoft.com/office/drawing/2014/main" id="{CA0B02A0-7857-4145-B4D6-8897DBE66862}"/>
              </a:ext>
            </a:extLst>
          </p:cNvPr>
          <p:cNvSpPr/>
          <p:nvPr/>
        </p:nvSpPr>
        <p:spPr>
          <a:xfrm>
            <a:off x="9512644" y="1039091"/>
            <a:ext cx="476483" cy="2573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178946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84B84D9-3262-4EA4-842A-922495B37B73}"/>
              </a:ext>
            </a:extLst>
          </p:cNvPr>
          <p:cNvSpPr/>
          <p:nvPr/>
        </p:nvSpPr>
        <p:spPr>
          <a:xfrm>
            <a:off x="651163" y="543664"/>
            <a:ext cx="11055927" cy="4647426"/>
          </a:xfrm>
          <a:prstGeom prst="rect">
            <a:avLst/>
          </a:prstGeom>
        </p:spPr>
        <p:txBody>
          <a:bodyPr wrap="square">
            <a:spAutoFit/>
          </a:bodyPr>
          <a:lstStyle/>
          <a:p>
            <a:r>
              <a:rPr lang="es-ES" sz="2000" b="1" dirty="0"/>
              <a:t>OTRAS EMPRESAS </a:t>
            </a:r>
          </a:p>
          <a:p>
            <a:endParaRPr lang="es-ES" dirty="0"/>
          </a:p>
          <a:p>
            <a:pPr algn="just"/>
            <a:r>
              <a:rPr lang="es-ES" sz="2000" dirty="0"/>
              <a:t>La LTRM establece en su art. 39 </a:t>
            </a:r>
            <a:r>
              <a:rPr lang="es-ES" sz="2000" b="1" dirty="0"/>
              <a:t>se podrán determinar y regular otras figuras de empresas turísticas</a:t>
            </a:r>
            <a:r>
              <a:rPr lang="es-ES" sz="2000" dirty="0"/>
              <a:t>, así como su clasificación y funcionamiento, cosa que no ha tenido lugar hasta ahora (si exceptuamos las </a:t>
            </a:r>
            <a:r>
              <a:rPr lang="es-ES" sz="2000" dirty="0" err="1"/>
              <a:t>Vv</a:t>
            </a:r>
            <a:r>
              <a:rPr lang="es-ES" sz="2000" dirty="0"/>
              <a:t> que en realidad no son empresas).</a:t>
            </a:r>
          </a:p>
          <a:p>
            <a:pPr algn="just"/>
            <a:endParaRPr lang="es-ES" sz="2000" dirty="0"/>
          </a:p>
          <a:p>
            <a:pPr algn="just"/>
            <a:r>
              <a:rPr lang="es-ES" sz="2000" dirty="0"/>
              <a:t>Esto es especialmente importante ya que el turismo es un sector dinámico, en continuo desarrollo y que da lugar a la aparición de nuevas figuras empresariales. De hecho, en el mundo ya existen muchas de ellas, si bien en nuestra región no están reguladas, bien porque pueden subsumirse en alguna de los tipos ya existentes, bien por estar reguladas en otros sectores (como el transporte o la restauración) o bien por tratarse de nuevas actividades que la administración aún no ha contemplado.</a:t>
            </a:r>
          </a:p>
          <a:p>
            <a:pPr algn="just"/>
            <a:endParaRPr lang="es-ES" sz="2000" dirty="0"/>
          </a:p>
          <a:p>
            <a:pPr algn="just"/>
            <a:r>
              <a:rPr lang="es-ES" sz="2000" dirty="0"/>
              <a:t>Entre ellas debemos citar, a título de ejemplo, las siguientes: Los transportes turísticos; la restauración; Los Agentes Generales de Ventas; Los Sistemas Globales de Distribución; Los </a:t>
            </a:r>
            <a:r>
              <a:rPr lang="es-ES" sz="2000" dirty="0" err="1"/>
              <a:t>brokers</a:t>
            </a:r>
            <a:r>
              <a:rPr lang="es-ES" sz="2000" dirty="0"/>
              <a:t> aéreos; Los consolidadores; Los bancos de camas; Los consorcios hoteleros, etc.</a:t>
            </a:r>
          </a:p>
        </p:txBody>
      </p:sp>
    </p:spTree>
    <p:extLst>
      <p:ext uri="{BB962C8B-B14F-4D97-AF65-F5344CB8AC3E}">
        <p14:creationId xmlns:p14="http://schemas.microsoft.com/office/powerpoint/2010/main" val="2722835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29163B33-99F0-4A43-80FC-8514974D2798}"/>
              </a:ext>
            </a:extLst>
          </p:cNvPr>
          <p:cNvSpPr/>
          <p:nvPr/>
        </p:nvSpPr>
        <p:spPr>
          <a:xfrm>
            <a:off x="318655" y="117693"/>
            <a:ext cx="11707090" cy="6463308"/>
          </a:xfrm>
          <a:prstGeom prst="rect">
            <a:avLst/>
          </a:prstGeom>
        </p:spPr>
        <p:txBody>
          <a:bodyPr wrap="square">
            <a:spAutoFit/>
          </a:bodyPr>
          <a:lstStyle/>
          <a:p>
            <a:r>
              <a:rPr lang="es-ES" b="1" dirty="0"/>
              <a:t>4. DESARROLLO DE LOS EJERCICIOS PARA HABILITACIÓN GUÍA DE TURISMO (Resolución de 7 de noviembre de 2017)</a:t>
            </a:r>
          </a:p>
          <a:p>
            <a:endParaRPr lang="es-ES" dirty="0"/>
          </a:p>
          <a:p>
            <a:r>
              <a:rPr lang="es-ES" dirty="0"/>
              <a:t>4.1.- Las pruebas de habilitación objeto de esta convocatoria, consistirán en la realización de los siguientes ejercicios:</a:t>
            </a:r>
          </a:p>
          <a:p>
            <a:endParaRPr lang="es-ES" dirty="0"/>
          </a:p>
          <a:p>
            <a:r>
              <a:rPr lang="es-ES" b="1" dirty="0"/>
              <a:t>a) Primer ejercicio obligatorio</a:t>
            </a:r>
          </a:p>
          <a:p>
            <a:endParaRPr lang="es-ES" dirty="0"/>
          </a:p>
          <a:p>
            <a:r>
              <a:rPr lang="es-ES" dirty="0"/>
              <a:t>Consistirá en contestar un cuestionario de hasta 100 preguntas tipo test con respuestas alternativas basado en el contenido del temario que consta en el Anexo II de la presente convocatoria.</a:t>
            </a:r>
          </a:p>
          <a:p>
            <a:endParaRPr lang="es-ES" dirty="0"/>
          </a:p>
          <a:p>
            <a:r>
              <a:rPr lang="es-ES" dirty="0"/>
              <a:t>Duración máxima: 120 minutos.</a:t>
            </a:r>
          </a:p>
          <a:p>
            <a:endParaRPr lang="es-ES" dirty="0"/>
          </a:p>
          <a:p>
            <a:r>
              <a:rPr lang="es-ES" dirty="0"/>
              <a:t>Valoración: de 0 a 10 puntos</a:t>
            </a:r>
          </a:p>
          <a:p>
            <a:endParaRPr lang="es-ES" dirty="0"/>
          </a:p>
          <a:p>
            <a:r>
              <a:rPr lang="es-ES" dirty="0"/>
              <a:t>Puntuación mínima: 5 puntos.</a:t>
            </a:r>
          </a:p>
          <a:p>
            <a:r>
              <a:rPr lang="es-ES" dirty="0"/>
              <a:t>Duración máxima: 120 minutos.</a:t>
            </a:r>
          </a:p>
          <a:p>
            <a:endParaRPr lang="es-ES" dirty="0"/>
          </a:p>
          <a:p>
            <a:r>
              <a:rPr lang="es-ES" dirty="0"/>
              <a:t>Valoración: de 0 a 10 puntos</a:t>
            </a:r>
          </a:p>
          <a:p>
            <a:endParaRPr lang="es-ES" dirty="0"/>
          </a:p>
          <a:p>
            <a:r>
              <a:rPr lang="es-ES" dirty="0"/>
              <a:t>Puntuación mínima: 5 puntos.</a:t>
            </a:r>
          </a:p>
          <a:p>
            <a:endParaRPr lang="es-ES" dirty="0"/>
          </a:p>
          <a:p>
            <a:r>
              <a:rPr lang="es-ES" dirty="0"/>
              <a:t>Fórmula para penalizar las respuestas incorrectas: N.º de errores. Valoración del test = N.º aciertos N.º de alternativas - 1</a:t>
            </a:r>
          </a:p>
          <a:p>
            <a:endParaRPr lang="es-ES" dirty="0"/>
          </a:p>
          <a:p>
            <a:r>
              <a:rPr lang="es-ES" dirty="0"/>
              <a:t>Este ejercicio tendrá carácter eliminatorio.</a:t>
            </a:r>
          </a:p>
        </p:txBody>
      </p:sp>
    </p:spTree>
    <p:extLst>
      <p:ext uri="{BB962C8B-B14F-4D97-AF65-F5344CB8AC3E}">
        <p14:creationId xmlns:p14="http://schemas.microsoft.com/office/powerpoint/2010/main" val="35909798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2314</Words>
  <Application>Microsoft Office PowerPoint</Application>
  <PresentationFormat>Panorámica</PresentationFormat>
  <Paragraphs>158</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Calibri Light</vt:lpstr>
      <vt:lpstr>Tema de Office</vt:lpstr>
      <vt:lpstr>TEMA 8</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8</dc:title>
  <dc:creator>Enrique</dc:creator>
  <cp:lastModifiedBy>Enrique</cp:lastModifiedBy>
  <cp:revision>7</cp:revision>
  <dcterms:created xsi:type="dcterms:W3CDTF">2022-09-15T16:18:22Z</dcterms:created>
  <dcterms:modified xsi:type="dcterms:W3CDTF">2022-09-15T17:21:40Z</dcterms:modified>
</cp:coreProperties>
</file>